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0"/>
  </p:notesMasterIdLst>
  <p:sldIdLst>
    <p:sldId id="256" r:id="rId2"/>
    <p:sldId id="257" r:id="rId3"/>
    <p:sldId id="258" r:id="rId4"/>
    <p:sldId id="269" r:id="rId5"/>
    <p:sldId id="262" r:id="rId6"/>
    <p:sldId id="265" r:id="rId7"/>
    <p:sldId id="263" r:id="rId8"/>
    <p:sldId id="272" r:id="rId9"/>
    <p:sldId id="259" r:id="rId10"/>
    <p:sldId id="260" r:id="rId11"/>
    <p:sldId id="267" r:id="rId12"/>
    <p:sldId id="266" r:id="rId13"/>
    <p:sldId id="261" r:id="rId14"/>
    <p:sldId id="274" r:id="rId15"/>
    <p:sldId id="275" r:id="rId16"/>
    <p:sldId id="273" r:id="rId17"/>
    <p:sldId id="271" r:id="rId18"/>
    <p:sldId id="276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63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33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088FAE-09B4-4C60-8BE6-35F28084DD54}" type="datetimeFigureOut">
              <a:rPr lang="en-GB" smtClean="0"/>
              <a:t>24/03/2016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11E1FB-C2FC-4123-B8B8-909230402C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9829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11E1FB-C2FC-4123-B8B8-909230402CA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22589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11E1FB-C2FC-4123-B8B8-909230402CAC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22589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11E1FB-C2FC-4123-B8B8-909230402CAC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22589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11E1FB-C2FC-4123-B8B8-909230402CAC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22589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11E1FB-C2FC-4123-B8B8-909230402CAC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22589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11E1FB-C2FC-4123-B8B8-909230402CAC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22589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11E1FB-C2FC-4123-B8B8-909230402CAC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22589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11E1FB-C2FC-4123-B8B8-909230402CAC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22589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11E1FB-C2FC-4123-B8B8-909230402CAC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22589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11E1FB-C2FC-4123-B8B8-909230402CAC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22589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11E1FB-C2FC-4123-B8B8-909230402CA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22589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11E1FB-C2FC-4123-B8B8-909230402CA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22589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11E1FB-C2FC-4123-B8B8-909230402CA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22589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11E1FB-C2FC-4123-B8B8-909230402CA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22589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11E1FB-C2FC-4123-B8B8-909230402CA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22589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11E1FB-C2FC-4123-B8B8-909230402CAC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22589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11E1FB-C2FC-4123-B8B8-909230402CAC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22589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11E1FB-C2FC-4123-B8B8-909230402CAC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2258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7C9AF-68BA-4DE8-B674-51CC9EC5F990}" type="datetime1">
              <a:rPr lang="en-GB" smtClean="0"/>
              <a:t>24/03/2016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773B6-F205-4770-84F0-E6DB237431C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1C59-2D8C-425A-9505-FA04DB965E95}" type="datetime1">
              <a:rPr lang="en-GB" smtClean="0"/>
              <a:t>24/03/2016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773B6-F205-4770-84F0-E6DB237431C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CDEB4-90C1-4645-8188-7A8952969488}" type="datetime1">
              <a:rPr lang="en-GB" smtClean="0"/>
              <a:t>24/03/2016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773B6-F205-4770-84F0-E6DB237431C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878A3-0804-49BF-B6C8-93D2BBFF2F2C}" type="datetime1">
              <a:rPr lang="en-GB" smtClean="0"/>
              <a:t>24/03/2016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773B6-F205-4770-84F0-E6DB237431C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69DAF-3786-460C-A480-2C18953F1E6A}" type="datetime1">
              <a:rPr lang="en-GB" smtClean="0"/>
              <a:t>24/03/2016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773B6-F205-4770-84F0-E6DB237431C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4DFD0-8947-4E68-8FE6-781B4E1D06EC}" type="datetime1">
              <a:rPr lang="en-GB" smtClean="0"/>
              <a:t>24/03/2016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773B6-F205-4770-84F0-E6DB237431C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A17B3-E961-4134-9291-662E1F30467E}" type="datetime1">
              <a:rPr lang="en-GB" smtClean="0"/>
              <a:t>24/03/2016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773B6-F205-4770-84F0-E6DB237431C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A2236-0D43-470A-8959-EA76D57EAFCC}" type="datetime1">
              <a:rPr lang="en-GB" smtClean="0"/>
              <a:t>24/03/2016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773B6-F205-4770-84F0-E6DB237431C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828BA-0905-4AEC-9F7D-BAD78126E72E}" type="datetime1">
              <a:rPr lang="en-GB" smtClean="0"/>
              <a:t>24/03/2016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773B6-F205-4770-84F0-E6DB237431C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30616-7112-45A7-8220-6095BBFEBFD8}" type="datetime1">
              <a:rPr lang="en-GB" smtClean="0"/>
              <a:t>24/03/2016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773B6-F205-4770-84F0-E6DB237431CF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70ACE-43A9-40F9-A7A7-50F78F90D9A3}" type="datetime1">
              <a:rPr lang="en-GB" smtClean="0"/>
              <a:t>24/03/2016</a:t>
            </a:fld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A773B6-F205-4770-84F0-E6DB237431CF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1EA773B6-F205-4770-84F0-E6DB237431CF}" type="slidenum">
              <a:rPr lang="en-GB" smtClean="0"/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B2C2F1D6-5C10-45D9-A1E7-9E4A34B18CD4}" type="datetime1">
              <a:rPr lang="en-GB" smtClean="0"/>
              <a:t>24/03/2016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emf"/><Relationship Id="rId9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.uk/url?sa=i&amp;rct=j&amp;q=&amp;esrc=s&amp;source=images&amp;cd=&amp;cad=rja&amp;uact=8&amp;ved=0ahUKEwjl8YPxk9_KAhWHuhQKHQexBZ4QjRwIBw&amp;url=https://andymcphee.wordpress.com/tag/active-verbs/&amp;psig=AFQjCNFatv-2xbIvkxZxLJdmRbaGCUU90g&amp;ust=1454711128156679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.uk/url?sa=i&amp;rct=j&amp;q=&amp;esrc=s&amp;source=images&amp;cd=&amp;cad=rja&amp;uact=8&amp;ved=0ahUKEwjxrZ3glN_KAhWB1BoKHfisBZUQjRwIBw&amp;url=https://www.pinterest.com/pin/39969515416366957/&amp;psig=AFQjCNFatv-2xbIvkxZxLJdmRbaGCUU90g&amp;ust=1454711128156679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microsoft.com/office/2007/relationships/hdphoto" Target="../media/hdphoto3.wdp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404665"/>
            <a:ext cx="7543800" cy="1152128"/>
          </a:xfrm>
        </p:spPr>
        <p:txBody>
          <a:bodyPr/>
          <a:lstStyle/>
          <a:p>
            <a:pPr algn="ctr"/>
            <a:r>
              <a:rPr lang="en-GB" sz="5400" b="1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Hampshire Futures</a:t>
            </a:r>
            <a:endParaRPr lang="en-GB" sz="5400" b="1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733256"/>
            <a:ext cx="2232025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43608" y="1916832"/>
            <a:ext cx="662473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Tutor Training</a:t>
            </a:r>
          </a:p>
          <a:p>
            <a:pPr algn="ctr"/>
            <a:endParaRPr lang="en-GB" dirty="0"/>
          </a:p>
          <a:p>
            <a:pPr algn="ctr"/>
            <a:r>
              <a:rPr lang="en-GB" sz="2800" b="1" dirty="0" smtClean="0">
                <a:solidFill>
                  <a:srgbClr val="00B050"/>
                </a:solidFill>
              </a:rPr>
              <a:t>Making your learning objectives and learning goals</a:t>
            </a:r>
          </a:p>
          <a:p>
            <a:pPr algn="ctr"/>
            <a:r>
              <a:rPr lang="en-GB" sz="2800" b="1" dirty="0" smtClean="0">
                <a:solidFill>
                  <a:srgbClr val="00B050"/>
                </a:solidFill>
              </a:rPr>
              <a:t> SMARTER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75856" y="5301208"/>
            <a:ext cx="47525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Monday 22</a:t>
            </a:r>
            <a:r>
              <a:rPr lang="en-GB" baseline="30000" dirty="0" smtClean="0">
                <a:solidFill>
                  <a:schemeClr val="accent6">
                    <a:lumMod val="75000"/>
                  </a:schemeClr>
                </a:solidFill>
              </a:rPr>
              <a:t>nd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 February 2016 1.30 – 4.00pm</a:t>
            </a:r>
          </a:p>
          <a:p>
            <a:pPr algn="ctr"/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Broadlands Room,</a:t>
            </a:r>
          </a:p>
          <a:p>
            <a:pPr algn="ctr"/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2</a:t>
            </a:r>
            <a:r>
              <a:rPr lang="en-GB" baseline="30000" dirty="0" smtClean="0">
                <a:solidFill>
                  <a:schemeClr val="accent6">
                    <a:lumMod val="75000"/>
                  </a:schemeClr>
                </a:solidFill>
              </a:rPr>
              <a:t>nd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 Floor EII Building,</a:t>
            </a:r>
          </a:p>
          <a:p>
            <a:pPr algn="ctr"/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Winchester</a:t>
            </a: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22980" y="4398998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Lorraine Hounsell and Tom Shrimpton</a:t>
            </a: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485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733256"/>
            <a:ext cx="2232025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714665"/>
            <a:ext cx="5979790" cy="441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8863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733256"/>
            <a:ext cx="2232025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7584" y="476672"/>
            <a:ext cx="7056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Group Discussion:</a:t>
            </a:r>
          </a:p>
          <a:p>
            <a:endParaRPr lang="en-GB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1818520"/>
              </p:ext>
            </p:extLst>
          </p:nvPr>
        </p:nvGraphicFramePr>
        <p:xfrm>
          <a:off x="971600" y="2204864"/>
          <a:ext cx="6096000" cy="202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Course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Goal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Employability Course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Write a letter to apply for a job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Health</a:t>
                      </a:r>
                      <a:r>
                        <a:rPr lang="en-GB" baseline="0" dirty="0" smtClean="0"/>
                        <a:t> and Fitness Course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Improve their fitness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Bookkeeping Course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Learn to budget their money weekly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9845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733256"/>
            <a:ext cx="2232025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2"/>
          <p:cNvSpPr txBox="1"/>
          <p:nvPr/>
        </p:nvSpPr>
        <p:spPr>
          <a:xfrm>
            <a:off x="1547664" y="332656"/>
            <a:ext cx="5245100" cy="731520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GB" sz="3600" b="1">
                <a:ln w="10541" cap="flat" cmpd="sng" algn="ctr">
                  <a:solidFill>
                    <a:srgbClr val="4579B8"/>
                  </a:solidFill>
                  <a:prstDash val="solid"/>
                  <a:round/>
                </a:ln>
                <a:gradFill>
                  <a:gsLst>
                    <a:gs pos="0">
                      <a:srgbClr val="BED3F9"/>
                    </a:gs>
                    <a:gs pos="9000">
                      <a:srgbClr val="9EC1FF"/>
                    </a:gs>
                    <a:gs pos="50000">
                      <a:srgbClr val="003692"/>
                    </a:gs>
                    <a:gs pos="79000">
                      <a:srgbClr val="9EC1FF"/>
                    </a:gs>
                    <a:gs pos="100000">
                      <a:srgbClr val="BED3F9"/>
                    </a:gs>
                  </a:gsLst>
                  <a:lin ang="5400000" scaled="0"/>
                </a:gradFill>
                <a:effectLst/>
                <a:latin typeface="Calibri"/>
                <a:ea typeface="Calibri"/>
                <a:cs typeface="Times New Roman"/>
              </a:rPr>
              <a:t>SMART GOAL WORKSHEET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57554"/>
            <a:ext cx="8366977" cy="4203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484784"/>
            <a:ext cx="1355725" cy="62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7245" y="1484784"/>
            <a:ext cx="121920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5715" y="1475704"/>
            <a:ext cx="1303337" cy="59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9052" y="1484784"/>
            <a:ext cx="1273175" cy="60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589" y="1471734"/>
            <a:ext cx="1273175" cy="60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5978" y="1484784"/>
            <a:ext cx="1227137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1065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733256"/>
            <a:ext cx="2232025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2400" b="1" dirty="0" smtClean="0">
                <a:solidFill>
                  <a:srgbClr val="333399"/>
                </a:solidFill>
              </a:rPr>
              <a:t>Integrating</a:t>
            </a:r>
            <a:r>
              <a:rPr lang="en-GB" altLang="en-US" b="1" dirty="0" smtClean="0">
                <a:solidFill>
                  <a:srgbClr val="333399"/>
                </a:solidFill>
              </a:rPr>
              <a:t> </a:t>
            </a:r>
            <a:r>
              <a:rPr lang="en-GB" altLang="en-US" sz="2400" b="1" dirty="0" smtClean="0">
                <a:solidFill>
                  <a:srgbClr val="333399"/>
                </a:solidFill>
              </a:rPr>
              <a:t>Functional Skills </a:t>
            </a:r>
            <a:r>
              <a:rPr lang="en-GB" altLang="en-US" sz="2400" dirty="0" smtClean="0"/>
              <a:t/>
            </a:r>
            <a:br>
              <a:rPr lang="en-GB" altLang="en-US" sz="2400" dirty="0" smtClean="0"/>
            </a:br>
            <a:endParaRPr lang="en-GB" altLang="en-US" sz="2400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600200"/>
            <a:ext cx="8147248" cy="456510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English codes are as follows:</a:t>
            </a:r>
            <a:endParaRPr lang="en-GB" altLang="en-US" sz="2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GB" alt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ER</a:t>
            </a:r>
            <a:r>
              <a:rPr lang="en-GB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= English Reading</a:t>
            </a:r>
          </a:p>
          <a:p>
            <a:r>
              <a:rPr lang="en-GB" alt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EWGC</a:t>
            </a:r>
            <a:r>
              <a:rPr lang="en-GB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= English Writing Grammar and Composition</a:t>
            </a:r>
          </a:p>
          <a:p>
            <a:r>
              <a:rPr lang="en-GB" alt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EWP</a:t>
            </a:r>
            <a:r>
              <a:rPr lang="en-GB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= English Writing Punctuation</a:t>
            </a:r>
          </a:p>
          <a:p>
            <a:r>
              <a:rPr lang="en-GB" alt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EWS</a:t>
            </a:r>
            <a:r>
              <a:rPr lang="en-GB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= English Writing Spelling</a:t>
            </a:r>
          </a:p>
          <a:p>
            <a:r>
              <a:rPr lang="en-GB" alt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ESLC</a:t>
            </a:r>
            <a:r>
              <a:rPr lang="en-GB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= English Speaking Listening and Communication</a:t>
            </a:r>
          </a:p>
          <a:p>
            <a:endParaRPr lang="en-GB" altLang="en-US" sz="280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63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733256"/>
            <a:ext cx="2232025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2400" b="1" dirty="0" smtClean="0">
                <a:solidFill>
                  <a:srgbClr val="333399"/>
                </a:solidFill>
              </a:rPr>
              <a:t>Integrating</a:t>
            </a:r>
            <a:r>
              <a:rPr lang="en-GB" altLang="en-US" b="1" dirty="0" smtClean="0">
                <a:solidFill>
                  <a:srgbClr val="333399"/>
                </a:solidFill>
              </a:rPr>
              <a:t> </a:t>
            </a:r>
            <a:r>
              <a:rPr lang="en-GB" altLang="en-US" sz="2400" b="1" dirty="0" smtClean="0">
                <a:solidFill>
                  <a:srgbClr val="333399"/>
                </a:solidFill>
              </a:rPr>
              <a:t>Functional Skills </a:t>
            </a:r>
            <a:r>
              <a:rPr lang="en-GB" altLang="en-US" sz="2400" dirty="0" smtClean="0"/>
              <a:t/>
            </a:r>
            <a:br>
              <a:rPr lang="en-GB" altLang="en-US" sz="2400" dirty="0" smtClean="0"/>
            </a:br>
            <a:endParaRPr lang="en-GB" altLang="en-US" sz="2400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n-US" sz="2800" b="1" smtClean="0">
                <a:solidFill>
                  <a:srgbClr val="00B050"/>
                </a:solidFill>
              </a:rPr>
              <a:t>Maths codes are as follows:</a:t>
            </a:r>
            <a:endParaRPr lang="en-GB" altLang="en-US" sz="2800" smtClean="0">
              <a:solidFill>
                <a:srgbClr val="00B050"/>
              </a:solidFill>
            </a:endParaRPr>
          </a:p>
          <a:p>
            <a:r>
              <a:rPr lang="en-GB" altLang="en-US" sz="2800" b="1" smtClean="0">
                <a:solidFill>
                  <a:srgbClr val="00B050"/>
                </a:solidFill>
              </a:rPr>
              <a:t>MN</a:t>
            </a:r>
            <a:r>
              <a:rPr lang="en-GB" altLang="en-US" sz="2800" smtClean="0">
                <a:solidFill>
                  <a:srgbClr val="00B050"/>
                </a:solidFill>
              </a:rPr>
              <a:t>= Maths number</a:t>
            </a:r>
          </a:p>
          <a:p>
            <a:r>
              <a:rPr lang="en-GB" altLang="en-US" sz="2800" b="1" smtClean="0">
                <a:solidFill>
                  <a:srgbClr val="00B050"/>
                </a:solidFill>
              </a:rPr>
              <a:t>MF</a:t>
            </a:r>
            <a:r>
              <a:rPr lang="en-GB" altLang="en-US" sz="2800" smtClean="0">
                <a:solidFill>
                  <a:srgbClr val="00B050"/>
                </a:solidFill>
              </a:rPr>
              <a:t>= Maths Fractions</a:t>
            </a:r>
          </a:p>
          <a:p>
            <a:r>
              <a:rPr lang="en-GB" altLang="en-US" sz="2800" b="1" smtClean="0">
                <a:solidFill>
                  <a:srgbClr val="00B050"/>
                </a:solidFill>
              </a:rPr>
              <a:t>MD</a:t>
            </a:r>
            <a:r>
              <a:rPr lang="en-GB" altLang="en-US" sz="2800" smtClean="0">
                <a:solidFill>
                  <a:srgbClr val="00B050"/>
                </a:solidFill>
              </a:rPr>
              <a:t>= Maths Decimals</a:t>
            </a:r>
          </a:p>
          <a:p>
            <a:r>
              <a:rPr lang="en-GB" altLang="en-US" sz="2800" b="1" smtClean="0">
                <a:solidFill>
                  <a:srgbClr val="00B050"/>
                </a:solidFill>
              </a:rPr>
              <a:t>MM</a:t>
            </a:r>
            <a:r>
              <a:rPr lang="en-GB" altLang="en-US" sz="2800" smtClean="0">
                <a:solidFill>
                  <a:srgbClr val="00B050"/>
                </a:solidFill>
              </a:rPr>
              <a:t>= Maths Measures</a:t>
            </a:r>
          </a:p>
          <a:p>
            <a:r>
              <a:rPr lang="en-GB" altLang="en-US" sz="2800" b="1" smtClean="0">
                <a:solidFill>
                  <a:srgbClr val="00B050"/>
                </a:solidFill>
              </a:rPr>
              <a:t>MSS</a:t>
            </a:r>
            <a:r>
              <a:rPr lang="en-GB" altLang="en-US" sz="2800" smtClean="0">
                <a:solidFill>
                  <a:srgbClr val="00B050"/>
                </a:solidFill>
              </a:rPr>
              <a:t>= Maths Shape and Space</a:t>
            </a:r>
          </a:p>
          <a:p>
            <a:r>
              <a:rPr lang="en-GB" altLang="en-US" sz="2800" b="1" smtClean="0">
                <a:solidFill>
                  <a:srgbClr val="00B050"/>
                </a:solidFill>
              </a:rPr>
              <a:t>MHD</a:t>
            </a:r>
            <a:r>
              <a:rPr lang="en-GB" altLang="en-US" sz="2800" smtClean="0">
                <a:solidFill>
                  <a:srgbClr val="00B050"/>
                </a:solidFill>
              </a:rPr>
              <a:t>= Maths Handling Data</a:t>
            </a:r>
          </a:p>
          <a:p>
            <a:endParaRPr lang="en-GB" altLang="en-US" sz="280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512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733256"/>
            <a:ext cx="2232025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76672"/>
            <a:ext cx="5075870" cy="4285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2028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andymcphee.files.wordpress.com/2011/05/tableofactiveverbs1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53112"/>
            <a:ext cx="5256584" cy="6199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733256"/>
            <a:ext cx="2232025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7635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s-media-cache-ak0.pinimg.com/originals/c7/17/ea/c717ea85543ab6fadc2992e31f8dd953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874" y="263157"/>
            <a:ext cx="8114998" cy="5830139"/>
          </a:xfrm>
          <a:prstGeom prst="rect">
            <a:avLst/>
          </a:prstGeom>
          <a:noFill/>
          <a:effectLst>
            <a:glow rad="127000">
              <a:schemeClr val="accent1">
                <a:alpha val="0"/>
              </a:schemeClr>
            </a:glow>
            <a:softEdge rad="38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8311" y="5678645"/>
            <a:ext cx="2232025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5792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733256"/>
            <a:ext cx="2232025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685800" y="609600"/>
            <a:ext cx="6694512" cy="9477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4000" smtClean="0">
                <a:solidFill>
                  <a:schemeClr val="tx1"/>
                </a:solidFill>
              </a:rPr>
              <a:t>Plenary </a:t>
            </a:r>
            <a:endParaRPr lang="en-GB" altLang="en-US" sz="4000" dirty="0" smtClean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1955800"/>
            <a:ext cx="7827963" cy="2944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9191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733256"/>
            <a:ext cx="2232025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71600" y="320144"/>
            <a:ext cx="575036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/>
              <a:t>Welcome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1835696" y="1700808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GB" altLang="en-US" sz="3600" b="1" dirty="0" smtClean="0">
                <a:solidFill>
                  <a:srgbClr val="00B050"/>
                </a:solidFill>
              </a:rPr>
              <a:t>Introductions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GB" altLang="en-US" sz="3600" b="1" dirty="0" smtClean="0">
                <a:solidFill>
                  <a:srgbClr val="00B050"/>
                </a:solidFill>
              </a:rPr>
              <a:t>Housekeeping</a:t>
            </a:r>
            <a:endParaRPr lang="en-GB" altLang="en-US" sz="3600" b="1" dirty="0">
              <a:solidFill>
                <a:srgbClr val="00B050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GB" altLang="en-US" sz="3600" b="1" dirty="0">
                <a:solidFill>
                  <a:srgbClr val="00B050"/>
                </a:solidFill>
              </a:rPr>
              <a:t>Agenda  </a:t>
            </a:r>
            <a:endParaRPr lang="en-GB" altLang="en-US" sz="3600" b="1" dirty="0" smtClean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015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382248"/>
            <a:ext cx="2448272" cy="2448272"/>
          </a:xfrm>
          <a:prstGeom prst="rect">
            <a:avLst/>
          </a:prstGeom>
          <a:noFill/>
          <a:ln>
            <a:noFill/>
          </a:ln>
          <a:effectLst>
            <a:softEdge rad="381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733256"/>
            <a:ext cx="2232025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3808" y="436210"/>
            <a:ext cx="7344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altLang="en-US" sz="2400" dirty="0" smtClean="0">
                <a:solidFill>
                  <a:srgbClr val="00B050"/>
                </a:solidFill>
              </a:rPr>
              <a:t>Aim and Objectives for this session</a:t>
            </a:r>
            <a:endParaRPr lang="en-GB" sz="2400" dirty="0">
              <a:solidFill>
                <a:srgbClr val="00B05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1124744"/>
            <a:ext cx="669674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None/>
              <a:defRPr/>
            </a:pPr>
            <a:r>
              <a:rPr lang="en-GB" sz="2200" b="1" dirty="0">
                <a:solidFill>
                  <a:schemeClr val="accent5">
                    <a:lumMod val="50000"/>
                  </a:schemeClr>
                </a:solidFill>
              </a:rPr>
              <a:t>Aim:   </a:t>
            </a:r>
            <a:r>
              <a:rPr lang="en-GB" sz="2200" dirty="0">
                <a:solidFill>
                  <a:schemeClr val="accent5">
                    <a:lumMod val="25000"/>
                  </a:schemeClr>
                </a:solidFill>
              </a:rPr>
              <a:t>To provide practical and theoretical approach to writing aims and (SMART) objectives to support planning for learning.</a:t>
            </a:r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310463" y="2318301"/>
            <a:ext cx="8147050" cy="2592288"/>
          </a:xfrm>
          <a:prstGeom prst="rect">
            <a:avLst/>
          </a:prstGeom>
        </p:spPr>
        <p:txBody>
          <a:bodyPr/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  <a:defRPr/>
            </a:pPr>
            <a:r>
              <a:rPr lang="en-GB" b="1" dirty="0" smtClean="0">
                <a:solidFill>
                  <a:schemeClr val="accent5">
                    <a:lumMod val="50000"/>
                  </a:schemeClr>
                </a:solidFill>
              </a:rPr>
              <a:t>Objectives: </a:t>
            </a:r>
            <a:r>
              <a:rPr lang="en-GB" dirty="0" smtClean="0">
                <a:solidFill>
                  <a:schemeClr val="accent5">
                    <a:lumMod val="25000"/>
                  </a:schemeClr>
                </a:solidFill>
              </a:rPr>
              <a:t>At the end of the session you will be able to: </a:t>
            </a:r>
          </a:p>
          <a:p>
            <a:pPr>
              <a:defRPr/>
            </a:pPr>
            <a:r>
              <a:rPr lang="en-GB" dirty="0" smtClean="0">
                <a:solidFill>
                  <a:schemeClr val="accent5">
                    <a:lumMod val="25000"/>
                  </a:schemeClr>
                </a:solidFill>
              </a:rPr>
              <a:t>Create an aim and a set of workable objectives for a baking class</a:t>
            </a:r>
          </a:p>
          <a:p>
            <a:pPr>
              <a:defRPr/>
            </a:pPr>
            <a:r>
              <a:rPr lang="en-GB" dirty="0" smtClean="0">
                <a:solidFill>
                  <a:schemeClr val="accent5">
                    <a:lumMod val="25000"/>
                  </a:schemeClr>
                </a:solidFill>
              </a:rPr>
              <a:t>Identify the meaning of SMART</a:t>
            </a:r>
          </a:p>
          <a:p>
            <a:pPr>
              <a:defRPr/>
            </a:pPr>
            <a:r>
              <a:rPr lang="en-GB" dirty="0" smtClean="0">
                <a:solidFill>
                  <a:schemeClr val="accent5">
                    <a:lumMod val="25000"/>
                  </a:schemeClr>
                </a:solidFill>
              </a:rPr>
              <a:t>Demonstrate and create SMART objectives in your own subject area</a:t>
            </a:r>
          </a:p>
          <a:p>
            <a:pPr>
              <a:defRPr/>
            </a:pPr>
            <a:r>
              <a:rPr lang="en-GB" dirty="0" smtClean="0">
                <a:solidFill>
                  <a:schemeClr val="accent5">
                    <a:lumMod val="25000"/>
                  </a:schemeClr>
                </a:solidFill>
              </a:rPr>
              <a:t>Create 3 learning goals</a:t>
            </a:r>
          </a:p>
          <a:p>
            <a:pPr>
              <a:buFontTx/>
              <a:buNone/>
              <a:defRPr/>
            </a:pPr>
            <a:endParaRPr lang="en-GB" dirty="0" smtClean="0"/>
          </a:p>
          <a:p>
            <a:pPr>
              <a:buFontTx/>
              <a:buNone/>
              <a:defRPr/>
            </a:pPr>
            <a:endParaRPr lang="en-GB" dirty="0" smtClean="0"/>
          </a:p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3117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323528" y="188640"/>
            <a:ext cx="792088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3600" b="1" dirty="0" smtClean="0">
                <a:solidFill>
                  <a:srgbClr val="00B050"/>
                </a:solidFill>
              </a:rPr>
              <a:t>Learning Aims and Objectives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323528" y="1124744"/>
            <a:ext cx="8229600" cy="5113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  <a:defRPr/>
            </a:pPr>
            <a:r>
              <a:rPr lang="en-GB" altLang="en-US" sz="2400" b="1" dirty="0" smtClean="0"/>
              <a:t>Aim</a:t>
            </a:r>
            <a:r>
              <a:rPr lang="en-GB" altLang="en-US" sz="2400" dirty="0" smtClean="0"/>
              <a:t> – is </a:t>
            </a:r>
            <a:r>
              <a:rPr lang="en-GB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</a:t>
            </a:r>
            <a:r>
              <a:rPr lang="en-GB" altLang="en-US" sz="2400" dirty="0" smtClean="0"/>
              <a:t> you want the learner to achieve – covers whole topic</a:t>
            </a:r>
          </a:p>
          <a:p>
            <a:pPr>
              <a:buFontTx/>
              <a:buNone/>
              <a:defRPr/>
            </a:pPr>
            <a:r>
              <a:rPr lang="en-GB" altLang="en-US" sz="2400" b="1" dirty="0" smtClean="0"/>
              <a:t>Objective</a:t>
            </a:r>
            <a:r>
              <a:rPr lang="en-GB" altLang="en-US" sz="2400" dirty="0" smtClean="0"/>
              <a:t> – is </a:t>
            </a:r>
            <a:r>
              <a:rPr lang="en-GB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</a:t>
            </a:r>
            <a:r>
              <a:rPr lang="en-GB" altLang="en-US" sz="2400" dirty="0" smtClean="0"/>
              <a:t> e.g. the breakdown of the topic and the indication of what  your learners will do to achieve</a:t>
            </a:r>
          </a:p>
          <a:p>
            <a:pPr>
              <a:buFontTx/>
              <a:buNone/>
              <a:defRPr/>
            </a:pPr>
            <a:r>
              <a:rPr lang="en-GB" altLang="en-US" sz="2400" b="1" dirty="0" smtClean="0"/>
              <a:t>Learning Objectives</a:t>
            </a:r>
          </a:p>
          <a:p>
            <a:pPr>
              <a:defRPr/>
            </a:pPr>
            <a:r>
              <a:rPr lang="en-GB" altLang="en-US" sz="2400" dirty="0" smtClean="0"/>
              <a:t>Give the learner a clear idea of what to expect and what is expected of them </a:t>
            </a:r>
          </a:p>
          <a:p>
            <a:pPr>
              <a:defRPr/>
            </a:pPr>
            <a:r>
              <a:rPr lang="en-GB" altLang="en-US" sz="2400" dirty="0" smtClean="0"/>
              <a:t>Give the tutor a goal to achieve in presenting the content of a session</a:t>
            </a:r>
          </a:p>
          <a:p>
            <a:pPr>
              <a:defRPr/>
            </a:pPr>
            <a:r>
              <a:rPr lang="en-GB" altLang="en-US" sz="2400" dirty="0" smtClean="0"/>
              <a:t>Can be used to evaluate the success of the session</a:t>
            </a:r>
          </a:p>
          <a:p>
            <a:pPr>
              <a:buFontTx/>
              <a:buNone/>
              <a:defRPr/>
            </a:pPr>
            <a:endParaRPr lang="en-GB" altLang="en-US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021288"/>
            <a:ext cx="2232025" cy="59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5073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441281"/>
            <a:ext cx="3159794" cy="4446423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1">
                <a:alpha val="41000"/>
              </a:schemeClr>
            </a:glow>
            <a:softEdge rad="2286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733256"/>
            <a:ext cx="2232025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32080" y="476672"/>
            <a:ext cx="676875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altLang="en-US" sz="2800" b="1" dirty="0">
                <a:solidFill>
                  <a:srgbClr val="00B050"/>
                </a:solidFill>
              </a:rPr>
              <a:t>Your starting </a:t>
            </a:r>
            <a:r>
              <a:rPr lang="en-GB" altLang="en-US" sz="2800" b="1" dirty="0" smtClean="0">
                <a:solidFill>
                  <a:srgbClr val="00B050"/>
                </a:solidFill>
              </a:rPr>
              <a:t>point</a:t>
            </a:r>
            <a:endParaRPr lang="en-GB" sz="2400" dirty="0">
              <a:solidFill>
                <a:srgbClr val="00B050"/>
              </a:solidFill>
            </a:endParaRPr>
          </a:p>
          <a:p>
            <a:r>
              <a:rPr lang="en-GB" sz="2400" dirty="0" smtClean="0">
                <a:solidFill>
                  <a:srgbClr val="00B050"/>
                </a:solidFill>
              </a:rPr>
              <a:t>Task 1: </a:t>
            </a:r>
            <a:r>
              <a:rPr lang="en-GB" sz="2400" b="1" dirty="0" smtClean="0">
                <a:solidFill>
                  <a:srgbClr val="00B050"/>
                </a:solidFill>
              </a:rPr>
              <a:t>Work in pairs</a:t>
            </a:r>
          </a:p>
          <a:p>
            <a:endParaRPr lang="en-GB" sz="2400" dirty="0"/>
          </a:p>
          <a:p>
            <a:r>
              <a:rPr lang="en-GB" sz="2400" dirty="0" smtClean="0"/>
              <a:t>Read the session plan for a baking class and create/generate the following,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1. The aim of the session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2. At least 4 learning objectives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853591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733256"/>
            <a:ext cx="2232025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95288" y="188913"/>
            <a:ext cx="7993062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GB" altLang="en-US" sz="3200" b="1" dirty="0">
                <a:solidFill>
                  <a:srgbClr val="00B050"/>
                </a:solidFill>
              </a:rPr>
              <a:t>Learning objectives should be S.M.A.R.T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395288" y="1308100"/>
            <a:ext cx="7777112" cy="46418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3900" indent="-723900">
              <a:buFontTx/>
              <a:buNone/>
              <a:defRPr/>
            </a:pPr>
            <a:r>
              <a:rPr lang="en-GB" altLang="en-US" sz="2800" b="1" dirty="0" smtClean="0"/>
              <a:t>S</a:t>
            </a:r>
            <a:r>
              <a:rPr lang="en-GB" altLang="en-US" dirty="0" smtClean="0"/>
              <a:t> – </a:t>
            </a:r>
            <a:r>
              <a:rPr lang="en-GB" altLang="en-US" sz="2800" b="1" dirty="0" smtClean="0"/>
              <a:t>Specific</a:t>
            </a:r>
            <a:r>
              <a:rPr lang="en-GB" altLang="en-US" sz="2800" dirty="0" smtClean="0"/>
              <a:t> - says exactly what the learner will be able to do</a:t>
            </a:r>
          </a:p>
          <a:p>
            <a:pPr marL="723900" indent="-723900">
              <a:buFontTx/>
              <a:buNone/>
              <a:defRPr/>
            </a:pPr>
            <a:r>
              <a:rPr lang="en-GB" altLang="en-US" sz="2800" b="1" dirty="0" smtClean="0"/>
              <a:t>M </a:t>
            </a:r>
            <a:r>
              <a:rPr lang="en-GB" altLang="en-US" sz="2800" dirty="0" smtClean="0"/>
              <a:t>– </a:t>
            </a:r>
            <a:r>
              <a:rPr lang="en-GB" altLang="en-US" sz="2800" b="1" dirty="0" smtClean="0"/>
              <a:t>Measurable</a:t>
            </a:r>
            <a:r>
              <a:rPr lang="en-GB" altLang="en-US" sz="2800" dirty="0" smtClean="0"/>
              <a:t> – to allow for evidence and proof of the achievement</a:t>
            </a:r>
          </a:p>
          <a:p>
            <a:pPr marL="723900" indent="-723900">
              <a:buFontTx/>
              <a:buNone/>
              <a:defRPr/>
            </a:pPr>
            <a:r>
              <a:rPr lang="en-GB" altLang="en-US" sz="2800" b="1" dirty="0" smtClean="0"/>
              <a:t>A</a:t>
            </a:r>
            <a:r>
              <a:rPr lang="en-GB" altLang="en-US" sz="2800" dirty="0" smtClean="0"/>
              <a:t> – </a:t>
            </a:r>
            <a:r>
              <a:rPr lang="en-GB" altLang="en-US" sz="2800" b="1" dirty="0" smtClean="0"/>
              <a:t>Achievable</a:t>
            </a:r>
            <a:r>
              <a:rPr lang="en-GB" altLang="en-US" sz="2800" dirty="0" smtClean="0"/>
              <a:t> – to be within a scheduled time and specified conditions</a:t>
            </a:r>
          </a:p>
          <a:p>
            <a:pPr marL="723900" indent="-723900">
              <a:buFontTx/>
              <a:buNone/>
              <a:defRPr/>
            </a:pPr>
            <a:r>
              <a:rPr lang="en-GB" altLang="en-US" sz="2800" b="1" dirty="0" smtClean="0"/>
              <a:t>R</a:t>
            </a:r>
            <a:r>
              <a:rPr lang="en-GB" altLang="en-US" sz="2800" dirty="0" smtClean="0"/>
              <a:t> – </a:t>
            </a:r>
            <a:r>
              <a:rPr lang="en-GB" altLang="en-US" sz="2800" b="1" dirty="0" smtClean="0"/>
              <a:t>Relevant</a:t>
            </a:r>
            <a:r>
              <a:rPr lang="en-GB" altLang="en-US" sz="2800" dirty="0" smtClean="0"/>
              <a:t> - to the needs of the learner</a:t>
            </a:r>
          </a:p>
          <a:p>
            <a:pPr marL="723900" indent="-723900">
              <a:buFontTx/>
              <a:buNone/>
              <a:defRPr/>
            </a:pPr>
            <a:r>
              <a:rPr lang="en-GB" altLang="en-US" sz="2800" b="1" dirty="0" smtClean="0"/>
              <a:t>T </a:t>
            </a:r>
            <a:r>
              <a:rPr lang="en-GB" altLang="en-US" sz="2800" dirty="0" smtClean="0"/>
              <a:t>– </a:t>
            </a:r>
            <a:r>
              <a:rPr lang="en-GB" altLang="en-US" sz="2800" b="1" dirty="0" smtClean="0"/>
              <a:t>Time-bound</a:t>
            </a:r>
            <a:r>
              <a:rPr lang="en-GB" altLang="en-US" sz="2800" dirty="0" smtClean="0"/>
              <a:t> - can dates/times be met?</a:t>
            </a:r>
          </a:p>
        </p:txBody>
      </p:sp>
    </p:spTree>
    <p:extLst>
      <p:ext uri="{BB962C8B-B14F-4D97-AF65-F5344CB8AC3E}">
        <p14:creationId xmlns:p14="http://schemas.microsoft.com/office/powerpoint/2010/main" val="2061802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733256"/>
            <a:ext cx="2232025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16" y="54070"/>
            <a:ext cx="7272808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 Placeholder 2"/>
          <p:cNvSpPr txBox="1">
            <a:spLocks/>
          </p:cNvSpPr>
          <p:nvPr/>
        </p:nvSpPr>
        <p:spPr>
          <a:xfrm>
            <a:off x="251520" y="1259513"/>
            <a:ext cx="8147050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  <a:defRPr/>
            </a:pPr>
            <a:r>
              <a:rPr lang="en-GB" sz="2800" b="1" dirty="0" smtClean="0">
                <a:solidFill>
                  <a:schemeClr val="tx1"/>
                </a:solidFill>
              </a:rPr>
              <a:t>Performance:</a:t>
            </a:r>
            <a:r>
              <a:rPr lang="en-GB" b="1" dirty="0" smtClean="0">
                <a:solidFill>
                  <a:schemeClr val="tx1"/>
                </a:solidFill>
              </a:rPr>
              <a:t>  </a:t>
            </a:r>
            <a:r>
              <a:rPr lang="en-GB" sz="2800" b="1" dirty="0" smtClean="0">
                <a:solidFill>
                  <a:schemeClr val="tx1"/>
                </a:solidFill>
              </a:rPr>
              <a:t>All </a:t>
            </a:r>
            <a:r>
              <a:rPr lang="en-GB" sz="2800" dirty="0" smtClean="0">
                <a:solidFill>
                  <a:schemeClr val="tx1"/>
                </a:solidFill>
              </a:rPr>
              <a:t>SMART learning objectives </a:t>
            </a:r>
            <a:r>
              <a:rPr lang="en-GB" sz="2800" b="1" dirty="0" smtClean="0">
                <a:solidFill>
                  <a:schemeClr val="tx1"/>
                </a:solidFill>
              </a:rPr>
              <a:t>must</a:t>
            </a:r>
            <a:r>
              <a:rPr lang="en-GB" sz="2800" dirty="0" smtClean="0">
                <a:solidFill>
                  <a:schemeClr val="tx1"/>
                </a:solidFill>
              </a:rPr>
              <a:t> describe what the learner </a:t>
            </a:r>
            <a:r>
              <a:rPr lang="en-GB" sz="2800" i="1" dirty="0" smtClean="0">
                <a:solidFill>
                  <a:schemeClr val="tx1"/>
                </a:solidFill>
              </a:rPr>
              <a:t>will know </a:t>
            </a:r>
            <a:r>
              <a:rPr lang="en-GB" sz="2800" dirty="0" smtClean="0">
                <a:solidFill>
                  <a:schemeClr val="tx1"/>
                </a:solidFill>
              </a:rPr>
              <a:t>or </a:t>
            </a:r>
            <a:r>
              <a:rPr lang="en-GB" sz="2800" i="1" dirty="0" smtClean="0">
                <a:solidFill>
                  <a:schemeClr val="tx1"/>
                </a:solidFill>
              </a:rPr>
              <a:t>be able to do </a:t>
            </a:r>
            <a:r>
              <a:rPr lang="en-GB" sz="2800" dirty="0" smtClean="0">
                <a:solidFill>
                  <a:schemeClr val="tx1"/>
                </a:solidFill>
              </a:rPr>
              <a:t>in specific, measurable terms</a:t>
            </a:r>
          </a:p>
          <a:p>
            <a:pPr>
              <a:buFontTx/>
              <a:buNone/>
              <a:defRPr/>
            </a:pPr>
            <a:r>
              <a:rPr lang="en-GB" sz="2800" b="1" dirty="0" smtClean="0">
                <a:solidFill>
                  <a:schemeClr val="tx1"/>
                </a:solidFill>
              </a:rPr>
              <a:t>Conditions</a:t>
            </a:r>
            <a:r>
              <a:rPr lang="en-GB" sz="2800" dirty="0" smtClean="0">
                <a:solidFill>
                  <a:schemeClr val="tx1"/>
                </a:solidFill>
              </a:rPr>
              <a:t>: SMART objectives </a:t>
            </a:r>
            <a:r>
              <a:rPr lang="en-GB" sz="2800" b="1" dirty="0" smtClean="0">
                <a:solidFill>
                  <a:schemeClr val="tx1"/>
                </a:solidFill>
              </a:rPr>
              <a:t>may</a:t>
            </a:r>
            <a:r>
              <a:rPr lang="en-GB" sz="2800" dirty="0" smtClean="0">
                <a:solidFill>
                  <a:schemeClr val="tx1"/>
                </a:solidFill>
              </a:rPr>
              <a:t> describe the circumstances under which the learner will learn such as tools, settings, restrictions</a:t>
            </a:r>
          </a:p>
          <a:p>
            <a:pPr>
              <a:buFontTx/>
              <a:buNone/>
              <a:defRPr/>
            </a:pPr>
            <a:r>
              <a:rPr lang="en-GB" sz="2800" b="1" dirty="0" smtClean="0">
                <a:solidFill>
                  <a:schemeClr val="tx1"/>
                </a:solidFill>
              </a:rPr>
              <a:t>Criteria: </a:t>
            </a:r>
            <a:r>
              <a:rPr lang="en-GB" sz="2800" dirty="0" smtClean="0">
                <a:solidFill>
                  <a:schemeClr val="tx1"/>
                </a:solidFill>
              </a:rPr>
              <a:t>SMART objectives </a:t>
            </a:r>
            <a:r>
              <a:rPr lang="en-GB" sz="2800" b="1" dirty="0" smtClean="0">
                <a:solidFill>
                  <a:schemeClr val="tx1"/>
                </a:solidFill>
              </a:rPr>
              <a:t>may</a:t>
            </a:r>
            <a:r>
              <a:rPr lang="en-GB" sz="2800" dirty="0" smtClean="0">
                <a:solidFill>
                  <a:schemeClr val="tx1"/>
                </a:solidFill>
              </a:rPr>
              <a:t> describe the required level of quality of performance (accuracy, productivity level, degree of excellence).</a:t>
            </a:r>
            <a:endParaRPr lang="en-GB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689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39552" y="5661248"/>
            <a:ext cx="2367281" cy="797808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733256"/>
            <a:ext cx="2232025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797152"/>
            <a:ext cx="276225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Image result for what is a learning goal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124744"/>
            <a:ext cx="4765525" cy="3241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123728" y="188640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/>
              <a:t>Learning goals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021896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733256"/>
            <a:ext cx="2232025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314" y="692696"/>
            <a:ext cx="6368546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790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539</TotalTime>
  <Words>488</Words>
  <Application>Microsoft Office PowerPoint</Application>
  <PresentationFormat>On-screen Show (4:3)</PresentationFormat>
  <Paragraphs>90</Paragraphs>
  <Slides>18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Adjacency</vt:lpstr>
      <vt:lpstr>Hampshire Futures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Hampshire County Council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Hampshire Futures</dc:title>
  <dc:creator>cseilllh</dc:creator>
  <cp:lastModifiedBy>cseihfna</cp:lastModifiedBy>
  <cp:revision>49</cp:revision>
  <dcterms:created xsi:type="dcterms:W3CDTF">2016-02-04T17:13:28Z</dcterms:created>
  <dcterms:modified xsi:type="dcterms:W3CDTF">2016-03-24T10:28:28Z</dcterms:modified>
</cp:coreProperties>
</file>