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5"/>
    <p:sldMasterId id="2147483698" r:id="rId6"/>
  </p:sldMasterIdLst>
  <p:notesMasterIdLst>
    <p:notesMasterId r:id="rId30"/>
  </p:notesMasterIdLst>
  <p:handoutMasterIdLst>
    <p:handoutMasterId r:id="rId31"/>
  </p:handoutMasterIdLst>
  <p:sldIdLst>
    <p:sldId id="333" r:id="rId7"/>
    <p:sldId id="323" r:id="rId8"/>
    <p:sldId id="334" r:id="rId9"/>
    <p:sldId id="335" r:id="rId10"/>
    <p:sldId id="294" r:id="rId11"/>
    <p:sldId id="338" r:id="rId12"/>
    <p:sldId id="336" r:id="rId13"/>
    <p:sldId id="329" r:id="rId14"/>
    <p:sldId id="297" r:id="rId15"/>
    <p:sldId id="337" r:id="rId16"/>
    <p:sldId id="302" r:id="rId17"/>
    <p:sldId id="305" r:id="rId18"/>
    <p:sldId id="303" r:id="rId19"/>
    <p:sldId id="304" r:id="rId20"/>
    <p:sldId id="340" r:id="rId21"/>
    <p:sldId id="339" r:id="rId22"/>
    <p:sldId id="326" r:id="rId23"/>
    <p:sldId id="327" r:id="rId24"/>
    <p:sldId id="328" r:id="rId25"/>
    <p:sldId id="295" r:id="rId26"/>
    <p:sldId id="331" r:id="rId27"/>
    <p:sldId id="330" r:id="rId28"/>
    <p:sldId id="299" r:id="rId29"/>
  </p:sldIdLst>
  <p:sldSz cx="12192000" cy="6858000"/>
  <p:notesSz cx="6623050" cy="9810750"/>
  <p:defaultTextStyle>
    <a:defPPr>
      <a:defRPr lang="en-GB"/>
    </a:defPPr>
    <a:lvl1pPr algn="l" rtl="0" eaLnBrk="0" fontAlgn="base" hangingPunct="0">
      <a:spcBef>
        <a:spcPct val="0"/>
      </a:spcBef>
      <a:spcAft>
        <a:spcPct val="0"/>
      </a:spcAft>
      <a:defRPr sz="4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gs, Susie" initials="HS" lastIdx="1" clrIdx="0">
    <p:extLst>
      <p:ext uri="{19B8F6BF-5375-455C-9EA6-DF929625EA0E}">
        <p15:presenceInfo xmlns:p15="http://schemas.microsoft.com/office/powerpoint/2012/main" userId="S::cseilssh@hants.gov.uk::2db38802-6c3a-4cf9-bcec-7cf2d743d4e2" providerId="AD"/>
      </p:ext>
    </p:extLst>
  </p:cmAuthor>
  <p:cmAuthor id="2" name="King, Helen (Childrens Services)" initials="KS" lastIdx="1" clrIdx="1">
    <p:extLst>
      <p:ext uri="{19B8F6BF-5375-455C-9EA6-DF929625EA0E}">
        <p15:presenceInfo xmlns:p15="http://schemas.microsoft.com/office/powerpoint/2012/main" userId="S::cseilshk@hants.gov.uk::a96a9e57-8b51-4f62-bb12-581f14c20e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DE20F-F960-47E4-8163-25EFA085ED04}" v="276" dt="2021-08-19T06:49:38.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87545" autoAdjust="0"/>
  </p:normalViewPr>
  <p:slideViewPr>
    <p:cSldViewPr>
      <p:cViewPr varScale="1">
        <p:scale>
          <a:sx n="109" d="100"/>
          <a:sy n="109" d="100"/>
        </p:scale>
        <p:origin x="379" y="91"/>
      </p:cViewPr>
      <p:guideLst/>
    </p:cSldViewPr>
  </p:slideViewPr>
  <p:notesTextViewPr>
    <p:cViewPr>
      <p:scale>
        <a:sx n="1" d="1"/>
        <a:sy n="1" d="1"/>
      </p:scale>
      <p:origin x="0" y="0"/>
    </p:cViewPr>
  </p:notesTextViewPr>
  <p:sorterViewPr>
    <p:cViewPr>
      <p:scale>
        <a:sx n="56" d="100"/>
        <a:sy n="56" d="100"/>
      </p:scale>
      <p:origin x="0" y="-269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A3D83B8-2AB6-4EE6-BD62-ADE9D97FD54B}"/>
              </a:ext>
            </a:extLst>
          </p:cNvPr>
          <p:cNvSpPr>
            <a:spLocks noGrp="1" noChangeArrowheads="1"/>
          </p:cNvSpPr>
          <p:nvPr>
            <p:ph type="hdr" sz="quarter"/>
          </p:nvPr>
        </p:nvSpPr>
        <p:spPr bwMode="auto">
          <a:xfrm>
            <a:off x="0" y="0"/>
            <a:ext cx="2870200" cy="49053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GB" altLang="en-US"/>
          </a:p>
        </p:txBody>
      </p:sp>
      <p:sp>
        <p:nvSpPr>
          <p:cNvPr id="4099" name="Rectangle 3">
            <a:extLst>
              <a:ext uri="{FF2B5EF4-FFF2-40B4-BE49-F238E27FC236}">
                <a16:creationId xmlns:a16="http://schemas.microsoft.com/office/drawing/2014/main" id="{AAF017D9-C91B-4B6A-A015-18C72CB1EF87}"/>
              </a:ext>
            </a:extLst>
          </p:cNvPr>
          <p:cNvSpPr>
            <a:spLocks noGrp="1" noChangeArrowheads="1"/>
          </p:cNvSpPr>
          <p:nvPr>
            <p:ph type="dt" sz="quarter" idx="1"/>
          </p:nvPr>
        </p:nvSpPr>
        <p:spPr bwMode="auto">
          <a:xfrm>
            <a:off x="3752850" y="0"/>
            <a:ext cx="2870200" cy="4905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GB" altLang="en-US"/>
          </a:p>
        </p:txBody>
      </p:sp>
      <p:sp>
        <p:nvSpPr>
          <p:cNvPr id="4100" name="Rectangle 4">
            <a:extLst>
              <a:ext uri="{FF2B5EF4-FFF2-40B4-BE49-F238E27FC236}">
                <a16:creationId xmlns:a16="http://schemas.microsoft.com/office/drawing/2014/main" id="{F82B356F-9318-4F8D-A9E8-EE453637EE1B}"/>
              </a:ext>
            </a:extLst>
          </p:cNvPr>
          <p:cNvSpPr>
            <a:spLocks noGrp="1" noChangeArrowheads="1"/>
          </p:cNvSpPr>
          <p:nvPr>
            <p:ph type="ftr" sz="quarter" idx="2"/>
          </p:nvPr>
        </p:nvSpPr>
        <p:spPr bwMode="auto">
          <a:xfrm>
            <a:off x="0" y="9320213"/>
            <a:ext cx="2870200" cy="49053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GB" altLang="en-US"/>
          </a:p>
        </p:txBody>
      </p:sp>
      <p:sp>
        <p:nvSpPr>
          <p:cNvPr id="4101" name="Rectangle 5">
            <a:extLst>
              <a:ext uri="{FF2B5EF4-FFF2-40B4-BE49-F238E27FC236}">
                <a16:creationId xmlns:a16="http://schemas.microsoft.com/office/drawing/2014/main" id="{631910EF-0517-4267-A4E5-F3E3F3A3F1BA}"/>
              </a:ext>
            </a:extLst>
          </p:cNvPr>
          <p:cNvSpPr>
            <a:spLocks noGrp="1" noChangeArrowheads="1"/>
          </p:cNvSpPr>
          <p:nvPr>
            <p:ph type="sldNum" sz="quarter" idx="3"/>
          </p:nvPr>
        </p:nvSpPr>
        <p:spPr bwMode="auto">
          <a:xfrm>
            <a:off x="3752850" y="9320213"/>
            <a:ext cx="2870200" cy="49053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BD672764-303C-4D4C-B6C0-85ACF1AD52BC}"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C245E3-2B28-439A-9260-964C034E2DF9}"/>
              </a:ext>
            </a:extLst>
          </p:cNvPr>
          <p:cNvSpPr>
            <a:spLocks noGrp="1"/>
          </p:cNvSpPr>
          <p:nvPr>
            <p:ph type="hdr" sz="quarter"/>
          </p:nvPr>
        </p:nvSpPr>
        <p:spPr>
          <a:xfrm>
            <a:off x="0" y="0"/>
            <a:ext cx="2870200" cy="492125"/>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0350CD7A-87B5-47CF-A818-BB5121D6F8EB}"/>
              </a:ext>
            </a:extLst>
          </p:cNvPr>
          <p:cNvSpPr>
            <a:spLocks noGrp="1"/>
          </p:cNvSpPr>
          <p:nvPr>
            <p:ph type="dt" idx="1"/>
          </p:nvPr>
        </p:nvSpPr>
        <p:spPr>
          <a:xfrm>
            <a:off x="3751263" y="0"/>
            <a:ext cx="2870200" cy="492125"/>
          </a:xfrm>
          <a:prstGeom prst="rect">
            <a:avLst/>
          </a:prstGeom>
        </p:spPr>
        <p:txBody>
          <a:bodyPr vert="horz" lIns="91440" tIns="45720" rIns="91440" bIns="45720" rtlCol="0"/>
          <a:lstStyle>
            <a:lvl1pPr algn="r">
              <a:defRPr sz="1200" smtClean="0"/>
            </a:lvl1pPr>
          </a:lstStyle>
          <a:p>
            <a:pPr>
              <a:defRPr/>
            </a:pPr>
            <a:fld id="{4BF92BE2-58B2-482F-86F6-5799411BE579}" type="datetimeFigureOut">
              <a:rPr lang="en-GB"/>
              <a:pPr>
                <a:defRPr/>
              </a:pPr>
              <a:t>30/09/2021</a:t>
            </a:fld>
            <a:endParaRPr lang="en-GB"/>
          </a:p>
        </p:txBody>
      </p:sp>
      <p:sp>
        <p:nvSpPr>
          <p:cNvPr id="4" name="Slide Image Placeholder 3">
            <a:extLst>
              <a:ext uri="{FF2B5EF4-FFF2-40B4-BE49-F238E27FC236}">
                <a16:creationId xmlns:a16="http://schemas.microsoft.com/office/drawing/2014/main" id="{29C0C78E-AB12-4B7E-8D53-F31BDD455D43}"/>
              </a:ext>
            </a:extLst>
          </p:cNvPr>
          <p:cNvSpPr>
            <a:spLocks noGrp="1" noRot="1" noChangeAspect="1"/>
          </p:cNvSpPr>
          <p:nvPr>
            <p:ph type="sldImg" idx="2"/>
          </p:nvPr>
        </p:nvSpPr>
        <p:spPr>
          <a:xfrm>
            <a:off x="369888" y="1227138"/>
            <a:ext cx="5883275" cy="330993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A15EEEB-7776-4F5F-90E1-A73159E4C50E}"/>
              </a:ext>
            </a:extLst>
          </p:cNvPr>
          <p:cNvSpPr>
            <a:spLocks noGrp="1"/>
          </p:cNvSpPr>
          <p:nvPr>
            <p:ph type="body" sz="quarter" idx="3"/>
          </p:nvPr>
        </p:nvSpPr>
        <p:spPr>
          <a:xfrm>
            <a:off x="661988" y="4721225"/>
            <a:ext cx="5299075" cy="38639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CDA5274-B9BD-43E9-9A8B-8512123EADAC}"/>
              </a:ext>
            </a:extLst>
          </p:cNvPr>
          <p:cNvSpPr>
            <a:spLocks noGrp="1"/>
          </p:cNvSpPr>
          <p:nvPr>
            <p:ph type="ftr" sz="quarter" idx="4"/>
          </p:nvPr>
        </p:nvSpPr>
        <p:spPr>
          <a:xfrm>
            <a:off x="0" y="9318625"/>
            <a:ext cx="2870200" cy="492125"/>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1D90BC7B-5FB7-4072-A870-1E0AAB77F187}"/>
              </a:ext>
            </a:extLst>
          </p:cNvPr>
          <p:cNvSpPr>
            <a:spLocks noGrp="1"/>
          </p:cNvSpPr>
          <p:nvPr>
            <p:ph type="sldNum" sz="quarter" idx="5"/>
          </p:nvPr>
        </p:nvSpPr>
        <p:spPr>
          <a:xfrm>
            <a:off x="3751263" y="9318625"/>
            <a:ext cx="2870200" cy="492125"/>
          </a:xfrm>
          <a:prstGeom prst="rect">
            <a:avLst/>
          </a:prstGeom>
        </p:spPr>
        <p:txBody>
          <a:bodyPr vert="horz" lIns="91440" tIns="45720" rIns="91440" bIns="45720" rtlCol="0" anchor="b"/>
          <a:lstStyle>
            <a:lvl1pPr algn="r">
              <a:defRPr sz="1200" smtClean="0"/>
            </a:lvl1pPr>
          </a:lstStyle>
          <a:p>
            <a:pPr>
              <a:defRPr/>
            </a:pPr>
            <a:fld id="{15EAD826-0B5B-4895-A6AD-C5BA6B0C088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a:t>
            </a:fld>
            <a:endParaRPr lang="en-GB"/>
          </a:p>
        </p:txBody>
      </p:sp>
    </p:spTree>
    <p:extLst>
      <p:ext uri="{BB962C8B-B14F-4D97-AF65-F5344CB8AC3E}">
        <p14:creationId xmlns:p14="http://schemas.microsoft.com/office/powerpoint/2010/main" val="181361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Introduction</a:t>
            </a:r>
          </a:p>
          <a:p>
            <a:r>
              <a:rPr lang="en-GB" dirty="0"/>
              <a:t>We have two ears and one mouth – and they are in that proportion for </a:t>
            </a:r>
            <a:r>
              <a:rPr lang="en-GB" dirty="0" err="1"/>
              <a:t>bloomin</a:t>
            </a:r>
            <a:r>
              <a:rPr lang="en-GB" dirty="0"/>
              <a:t>’ good reason.  </a:t>
            </a:r>
          </a:p>
          <a:p>
            <a:endParaRPr lang="en-GB" dirty="0"/>
          </a:p>
          <a:p>
            <a:r>
              <a:rPr lang="en-GB" dirty="0"/>
              <a:t>We should aim to listen twice as much as we speak as this is an effective way to quickly improve our communication skills. </a:t>
            </a:r>
          </a:p>
          <a:p>
            <a:r>
              <a:rPr lang="en-GB" dirty="0"/>
              <a:t>However….it takes patience, perseverance and a little bit of effort to </a:t>
            </a:r>
            <a:r>
              <a:rPr lang="en-GB" u="sng" dirty="0"/>
              <a:t>actively</a:t>
            </a:r>
            <a:r>
              <a:rPr lang="en-GB" dirty="0"/>
              <a:t> listen!</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10</a:t>
            </a:fld>
            <a:endParaRPr lang="en-GB"/>
          </a:p>
        </p:txBody>
      </p:sp>
    </p:spTree>
    <p:extLst>
      <p:ext uri="{BB962C8B-B14F-4D97-AF65-F5344CB8AC3E}">
        <p14:creationId xmlns:p14="http://schemas.microsoft.com/office/powerpoint/2010/main" val="358817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u="none" strike="noStrike" dirty="0">
                <a:solidFill>
                  <a:srgbClr val="333333"/>
                </a:solidFill>
                <a:effectLst/>
                <a:latin typeface="inherit"/>
              </a:rPr>
              <a:t>Given all the listening that we do, you would think we'd be good at it! In fact, most of us are not, and research suggests that we only remember between 25 percent and 50 percent of what we hear. That means that when you talk to your boss, colleagues, customers, friends or partner for 10 minutes, they pay attention to less than half of the conversation.</a:t>
            </a:r>
          </a:p>
          <a:p>
            <a:pPr algn="l" fontAlgn="base"/>
            <a:r>
              <a:rPr lang="en-GB" u="none" strike="noStrike" dirty="0">
                <a:solidFill>
                  <a:srgbClr val="333333"/>
                </a:solidFill>
                <a:effectLst/>
                <a:latin typeface="inherit"/>
              </a:rPr>
              <a:t>Turn it around and it reveals that when you are receiving directions or being presented with information, you aren't hearing the whole message either. You hope the important parts are captured in your 25-50 percent, but what if they're not?</a:t>
            </a:r>
          </a:p>
          <a:p>
            <a:pPr algn="l" fontAlgn="base"/>
            <a:r>
              <a:rPr lang="en-GB" u="none" strike="noStrike" dirty="0">
                <a:solidFill>
                  <a:srgbClr val="333333"/>
                </a:solidFill>
                <a:effectLst/>
                <a:latin typeface="inherit"/>
              </a:rPr>
              <a:t>Clearly, listening is a skill that we can all benefit from improving. </a:t>
            </a:r>
          </a:p>
          <a:p>
            <a:pPr algn="l" fontAlgn="base"/>
            <a:r>
              <a:rPr lang="en-GB" u="none" strike="noStrike" dirty="0">
                <a:solidFill>
                  <a:srgbClr val="333333"/>
                </a:solidFill>
                <a:effectLst/>
                <a:latin typeface="inherit"/>
              </a:rPr>
              <a:t>By becoming a better listener, you can improve your productivity, as well as your ability to influence, persuade and negotiate. What's more, you'll avoid conflict and misunderstandings. </a:t>
            </a:r>
          </a:p>
          <a:p>
            <a:pPr algn="l" fontAlgn="base"/>
            <a:r>
              <a:rPr lang="en-GB" u="none" strike="noStrike" dirty="0">
                <a:solidFill>
                  <a:srgbClr val="333333"/>
                </a:solidFill>
                <a:effectLst/>
                <a:latin typeface="inherit"/>
              </a:rPr>
              <a:t>All of these are necessary for workplace success!</a:t>
            </a:r>
          </a:p>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11</a:t>
            </a:fld>
            <a:endParaRPr lang="en-GB"/>
          </a:p>
        </p:txBody>
      </p:sp>
    </p:spTree>
    <p:extLst>
      <p:ext uri="{BB962C8B-B14F-4D97-AF65-F5344CB8AC3E}">
        <p14:creationId xmlns:p14="http://schemas.microsoft.com/office/powerpoint/2010/main" val="319670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Read out the bus driver story. </a:t>
            </a:r>
            <a:endParaRPr lang="en-GB" sz="1000" dirty="0">
              <a:effectLst/>
              <a:latin typeface="Arial" panose="020B0604020202020204" pitchFamily="34" charset="0"/>
              <a:ea typeface="Times New Roman" panose="02020603050405020304" pitchFamily="18" charset="0"/>
            </a:endParaRPr>
          </a:p>
          <a:p>
            <a:r>
              <a:rPr lang="en-GB" sz="1000" dirty="0">
                <a:effectLst/>
                <a:latin typeface="Arial"/>
                <a:ea typeface="Times New Roman" panose="02020603050405020304" pitchFamily="18" charset="0"/>
                <a:cs typeface="Arial"/>
              </a:rPr>
              <a:t>Ask the final question to see if anyone listened to the first sentence (</a:t>
            </a:r>
            <a:r>
              <a:rPr lang="en-GB" sz="1000" dirty="0" err="1">
                <a:effectLst/>
                <a:latin typeface="Arial"/>
                <a:ea typeface="Times New Roman" panose="02020603050405020304" pitchFamily="18" charset="0"/>
                <a:cs typeface="Arial"/>
              </a:rPr>
              <a:t>e.g</a:t>
            </a:r>
            <a:r>
              <a:rPr lang="en-GB" sz="1000" dirty="0">
                <a:effectLst/>
                <a:latin typeface="Arial"/>
                <a:ea typeface="Times New Roman" panose="02020603050405020304" pitchFamily="18" charset="0"/>
                <a:cs typeface="Arial"/>
              </a:rPr>
              <a:t> YOU are the bus driver)</a:t>
            </a:r>
          </a:p>
          <a:p>
            <a:r>
              <a:rPr lang="en-GB" sz="1000" dirty="0">
                <a:effectLst/>
                <a:latin typeface="Arial" panose="020B0604020202020204" pitchFamily="34" charset="0"/>
                <a:ea typeface="Times New Roman" panose="02020603050405020304" pitchFamily="18" charset="0"/>
              </a:rPr>
              <a:t>Remind learners that we often miss key information at the beginning, middle and end of a conversation so we can only make sense of the parts our brain receives.  We also tend to make assumptions about what a person is going to say, so our brain ‘jumps to conclusions and fill in the gaps…and not always correctly. </a:t>
            </a:r>
          </a:p>
          <a:p>
            <a:endParaRPr lang="en-GB" sz="1000" dirty="0">
              <a:effectLst/>
              <a:latin typeface="Arial" panose="020B0604020202020204" pitchFamily="34"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For example if someone starts talking about a large grey animal with tusks, you may automatically picture an elephant because your brain creates a picture of the object that person is discussing by makes instant neural connections. </a:t>
            </a:r>
          </a:p>
          <a:p>
            <a:endParaRPr lang="en-GB" sz="1000" dirty="0">
              <a:effectLst/>
              <a:latin typeface="Arial" panose="020B0604020202020204" pitchFamily="34"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Then you discover they are talking about a walrus!  Our brain has a habit of filling in the gaps very quickly…and often incorrectly!</a:t>
            </a:r>
          </a:p>
          <a:p>
            <a:endParaRPr lang="en-GB" sz="1000" dirty="0">
              <a:effectLst/>
              <a:latin typeface="Arial" panose="020B0604020202020204" pitchFamily="34" charset="0"/>
            </a:endParaRPr>
          </a:p>
          <a:p>
            <a:r>
              <a:rPr lang="en-GB" sz="1000" dirty="0">
                <a:effectLst/>
                <a:latin typeface="Arial"/>
                <a:cs typeface="Arial"/>
              </a:rPr>
              <a:t>Take care as jumping to assumptions can lead to some serious cases of miscommunication</a:t>
            </a:r>
            <a:r>
              <a:rPr lang="en-GB" sz="1000" dirty="0">
                <a:latin typeface="Arial"/>
                <a:cs typeface="Arial"/>
              </a:rPr>
              <a:t>.  Never be afraid to ask open  questions if you don't understand something or need clarification.</a:t>
            </a:r>
            <a:endParaRPr lang="en-GB" sz="1000"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12</a:t>
            </a:fld>
            <a:endParaRPr lang="en-GB"/>
          </a:p>
        </p:txBody>
      </p:sp>
    </p:spTree>
    <p:extLst>
      <p:ext uri="{BB962C8B-B14F-4D97-AF65-F5344CB8AC3E}">
        <p14:creationId xmlns:p14="http://schemas.microsoft.com/office/powerpoint/2010/main" val="1881203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if anyone need subtitles</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13</a:t>
            </a:fld>
            <a:endParaRPr lang="en-GB"/>
          </a:p>
        </p:txBody>
      </p:sp>
    </p:spTree>
    <p:extLst>
      <p:ext uri="{BB962C8B-B14F-4D97-AF65-F5344CB8AC3E}">
        <p14:creationId xmlns:p14="http://schemas.microsoft.com/office/powerpoint/2010/main" val="1233670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extension activity could be carried out before displaying this slide (if the session is carried out as an extended teaching session/tutorial).  </a:t>
            </a:r>
          </a:p>
          <a:p>
            <a:endParaRPr lang="en-GB" dirty="0"/>
          </a:p>
          <a:p>
            <a:r>
              <a:rPr lang="en-GB" dirty="0"/>
              <a:t>Divide learners into pairs.  Ask them to choose a number from either Number 1 or Number 2. </a:t>
            </a:r>
          </a:p>
          <a:p>
            <a:endParaRPr lang="en-GB" dirty="0"/>
          </a:p>
          <a:p>
            <a:r>
              <a:rPr lang="en-GB" dirty="0"/>
              <a:t>Number 1 learner is asked to talk for exactly 2 minutes on a subject of interest (for example a holiday or hobby) and Number 2 is to actively listen using positive affirmations, facial expression and body language.  They are not however permitted to interrupt.   </a:t>
            </a:r>
          </a:p>
          <a:p>
            <a:endParaRPr lang="en-GB" dirty="0"/>
          </a:p>
          <a:p>
            <a:r>
              <a:rPr lang="en-GB" dirty="0"/>
              <a:t>Ask Number 1 learners how they felt talking about their hobby/holiday.  What did they notice.</a:t>
            </a:r>
          </a:p>
          <a:p>
            <a:endParaRPr lang="en-GB" dirty="0"/>
          </a:p>
          <a:p>
            <a:r>
              <a:rPr lang="en-GB" dirty="0"/>
              <a:t>Then change the activity</a:t>
            </a:r>
          </a:p>
          <a:p>
            <a:endParaRPr lang="en-GB" dirty="0"/>
          </a:p>
          <a:p>
            <a:r>
              <a:rPr lang="en-GB" dirty="0"/>
              <a:t>This time Learner Number 2 is to talk for two minutes about a subject of interest (holiday or hobby) and Number 1 is to purposely ignore them.  They can look away, look at their phone, tap their fingers … basically do the opposite of actively listen. </a:t>
            </a:r>
          </a:p>
          <a:p>
            <a:endParaRPr lang="en-GB" dirty="0"/>
          </a:p>
          <a:p>
            <a:r>
              <a:rPr lang="en-GB" dirty="0"/>
              <a:t>Ask Learners from group 2 what happened (often the room goes silent within the first 60 seconds) and how they felt to be ignored. What message can they all take from this exercise? </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14</a:t>
            </a:fld>
            <a:endParaRPr lang="en-GB"/>
          </a:p>
        </p:txBody>
      </p:sp>
    </p:spTree>
    <p:extLst>
      <p:ext uri="{BB962C8B-B14F-4D97-AF65-F5344CB8AC3E}">
        <p14:creationId xmlns:p14="http://schemas.microsoft.com/office/powerpoint/2010/main" val="456307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learners a chance to make up their own “I messages” for the following: </a:t>
            </a:r>
          </a:p>
          <a:p>
            <a:endParaRPr lang="en-GB" dirty="0"/>
          </a:p>
          <a:p>
            <a:r>
              <a:rPr lang="en-GB" dirty="0"/>
              <a:t>You never do the washing up!</a:t>
            </a:r>
          </a:p>
          <a:p>
            <a:r>
              <a:rPr lang="en-GB" dirty="0"/>
              <a:t>Do you have any idea how stupid that sounded? (this one is a little tricker)</a:t>
            </a:r>
          </a:p>
          <a:p>
            <a:r>
              <a:rPr lang="en-GB" dirty="0"/>
              <a:t>You don’t ever listen!</a:t>
            </a:r>
          </a:p>
          <a:p>
            <a:r>
              <a:rPr lang="en-GB" dirty="0"/>
              <a:t>You’re rubbish at giving compliments!</a:t>
            </a:r>
          </a:p>
          <a:p>
            <a:endParaRPr lang="en-GB" dirty="0"/>
          </a:p>
          <a:p>
            <a:r>
              <a:rPr lang="en-GB" dirty="0"/>
              <a:t>Can they rephrase these so they sound less accusatory using the “I message” technique?</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15</a:t>
            </a:fld>
            <a:endParaRPr lang="en-GB"/>
          </a:p>
        </p:txBody>
      </p:sp>
    </p:spTree>
    <p:extLst>
      <p:ext uri="{BB962C8B-B14F-4D97-AF65-F5344CB8AC3E}">
        <p14:creationId xmlns:p14="http://schemas.microsoft.com/office/powerpoint/2010/main" val="2891640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next three slides we will take a look at three types of communication styles and which one is the most effective in personal and working relationships</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16</a:t>
            </a:fld>
            <a:endParaRPr lang="en-GB"/>
          </a:p>
        </p:txBody>
      </p:sp>
    </p:spTree>
    <p:extLst>
      <p:ext uri="{BB962C8B-B14F-4D97-AF65-F5344CB8AC3E}">
        <p14:creationId xmlns:p14="http://schemas.microsoft.com/office/powerpoint/2010/main" val="2060843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dirty="0">
                <a:solidFill>
                  <a:srgbClr val="002060"/>
                </a:solidFill>
                <a:effectLst/>
              </a:rPr>
              <a:t>This is the easiest and most natural communication we use. (You’ve been using it since you were a child!)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dirty="0">
                <a:solidFill>
                  <a:srgbClr val="002060"/>
                </a:solidFill>
                <a:effectLst/>
              </a:rPr>
              <a:t>We all do this at times and often slip into this communication style when we are stressed, unsafe or threatened </a:t>
            </a:r>
          </a:p>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17</a:t>
            </a:fld>
            <a:endParaRPr lang="en-GB"/>
          </a:p>
        </p:txBody>
      </p:sp>
    </p:spTree>
    <p:extLst>
      <p:ext uri="{BB962C8B-B14F-4D97-AF65-F5344CB8AC3E}">
        <p14:creationId xmlns:p14="http://schemas.microsoft.com/office/powerpoint/2010/main" val="218911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rgbClr val="002060"/>
                </a:solidFill>
              </a:rPr>
              <a:t>This h</a:t>
            </a:r>
            <a:r>
              <a:rPr lang="en-GB" b="0" i="0" dirty="0">
                <a:solidFill>
                  <a:srgbClr val="002060"/>
                </a:solidFill>
                <a:effectLst/>
              </a:rPr>
              <a:t>as NOTHING to do with being a parent - in fact, most two-year olds are experts at this! </a:t>
            </a:r>
          </a:p>
          <a:p>
            <a:pPr algn="l"/>
            <a:r>
              <a:rPr lang="en-GB" b="0" i="0" dirty="0">
                <a:solidFill>
                  <a:srgbClr val="002060"/>
                </a:solidFill>
                <a:effectLst/>
              </a:rPr>
              <a:t>Occasionally this style of communication is required and useful, for instance for dealing with an emergency situation such as evacuating a building or road traffic incident.  However, it is not useful for building effective relationships!</a:t>
            </a:r>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18</a:t>
            </a:fld>
            <a:endParaRPr lang="en-GB"/>
          </a:p>
        </p:txBody>
      </p:sp>
    </p:spTree>
    <p:extLst>
      <p:ext uri="{BB962C8B-B14F-4D97-AF65-F5344CB8AC3E}">
        <p14:creationId xmlns:p14="http://schemas.microsoft.com/office/powerpoint/2010/main" val="292832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19</a:t>
            </a:fld>
            <a:endParaRPr lang="en-GB"/>
          </a:p>
        </p:txBody>
      </p:sp>
    </p:spTree>
    <p:extLst>
      <p:ext uri="{BB962C8B-B14F-4D97-AF65-F5344CB8AC3E}">
        <p14:creationId xmlns:p14="http://schemas.microsoft.com/office/powerpoint/2010/main" val="199123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2</a:t>
            </a:fld>
            <a:endParaRPr lang="en-GB"/>
          </a:p>
        </p:txBody>
      </p:sp>
    </p:spTree>
    <p:extLst>
      <p:ext uri="{BB962C8B-B14F-4D97-AF65-F5344CB8AC3E}">
        <p14:creationId xmlns:p14="http://schemas.microsoft.com/office/powerpoint/2010/main" val="3296210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666666"/>
                </a:solidFill>
                <a:effectLst/>
                <a:latin typeface="Open Sans" panose="020B0606030504020204" pitchFamily="34" charset="0"/>
              </a:rPr>
              <a:t>If time allows include this simple communication activity:</a:t>
            </a:r>
          </a:p>
          <a:p>
            <a:pPr algn="l" fontAlgn="base"/>
            <a:endParaRPr lang="en-GB" b="0" i="0" dirty="0">
              <a:solidFill>
                <a:srgbClr val="666666"/>
              </a:solidFill>
              <a:effectLst/>
              <a:latin typeface="Open Sans" panose="020B0606030504020204" pitchFamily="34" charset="0"/>
            </a:endParaRPr>
          </a:p>
          <a:p>
            <a:pPr algn="l" fontAlgn="base"/>
            <a:r>
              <a:rPr lang="en-GB" b="0" i="0" dirty="0">
                <a:solidFill>
                  <a:srgbClr val="666666"/>
                </a:solidFill>
                <a:effectLst/>
                <a:latin typeface="Open Sans" panose="020B0606030504020204" pitchFamily="34" charset="0"/>
              </a:rPr>
              <a:t>Create a simple structure out of different coloured Duplo bricks and place it somewhere in the room where it can’t be seen until the activity begins.</a:t>
            </a:r>
          </a:p>
          <a:p>
            <a:pPr algn="l" fontAlgn="base"/>
            <a:r>
              <a:rPr lang="en-GB" b="0" i="0" dirty="0">
                <a:solidFill>
                  <a:srgbClr val="666666"/>
                </a:solidFill>
                <a:effectLst/>
                <a:latin typeface="Open Sans" panose="020B0606030504020204" pitchFamily="34" charset="0"/>
              </a:rPr>
              <a:t>Divide the group into teams of 3.  Each team should be given a set of bricks to build an exact copy of the Lego structure you have already built. </a:t>
            </a:r>
          </a:p>
          <a:p>
            <a:pPr algn="l" fontAlgn="base"/>
            <a:r>
              <a:rPr lang="en-GB" b="0" i="0" dirty="0">
                <a:solidFill>
                  <a:srgbClr val="666666"/>
                </a:solidFill>
                <a:effectLst/>
                <a:latin typeface="Open Sans" panose="020B0606030504020204" pitchFamily="34" charset="0"/>
              </a:rPr>
              <a:t>The rules are that only one person (their nominated leader) from each team is allowed to go and have a look at the structure. When they come back to their team, they cannot touch the bricks, but they can tell the others how to build a copy of the building. Be sure to emphasize that the goal is for </a:t>
            </a:r>
            <a:r>
              <a:rPr lang="en-GB" b="0" i="1" dirty="0">
                <a:solidFill>
                  <a:srgbClr val="666666"/>
                </a:solidFill>
                <a:effectLst/>
                <a:latin typeface="Open Sans" panose="020B0606030504020204" pitchFamily="34" charset="0"/>
              </a:rPr>
              <a:t>each team</a:t>
            </a:r>
            <a:r>
              <a:rPr lang="en-GB" b="0" i="0" dirty="0">
                <a:solidFill>
                  <a:srgbClr val="666666"/>
                </a:solidFill>
                <a:effectLst/>
                <a:latin typeface="Open Sans" panose="020B0606030504020204" pitchFamily="34" charset="0"/>
              </a:rPr>
              <a:t> to complete an exact replica of the model.  However, the leader will only allowed to go and look at the model three times and communicate what he/she sees to the team verbally.  They have only 5 minutes to build their model.</a:t>
            </a:r>
          </a:p>
          <a:p>
            <a:pPr algn="l" fontAlgn="base"/>
            <a:endParaRPr lang="en-GB" b="0" i="0" dirty="0">
              <a:solidFill>
                <a:srgbClr val="666666"/>
              </a:solidFill>
              <a:effectLst/>
              <a:latin typeface="Open Sans" panose="020B0606030504020204" pitchFamily="34" charset="0"/>
            </a:endParaRPr>
          </a:p>
          <a:p>
            <a:pPr algn="l" fontAlgn="base"/>
            <a:r>
              <a:rPr lang="en-GB" b="0" i="0" dirty="0">
                <a:solidFill>
                  <a:srgbClr val="666666"/>
                </a:solidFill>
                <a:effectLst/>
                <a:latin typeface="Open Sans" panose="020B0606030504020204" pitchFamily="34" charset="0"/>
              </a:rPr>
              <a:t>Questions to ask at the end of this task:</a:t>
            </a:r>
          </a:p>
          <a:p>
            <a:pPr algn="l" fontAlgn="base"/>
            <a:r>
              <a:rPr lang="en-GB" b="0" i="0" dirty="0">
                <a:solidFill>
                  <a:srgbClr val="666666"/>
                </a:solidFill>
                <a:effectLst/>
                <a:latin typeface="Open Sans" panose="020B0606030504020204" pitchFamily="34" charset="0"/>
              </a:rPr>
              <a:t>How did the teams get on? </a:t>
            </a:r>
          </a:p>
          <a:p>
            <a:pPr algn="l" fontAlgn="base"/>
            <a:r>
              <a:rPr lang="en-GB" b="0" i="0" dirty="0">
                <a:solidFill>
                  <a:srgbClr val="666666"/>
                </a:solidFill>
                <a:effectLst/>
                <a:latin typeface="Open Sans" panose="020B0606030504020204" pitchFamily="34" charset="0"/>
              </a:rPr>
              <a:t>How did they deal with any conflict or difficulties?</a:t>
            </a:r>
          </a:p>
          <a:p>
            <a:pPr algn="l" fontAlgn="base"/>
            <a:r>
              <a:rPr lang="en-GB" b="0" i="0" dirty="0">
                <a:solidFill>
                  <a:srgbClr val="666666"/>
                </a:solidFill>
                <a:effectLst/>
                <a:latin typeface="Open Sans" panose="020B0606030504020204" pitchFamily="34" charset="0"/>
              </a:rPr>
              <a:t>Did they notice any of the three categories of communication taking place (childlike, parentlike or adultlike)</a:t>
            </a:r>
          </a:p>
          <a:p>
            <a:pPr algn="l" fontAlgn="base"/>
            <a:r>
              <a:rPr lang="en-GB" b="0" i="0" dirty="0">
                <a:solidFill>
                  <a:srgbClr val="666666"/>
                </a:solidFill>
                <a:effectLst/>
                <a:latin typeface="Open Sans" panose="020B0606030504020204" pitchFamily="34" charset="0"/>
              </a:rPr>
              <a:t>How important was clear and effective communication in this activity?</a:t>
            </a:r>
          </a:p>
          <a:p>
            <a:pPr algn="l" fontAlgn="base"/>
            <a:r>
              <a:rPr lang="en-GB" b="0" i="0" dirty="0">
                <a:solidFill>
                  <a:srgbClr val="666666"/>
                </a:solidFill>
                <a:effectLst/>
                <a:latin typeface="Open Sans" panose="020B0606030504020204" pitchFamily="34" charset="0"/>
              </a:rPr>
              <a:t>Summarise that this exercise is totally dependent on verbal communication skills and active listening</a:t>
            </a:r>
          </a:p>
          <a:p>
            <a:endParaRPr lang="en-GB" b="1" dirty="0"/>
          </a:p>
          <a:p>
            <a:r>
              <a:rPr lang="en-GB" b="1" dirty="0"/>
              <a:t>Active listening </a:t>
            </a:r>
            <a:r>
              <a:rPr lang="en-GB" dirty="0"/>
              <a:t>is a key skill in building your communication toolkit.  It will be essential to develop your skills about how to reduce barriers to communication as you may be dealing with people with limited vocabulary, people with learning difficulties or disabilities, people with memory problems, people who have English as a second, third or even fourth language.</a:t>
            </a:r>
          </a:p>
          <a:p>
            <a:endParaRPr lang="en-GB" dirty="0"/>
          </a:p>
          <a:p>
            <a:r>
              <a:rPr lang="en-GB" b="1" dirty="0"/>
              <a:t>Another key skill is the ability to keep a cool head!  Let’s summarise the sort of communication that is useful, and the sort of communication that is not useful when working in a team</a:t>
            </a:r>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20</a:t>
            </a:fld>
            <a:endParaRPr lang="en-GB"/>
          </a:p>
        </p:txBody>
      </p:sp>
    </p:spTree>
    <p:extLst>
      <p:ext uri="{BB962C8B-B14F-4D97-AF65-F5344CB8AC3E}">
        <p14:creationId xmlns:p14="http://schemas.microsoft.com/office/powerpoint/2010/main" val="4135146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questions?</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23</a:t>
            </a:fld>
            <a:endParaRPr lang="en-GB"/>
          </a:p>
        </p:txBody>
      </p:sp>
    </p:spTree>
    <p:extLst>
      <p:ext uri="{BB962C8B-B14F-4D97-AF65-F5344CB8AC3E}">
        <p14:creationId xmlns:p14="http://schemas.microsoft.com/office/powerpoint/2010/main" val="40953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Skills can be learnt!</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3</a:t>
            </a:fld>
            <a:endParaRPr lang="en-GB"/>
          </a:p>
        </p:txBody>
      </p:sp>
    </p:spTree>
    <p:extLst>
      <p:ext uri="{BB962C8B-B14F-4D97-AF65-F5344CB8AC3E}">
        <p14:creationId xmlns:p14="http://schemas.microsoft.com/office/powerpoint/2010/main" val="313458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give examples of skills they have learnt (such as playing an instrument).  Practice is required to become competent at a specific task…and this is the same for communication skills. </a:t>
            </a:r>
          </a:p>
          <a:p>
            <a:endParaRPr lang="en-GB" dirty="0"/>
          </a:p>
          <a:p>
            <a:r>
              <a:rPr lang="en-GB" dirty="0"/>
              <a:t>When we are discussing communication SKILLS, remind learners that skills CAN BE LEARNT, so communicating effectively can be learnt and, like learning an instrument or driving a car, it takes practice.</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4</a:t>
            </a:fld>
            <a:endParaRPr lang="en-GB"/>
          </a:p>
        </p:txBody>
      </p:sp>
    </p:spTree>
    <p:extLst>
      <p:ext uri="{BB962C8B-B14F-4D97-AF65-F5344CB8AC3E}">
        <p14:creationId xmlns:p14="http://schemas.microsoft.com/office/powerpoint/2010/main" val="256130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arial" panose="020B0604020202020204" pitchFamily="34" charset="0"/>
              </a:rPr>
              <a:t>Divide learners into groups with a flip chart to discuss factors that could affect clear communication.  You may wish to rotate the flip chart after a couple of minutes so learners get the chance to contribute to each sheet. </a:t>
            </a:r>
          </a:p>
          <a:p>
            <a:r>
              <a:rPr lang="en-GB" b="0" i="0" u="none" strike="noStrike" dirty="0">
                <a:solidFill>
                  <a:srgbClr val="222222"/>
                </a:solidFill>
                <a:effectLst/>
                <a:latin typeface="arial" panose="020B0604020202020204" pitchFamily="34" charset="0"/>
              </a:rPr>
              <a:t>Representative to feedback discussion notes.</a:t>
            </a:r>
          </a:p>
          <a:p>
            <a:endParaRPr lang="en-GB" b="0" i="0" u="none" strike="noStrike" dirty="0">
              <a:solidFill>
                <a:srgbClr val="222222"/>
              </a:solidFill>
              <a:effectLst/>
              <a:latin typeface="arial" panose="020B0604020202020204" pitchFamily="34" charset="0"/>
            </a:endParaRPr>
          </a:p>
          <a:p>
            <a:r>
              <a:rPr lang="en-GB" b="0" i="0" u="none" strike="noStrike" dirty="0">
                <a:solidFill>
                  <a:srgbClr val="222222"/>
                </a:solidFill>
                <a:effectLst/>
                <a:latin typeface="arial" panose="020B0604020202020204" pitchFamily="34" charset="0"/>
              </a:rPr>
              <a:t>You may wish to give some starter ideas such as: distance between the people who are communicating, language barriers, imbalance of power, boredom etc.</a:t>
            </a:r>
          </a:p>
          <a:p>
            <a:endParaRPr lang="en-GB" b="0" i="0" u="none" strike="noStrike" dirty="0">
              <a:solidFill>
                <a:srgbClr val="222222"/>
              </a:solidFill>
              <a:effectLst/>
              <a:latin typeface="arial" panose="020B0604020202020204" pitchFamily="34" charset="0"/>
            </a:endParaRPr>
          </a:p>
          <a:p>
            <a:r>
              <a:rPr lang="en-GB" b="0" i="0" u="none" strike="noStrike" dirty="0">
                <a:solidFill>
                  <a:srgbClr val="222222"/>
                </a:solidFill>
                <a:effectLst/>
                <a:latin typeface="arial" panose="020B0604020202020204" pitchFamily="34" charset="0"/>
              </a:rPr>
              <a:t>Many </a:t>
            </a:r>
            <a:r>
              <a:rPr lang="en-GB" dirty="0"/>
              <a:t>problems in both working and personal relationships occur due to communication issues. As it is proven that effective communication and conflict resolution abilities have a strong link. </a:t>
            </a:r>
            <a:endParaRPr lang="en-GB" b="0" i="0" u="none" strike="noStrike" dirty="0">
              <a:solidFill>
                <a:srgbClr val="222222"/>
              </a:solidFill>
              <a:effectLst/>
              <a:latin typeface="arial" panose="020B0604020202020204" pitchFamily="34" charset="0"/>
            </a:endParaRPr>
          </a:p>
          <a:p>
            <a:r>
              <a:rPr lang="en-GB" b="0" i="0" u="none" strike="noStrike" dirty="0">
                <a:solidFill>
                  <a:srgbClr val="222222"/>
                </a:solidFill>
                <a:effectLst/>
                <a:latin typeface="arial" panose="020B0604020202020204" pitchFamily="34" charset="0"/>
              </a:rPr>
              <a:t>Good </a:t>
            </a:r>
            <a:r>
              <a:rPr lang="en-GB" b="1" i="0" u="none" strike="noStrike" dirty="0">
                <a:solidFill>
                  <a:srgbClr val="222222"/>
                </a:solidFill>
                <a:effectLst/>
                <a:latin typeface="arial" panose="020B0604020202020204" pitchFamily="34" charset="0"/>
              </a:rPr>
              <a:t>communication skills</a:t>
            </a:r>
            <a:r>
              <a:rPr lang="en-GB" b="0" i="0" u="none" strike="noStrike" dirty="0">
                <a:solidFill>
                  <a:srgbClr val="222222"/>
                </a:solidFill>
                <a:effectLst/>
                <a:latin typeface="arial" panose="020B0604020202020204" pitchFamily="34" charset="0"/>
              </a:rPr>
              <a:t> makes people feel valued, respected, involved, safe and at ease. </a:t>
            </a:r>
          </a:p>
          <a:p>
            <a:r>
              <a:rPr lang="en-GB" b="0" i="0" u="none" strike="noStrike" dirty="0">
                <a:solidFill>
                  <a:srgbClr val="222222"/>
                </a:solidFill>
                <a:effectLst/>
                <a:latin typeface="arial" panose="020B0604020202020204" pitchFamily="34" charset="0"/>
              </a:rPr>
              <a:t>Effective </a:t>
            </a:r>
            <a:r>
              <a:rPr lang="en-GB" b="1" i="0" u="none" strike="noStrike" dirty="0">
                <a:solidFill>
                  <a:srgbClr val="222222"/>
                </a:solidFill>
                <a:effectLst/>
                <a:latin typeface="arial" panose="020B0604020202020204" pitchFamily="34" charset="0"/>
              </a:rPr>
              <a:t>communication</a:t>
            </a:r>
            <a:r>
              <a:rPr lang="en-GB" b="0" i="0" u="none" strike="noStrike" dirty="0">
                <a:solidFill>
                  <a:srgbClr val="222222"/>
                </a:solidFill>
                <a:effectLst/>
                <a:latin typeface="arial" panose="020B0604020202020204" pitchFamily="34" charset="0"/>
              </a:rPr>
              <a:t> skills not only improves productivity but also creates a happier and more efficient </a:t>
            </a:r>
            <a:r>
              <a:rPr lang="en-GB" b="1" i="0" u="none" strike="noStrike" dirty="0">
                <a:solidFill>
                  <a:srgbClr val="222222"/>
                </a:solidFill>
                <a:effectLst/>
                <a:latin typeface="arial" panose="020B0604020202020204" pitchFamily="34" charset="0"/>
              </a:rPr>
              <a:t>working</a:t>
            </a:r>
            <a:r>
              <a:rPr lang="en-GB" b="0" i="0" u="none" strike="noStrike" dirty="0">
                <a:solidFill>
                  <a:srgbClr val="222222"/>
                </a:solidFill>
                <a:effectLst/>
                <a:latin typeface="arial" panose="020B0604020202020204" pitchFamily="34" charset="0"/>
              </a:rPr>
              <a:t> </a:t>
            </a:r>
            <a:r>
              <a:rPr lang="en-GB" b="1" i="0" u="none" strike="noStrike" dirty="0">
                <a:solidFill>
                  <a:srgbClr val="222222"/>
                </a:solidFill>
                <a:effectLst/>
                <a:latin typeface="arial" panose="020B0604020202020204" pitchFamily="34" charset="0"/>
              </a:rPr>
              <a:t>environment</a:t>
            </a:r>
          </a:p>
          <a:p>
            <a:endParaRPr lang="en-GB" b="1" i="0" u="none" strike="noStrike" dirty="0">
              <a:solidFill>
                <a:srgbClr val="222222"/>
              </a:solidFill>
              <a:effectLst/>
              <a:latin typeface="arial" panose="020B0604020202020204" pitchFamily="34" charset="0"/>
            </a:endParaRPr>
          </a:p>
          <a:p>
            <a:r>
              <a:rPr lang="en-GB" b="1" i="0" u="none" strike="noStrike" dirty="0">
                <a:solidFill>
                  <a:srgbClr val="222222"/>
                </a:solidFill>
                <a:effectLst/>
                <a:latin typeface="arial" panose="020B0604020202020204" pitchFamily="34" charset="0"/>
              </a:rPr>
              <a:t>It is a skill and can therefore be learnt, improved and developed</a:t>
            </a:r>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5</a:t>
            </a:fld>
            <a:endParaRPr lang="en-GB"/>
          </a:p>
        </p:txBody>
      </p:sp>
    </p:spTree>
    <p:extLst>
      <p:ext uri="{BB962C8B-B14F-4D97-AF65-F5344CB8AC3E}">
        <p14:creationId xmlns:p14="http://schemas.microsoft.com/office/powerpoint/2010/main" val="3139327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30303"/>
                </a:solidFill>
                <a:effectLst/>
                <a:latin typeface="Roboto" panose="02000000000000000000" pitchFamily="2" charset="0"/>
              </a:rPr>
              <a:t>4.32 mins</a:t>
            </a:r>
          </a:p>
          <a:p>
            <a:r>
              <a:rPr lang="en-GB" b="0" i="0" dirty="0">
                <a:solidFill>
                  <a:srgbClr val="030303"/>
                </a:solidFill>
                <a:effectLst/>
                <a:latin typeface="Roboto" panose="02000000000000000000" pitchFamily="2" charset="0"/>
              </a:rPr>
              <a:t>Summary:</a:t>
            </a:r>
          </a:p>
          <a:p>
            <a:r>
              <a:rPr lang="en-GB" b="0" i="0" dirty="0">
                <a:solidFill>
                  <a:srgbClr val="030303"/>
                </a:solidFill>
                <a:effectLst/>
                <a:latin typeface="Roboto" panose="02000000000000000000" pitchFamily="2" charset="0"/>
              </a:rPr>
              <a:t>How to avoid miscommunication </a:t>
            </a:r>
          </a:p>
          <a:p>
            <a:pPr marL="228600" indent="-228600">
              <a:buAutoNum type="arabicPeriod"/>
            </a:pPr>
            <a:r>
              <a:rPr lang="en-GB" b="0" i="0" dirty="0">
                <a:solidFill>
                  <a:srgbClr val="030303"/>
                </a:solidFill>
                <a:effectLst/>
                <a:latin typeface="Roboto" panose="02000000000000000000" pitchFamily="2" charset="0"/>
              </a:rPr>
              <a:t>passive hearing and active listening are not the same </a:t>
            </a:r>
          </a:p>
          <a:p>
            <a:pPr marL="228600" indent="-228600">
              <a:buAutoNum type="arabicPeriod"/>
            </a:pPr>
            <a:r>
              <a:rPr lang="en-GB" b="0" i="0" dirty="0">
                <a:solidFill>
                  <a:srgbClr val="030303"/>
                </a:solidFill>
                <a:effectLst/>
                <a:latin typeface="Roboto" panose="02000000000000000000" pitchFamily="2" charset="0"/>
              </a:rPr>
              <a:t>2. listen with your eyes, ears, and guts </a:t>
            </a:r>
          </a:p>
          <a:p>
            <a:pPr marL="228600" indent="-228600">
              <a:buAutoNum type="arabicPeriod"/>
            </a:pPr>
            <a:r>
              <a:rPr lang="en-GB" b="0" i="0" dirty="0">
                <a:solidFill>
                  <a:srgbClr val="030303"/>
                </a:solidFill>
                <a:effectLst/>
                <a:latin typeface="Roboto" panose="02000000000000000000" pitchFamily="2" charset="0"/>
              </a:rPr>
              <a:t>3.take time to understand as you try to be understood </a:t>
            </a:r>
          </a:p>
          <a:p>
            <a:pPr marL="228600" indent="-228600">
              <a:buAutoNum type="arabicPeriod"/>
            </a:pPr>
            <a:r>
              <a:rPr lang="en-GB" b="0" i="0" dirty="0">
                <a:solidFill>
                  <a:srgbClr val="030303"/>
                </a:solidFill>
                <a:effectLst/>
                <a:latin typeface="Roboto" panose="02000000000000000000" pitchFamily="2" charset="0"/>
              </a:rPr>
              <a:t>4. be aware of your own </a:t>
            </a:r>
            <a:r>
              <a:rPr lang="en-GB" b="0" i="0" dirty="0" err="1">
                <a:solidFill>
                  <a:srgbClr val="030303"/>
                </a:solidFill>
                <a:effectLst/>
                <a:latin typeface="Roboto" panose="02000000000000000000" pitchFamily="2" charset="0"/>
              </a:rPr>
              <a:t>perceptional</a:t>
            </a:r>
            <a:r>
              <a:rPr lang="en-GB" b="0" i="0" dirty="0">
                <a:solidFill>
                  <a:srgbClr val="030303"/>
                </a:solidFill>
                <a:effectLst/>
                <a:latin typeface="Roboto" panose="02000000000000000000" pitchFamily="2" charset="0"/>
              </a:rPr>
              <a:t> filters</a:t>
            </a:r>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6</a:t>
            </a:fld>
            <a:endParaRPr lang="en-GB"/>
          </a:p>
        </p:txBody>
      </p:sp>
    </p:spTree>
    <p:extLst>
      <p:ext uri="{BB962C8B-B14F-4D97-AF65-F5344CB8AC3E}">
        <p14:creationId xmlns:p14="http://schemas.microsoft.com/office/powerpoint/2010/main" val="246419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solidFill>
                  <a:srgbClr val="202124"/>
                </a:solidFill>
                <a:effectLst/>
                <a:latin typeface="arial" panose="020B0604020202020204" pitchFamily="34" charset="0"/>
              </a:rPr>
              <a:t>GROUP DISCUSSION</a:t>
            </a:r>
          </a:p>
          <a:p>
            <a:pPr algn="l">
              <a:buFont typeface="Arial" panose="020B0604020202020204" pitchFamily="34" charset="0"/>
              <a:buNone/>
            </a:pPr>
            <a:endParaRPr lang="en-GB" b="0" i="0" dirty="0">
              <a:solidFill>
                <a:srgbClr val="202124"/>
              </a:solidFill>
              <a:effectLst/>
              <a:latin typeface="arial" panose="020B0604020202020204" pitchFamily="34" charset="0"/>
            </a:endParaRPr>
          </a:p>
          <a:p>
            <a:pPr marL="171450" indent="-171450" algn="l">
              <a:buFont typeface="Arial" panose="020B0604020202020204" pitchFamily="34" charset="0"/>
              <a:buChar char="•"/>
            </a:pPr>
            <a:r>
              <a:rPr lang="en-GB" b="0" i="0" dirty="0">
                <a:solidFill>
                  <a:srgbClr val="202124"/>
                </a:solidFill>
                <a:effectLst/>
                <a:latin typeface="arial" panose="020B0604020202020204" pitchFamily="34" charset="0"/>
              </a:rPr>
              <a:t>Verbal Communication. Verbal communication occurs when we engage in speaking with others. ...</a:t>
            </a:r>
          </a:p>
          <a:p>
            <a:pPr algn="l">
              <a:buFont typeface="Arial" panose="020B0604020202020204" pitchFamily="34" charset="0"/>
              <a:buChar char="•"/>
            </a:pPr>
            <a:r>
              <a:rPr lang="en-GB" b="0" i="0" dirty="0">
                <a:solidFill>
                  <a:srgbClr val="202124"/>
                </a:solidFill>
                <a:effectLst/>
                <a:latin typeface="arial" panose="020B0604020202020204" pitchFamily="34" charset="0"/>
              </a:rPr>
              <a:t>Non-Verbal Communication. What we do while we speak often says more than the actual words. ...</a:t>
            </a:r>
          </a:p>
          <a:p>
            <a:pPr algn="l">
              <a:buFont typeface="Arial" panose="020B0604020202020204" pitchFamily="34" charset="0"/>
              <a:buChar char="•"/>
            </a:pPr>
            <a:r>
              <a:rPr lang="en-GB" b="0" i="0" dirty="0">
                <a:solidFill>
                  <a:srgbClr val="202124"/>
                </a:solidFill>
                <a:effectLst/>
                <a:latin typeface="arial" panose="020B0604020202020204" pitchFamily="34" charset="0"/>
              </a:rPr>
              <a:t>Written Communication. ...</a:t>
            </a:r>
          </a:p>
          <a:p>
            <a:pPr algn="l">
              <a:buFont typeface="Arial" panose="020B0604020202020204" pitchFamily="34" charset="0"/>
              <a:buChar char="•"/>
            </a:pPr>
            <a:r>
              <a:rPr lang="en-GB" b="0" i="0" dirty="0">
                <a:solidFill>
                  <a:srgbClr val="202124"/>
                </a:solidFill>
                <a:effectLst/>
                <a:latin typeface="arial" panose="020B0604020202020204" pitchFamily="34" charset="0"/>
              </a:rPr>
              <a:t>Listening. ...</a:t>
            </a:r>
          </a:p>
          <a:p>
            <a:pPr algn="l">
              <a:buFont typeface="Arial" panose="020B0604020202020204" pitchFamily="34" charset="0"/>
              <a:buChar char="•"/>
            </a:pPr>
            <a:r>
              <a:rPr lang="en-GB" b="0" i="0" dirty="0">
                <a:solidFill>
                  <a:srgbClr val="202124"/>
                </a:solidFill>
                <a:effectLst/>
                <a:latin typeface="arial" panose="020B0604020202020204" pitchFamily="34" charset="0"/>
              </a:rPr>
              <a:t>Visual Communication</a:t>
            </a:r>
          </a:p>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7</a:t>
            </a:fld>
            <a:endParaRPr lang="en-GB"/>
          </a:p>
        </p:txBody>
      </p:sp>
    </p:spTree>
    <p:extLst>
      <p:ext uri="{BB962C8B-B14F-4D97-AF65-F5344CB8AC3E}">
        <p14:creationId xmlns:p14="http://schemas.microsoft.com/office/powerpoint/2010/main" val="221412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think the non-verbal communication telling you about how these people are feeling?</a:t>
            </a:r>
          </a:p>
          <a:p>
            <a:endParaRPr lang="en-GB" dirty="0"/>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8</a:t>
            </a:fld>
            <a:endParaRPr lang="en-GB"/>
          </a:p>
        </p:txBody>
      </p:sp>
    </p:spTree>
    <p:extLst>
      <p:ext uri="{BB962C8B-B14F-4D97-AF65-F5344CB8AC3E}">
        <p14:creationId xmlns:p14="http://schemas.microsoft.com/office/powerpoint/2010/main" val="3180059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Quickly pick up with learners that is much harder to identify ‘emotions’ when you can only see a person’s head and shoulders - as non-verbal cues can be demonstrated all over the body. For example the way someone is standing or sitting, what they are doing with their hands or arms, if they are leaning in or away from you. If they are making eye contact, if they are fidgeting etc.</a:t>
            </a:r>
          </a:p>
          <a:p>
            <a:endParaRPr lang="en-GB" dirty="0"/>
          </a:p>
          <a:p>
            <a:r>
              <a:rPr lang="en-GB" dirty="0"/>
              <a:t>In a team or in certain jobs/situations reading facial and body language cues can be especially useful as you may be dealing with someone who is growing angry, frustrated, confused or even perhaps scared.  But you must always be mindful that the person may also have underlying difficulties with verbal communication that may not be apparent such as language barriers.  </a:t>
            </a:r>
          </a:p>
          <a:p>
            <a:endParaRPr lang="en-GB" dirty="0"/>
          </a:p>
          <a:p>
            <a:r>
              <a:rPr lang="en-GB" dirty="0"/>
              <a:t>If you can read the non-verbal cues that demonstrates that someone is getting angry or upset, you can adapt the tone, volume and pace of your speech to try to defuse the situation. </a:t>
            </a:r>
          </a:p>
          <a:p>
            <a:endParaRPr lang="en-GB" dirty="0"/>
          </a:p>
          <a:p>
            <a:r>
              <a:rPr lang="en-GB" dirty="0"/>
              <a:t>Staying calm and in control can help you to deal more effectively with complaints and conflict …and not take it personally (as it’s rarely the employee the person is angry about!)</a:t>
            </a:r>
          </a:p>
          <a:p>
            <a:endParaRPr lang="en-GB" dirty="0"/>
          </a:p>
          <a:p>
            <a:r>
              <a:rPr lang="en-GB" dirty="0"/>
              <a:t>How would you tell that someone is getting angry and frustrated other than the tone and volume of their voice? What other ‘cues’ might you pick up? </a:t>
            </a:r>
          </a:p>
        </p:txBody>
      </p:sp>
      <p:sp>
        <p:nvSpPr>
          <p:cNvPr id="4" name="Slide Number Placeholder 3"/>
          <p:cNvSpPr>
            <a:spLocks noGrp="1"/>
          </p:cNvSpPr>
          <p:nvPr>
            <p:ph type="sldNum" sz="quarter" idx="5"/>
          </p:nvPr>
        </p:nvSpPr>
        <p:spPr/>
        <p:txBody>
          <a:bodyPr/>
          <a:lstStyle/>
          <a:p>
            <a:pPr>
              <a:defRPr/>
            </a:pPr>
            <a:fld id="{15EAD826-0B5B-4895-A6AD-C5BA6B0C0885}" type="slidenum">
              <a:rPr lang="en-GB" smtClean="0"/>
              <a:pPr>
                <a:defRPr/>
              </a:pPr>
              <a:t>9</a:t>
            </a:fld>
            <a:endParaRPr lang="en-GB"/>
          </a:p>
        </p:txBody>
      </p:sp>
    </p:spTree>
    <p:extLst>
      <p:ext uri="{BB962C8B-B14F-4D97-AF65-F5344CB8AC3E}">
        <p14:creationId xmlns:p14="http://schemas.microsoft.com/office/powerpoint/2010/main" val="401774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79647"/>
            <a:ext cx="10515600" cy="1325564"/>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2540148"/>
            <a:ext cx="10515600" cy="3403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16EA85-0580-45D7-ADA1-ECEEE35D18AC}"/>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7173717F-3056-4A5A-BF4A-00549B6122C5}"/>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7DEF0B33-8F89-4FA9-83A8-7E0AB92201E7}"/>
              </a:ext>
            </a:extLst>
          </p:cNvPr>
          <p:cNvSpPr>
            <a:spLocks noGrp="1"/>
          </p:cNvSpPr>
          <p:nvPr>
            <p:ph type="sldNum" sz="quarter" idx="12"/>
          </p:nvPr>
        </p:nvSpPr>
        <p:spPr>
          <a:xfrm>
            <a:off x="8610600" y="6088063"/>
            <a:ext cx="2743200" cy="365125"/>
          </a:xfrm>
        </p:spPr>
        <p:txBody>
          <a:bodyPr/>
          <a:lstStyle>
            <a:lvl1pPr>
              <a:defRPr smtClean="0"/>
            </a:lvl1pPr>
          </a:lstStyle>
          <a:p>
            <a:pPr>
              <a:defRPr/>
            </a:pPr>
            <a:fld id="{A95B9602-B673-4546-8E97-E76247E0E1FA}" type="slidenum">
              <a:rPr lang="en-GB" altLang="en-US"/>
              <a:pPr>
                <a:defRPr/>
              </a:pPr>
              <a:t>‹#›</a:t>
            </a:fld>
            <a:endParaRPr lang="en-GB" altLang="en-US"/>
          </a:p>
        </p:txBody>
      </p:sp>
    </p:spTree>
    <p:extLst>
      <p:ext uri="{BB962C8B-B14F-4D97-AF65-F5344CB8AC3E}">
        <p14:creationId xmlns:p14="http://schemas.microsoft.com/office/powerpoint/2010/main" val="342345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124744"/>
            <a:ext cx="10515600" cy="2559148"/>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71088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78F2A850-A55A-402D-925A-EF2AC67C9552}"/>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C6AC0FF3-18EA-40C8-AC4A-A2952E40F51C}"/>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EE864ED4-76A0-4EEE-A7FE-A93D243DEF7C}"/>
              </a:ext>
            </a:extLst>
          </p:cNvPr>
          <p:cNvSpPr>
            <a:spLocks noGrp="1"/>
          </p:cNvSpPr>
          <p:nvPr>
            <p:ph type="sldNum" sz="quarter" idx="12"/>
          </p:nvPr>
        </p:nvSpPr>
        <p:spPr>
          <a:xfrm>
            <a:off x="8610600" y="6088063"/>
            <a:ext cx="2743200" cy="365125"/>
          </a:xfrm>
        </p:spPr>
        <p:txBody>
          <a:bodyPr/>
          <a:lstStyle>
            <a:lvl1pPr>
              <a:defRPr smtClean="0"/>
            </a:lvl1pPr>
          </a:lstStyle>
          <a:p>
            <a:pPr>
              <a:defRPr/>
            </a:pPr>
            <a:fld id="{A9311B7D-8C85-4FFC-9870-B08629711FD6}" type="slidenum">
              <a:rPr lang="en-GB" altLang="en-US"/>
              <a:pPr>
                <a:defRPr/>
              </a:pPr>
              <a:t>‹#›</a:t>
            </a:fld>
            <a:endParaRPr lang="en-GB" altLang="en-US"/>
          </a:p>
        </p:txBody>
      </p:sp>
    </p:spTree>
    <p:extLst>
      <p:ext uri="{BB962C8B-B14F-4D97-AF65-F5344CB8AC3E}">
        <p14:creationId xmlns:p14="http://schemas.microsoft.com/office/powerpoint/2010/main" val="23312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79648"/>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540148"/>
            <a:ext cx="5181600" cy="340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540148"/>
            <a:ext cx="5181600" cy="340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DDFA9B3-6FFD-48AE-A5DC-29CBA04D4402}"/>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0A914CFF-A913-4356-B94F-10DD58DABA22}"/>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93E67150-3CF9-48BE-AD1E-EFD2DD2D8FB5}"/>
              </a:ext>
            </a:extLst>
          </p:cNvPr>
          <p:cNvSpPr>
            <a:spLocks noGrp="1"/>
          </p:cNvSpPr>
          <p:nvPr>
            <p:ph type="sldNum" sz="quarter" idx="12"/>
          </p:nvPr>
        </p:nvSpPr>
        <p:spPr>
          <a:xfrm>
            <a:off x="8610600" y="6088063"/>
            <a:ext cx="2743200" cy="365125"/>
          </a:xfrm>
        </p:spPr>
        <p:txBody>
          <a:bodyPr/>
          <a:lstStyle>
            <a:lvl1pPr>
              <a:defRPr smtClean="0"/>
            </a:lvl1pPr>
          </a:lstStyle>
          <a:p>
            <a:pPr>
              <a:defRPr/>
            </a:pPr>
            <a:fld id="{B9C0F974-35E7-41A4-B116-C6E32D21968D}" type="slidenum">
              <a:rPr lang="en-GB" altLang="en-US"/>
              <a:pPr>
                <a:defRPr/>
              </a:pPr>
              <a:t>‹#›</a:t>
            </a:fld>
            <a:endParaRPr lang="en-GB" altLang="en-US"/>
          </a:p>
        </p:txBody>
      </p:sp>
    </p:spTree>
    <p:extLst>
      <p:ext uri="{BB962C8B-B14F-4D97-AF65-F5344CB8AC3E}">
        <p14:creationId xmlns:p14="http://schemas.microsoft.com/office/powerpoint/2010/main" val="246092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7964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239568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3219598"/>
            <a:ext cx="5157787" cy="27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39568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219598"/>
            <a:ext cx="5183188" cy="27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8B7AB43-B5A8-4F17-B8D4-10104435F152}"/>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8" name="Footer Placeholder 4">
            <a:extLst>
              <a:ext uri="{FF2B5EF4-FFF2-40B4-BE49-F238E27FC236}">
                <a16:creationId xmlns:a16="http://schemas.microsoft.com/office/drawing/2014/main" id="{7F4AC681-DF7C-4784-88FC-66EC79F144DD}"/>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9" name="Slide Number Placeholder 5">
            <a:extLst>
              <a:ext uri="{FF2B5EF4-FFF2-40B4-BE49-F238E27FC236}">
                <a16:creationId xmlns:a16="http://schemas.microsoft.com/office/drawing/2014/main" id="{1D978063-7C61-480B-A1E8-AE5888D2C5DB}"/>
              </a:ext>
            </a:extLst>
          </p:cNvPr>
          <p:cNvSpPr>
            <a:spLocks noGrp="1"/>
          </p:cNvSpPr>
          <p:nvPr>
            <p:ph type="sldNum" sz="quarter" idx="12"/>
          </p:nvPr>
        </p:nvSpPr>
        <p:spPr>
          <a:xfrm>
            <a:off x="8610600" y="6088063"/>
            <a:ext cx="2743200" cy="365125"/>
          </a:xfrm>
        </p:spPr>
        <p:txBody>
          <a:bodyPr/>
          <a:lstStyle>
            <a:lvl1pPr>
              <a:defRPr smtClean="0"/>
            </a:lvl1pPr>
          </a:lstStyle>
          <a:p>
            <a:pPr>
              <a:defRPr/>
            </a:pPr>
            <a:fld id="{5F5223EC-EA90-4348-95F7-3329A0F2A85A}" type="slidenum">
              <a:rPr lang="en-GB" altLang="en-US"/>
              <a:pPr>
                <a:defRPr/>
              </a:pPr>
              <a:t>‹#›</a:t>
            </a:fld>
            <a:endParaRPr lang="en-GB" altLang="en-US"/>
          </a:p>
        </p:txBody>
      </p:sp>
    </p:spTree>
    <p:extLst>
      <p:ext uri="{BB962C8B-B14F-4D97-AF65-F5344CB8AC3E}">
        <p14:creationId xmlns:p14="http://schemas.microsoft.com/office/powerpoint/2010/main" val="271072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079648"/>
            <a:ext cx="10515600" cy="1325563"/>
          </a:xfrm>
        </p:spPr>
        <p:txBody>
          <a:bodyPr/>
          <a:lstStyle/>
          <a:p>
            <a:r>
              <a:rPr lang="en-US" dirty="0"/>
              <a:t>Click to edit Master title style</a:t>
            </a:r>
          </a:p>
        </p:txBody>
      </p:sp>
      <p:sp>
        <p:nvSpPr>
          <p:cNvPr id="3" name="Date Placeholder 3">
            <a:extLst>
              <a:ext uri="{FF2B5EF4-FFF2-40B4-BE49-F238E27FC236}">
                <a16:creationId xmlns:a16="http://schemas.microsoft.com/office/drawing/2014/main" id="{9C8D89DC-310E-4974-8E6F-39093E7F6DDB}"/>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4" name="Footer Placeholder 4">
            <a:extLst>
              <a:ext uri="{FF2B5EF4-FFF2-40B4-BE49-F238E27FC236}">
                <a16:creationId xmlns:a16="http://schemas.microsoft.com/office/drawing/2014/main" id="{C0525A8D-4857-4D60-9B63-FA81FB4503D5}"/>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5" name="Slide Number Placeholder 5">
            <a:extLst>
              <a:ext uri="{FF2B5EF4-FFF2-40B4-BE49-F238E27FC236}">
                <a16:creationId xmlns:a16="http://schemas.microsoft.com/office/drawing/2014/main" id="{AB89630F-965E-4457-9A8A-C2BC488E0616}"/>
              </a:ext>
            </a:extLst>
          </p:cNvPr>
          <p:cNvSpPr>
            <a:spLocks noGrp="1"/>
          </p:cNvSpPr>
          <p:nvPr>
            <p:ph type="sldNum" sz="quarter" idx="12"/>
          </p:nvPr>
        </p:nvSpPr>
        <p:spPr>
          <a:xfrm>
            <a:off x="8610600" y="6088063"/>
            <a:ext cx="2743200" cy="365125"/>
          </a:xfrm>
        </p:spPr>
        <p:txBody>
          <a:bodyPr/>
          <a:lstStyle>
            <a:lvl1pPr>
              <a:defRPr smtClean="0"/>
            </a:lvl1pPr>
          </a:lstStyle>
          <a:p>
            <a:pPr>
              <a:defRPr/>
            </a:pPr>
            <a:fld id="{EE38F5BC-5F6A-41FD-864E-580FA746B34B}" type="slidenum">
              <a:rPr lang="en-GB" altLang="en-US"/>
              <a:pPr>
                <a:defRPr/>
              </a:pPr>
              <a:t>‹#›</a:t>
            </a:fld>
            <a:endParaRPr lang="en-GB" altLang="en-US"/>
          </a:p>
        </p:txBody>
      </p:sp>
    </p:spTree>
    <p:extLst>
      <p:ext uri="{BB962C8B-B14F-4D97-AF65-F5344CB8AC3E}">
        <p14:creationId xmlns:p14="http://schemas.microsoft.com/office/powerpoint/2010/main" val="1803732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C35FAA8-0921-4D94-934E-D510C338CD4E}"/>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3" name="Footer Placeholder 4">
            <a:extLst>
              <a:ext uri="{FF2B5EF4-FFF2-40B4-BE49-F238E27FC236}">
                <a16:creationId xmlns:a16="http://schemas.microsoft.com/office/drawing/2014/main" id="{61BEC0A0-D514-408C-8360-E3A2515CA754}"/>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A961A263-F146-4EDD-AE2E-E32EF3ACB8A9}"/>
              </a:ext>
            </a:extLst>
          </p:cNvPr>
          <p:cNvSpPr>
            <a:spLocks noGrp="1"/>
          </p:cNvSpPr>
          <p:nvPr>
            <p:ph type="sldNum" sz="quarter" idx="12"/>
          </p:nvPr>
        </p:nvSpPr>
        <p:spPr>
          <a:xfrm>
            <a:off x="8610600" y="6088063"/>
            <a:ext cx="2743200" cy="365125"/>
          </a:xfrm>
        </p:spPr>
        <p:txBody>
          <a:bodyPr/>
          <a:lstStyle>
            <a:lvl1pPr>
              <a:defRPr smtClean="0"/>
            </a:lvl1pPr>
          </a:lstStyle>
          <a:p>
            <a:pPr>
              <a:defRPr/>
            </a:pPr>
            <a:fld id="{B06422FB-5528-4FED-832E-B7E3AAAEC7EF}" type="slidenum">
              <a:rPr lang="en-GB" altLang="en-US"/>
              <a:pPr>
                <a:defRPr/>
              </a:pPr>
              <a:t>‹#›</a:t>
            </a:fld>
            <a:endParaRPr lang="en-GB" altLang="en-US"/>
          </a:p>
        </p:txBody>
      </p:sp>
    </p:spTree>
    <p:extLst>
      <p:ext uri="{BB962C8B-B14F-4D97-AF65-F5344CB8AC3E}">
        <p14:creationId xmlns:p14="http://schemas.microsoft.com/office/powerpoint/2010/main" val="209678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71723"/>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701949"/>
            <a:ext cx="6172200" cy="4241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771923"/>
            <a:ext cx="3932237" cy="3171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83BFEFC-0E7A-4A78-871C-EFBC3BF9FB4A}"/>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816B01BD-9F92-407A-9079-9584774AEEBC}"/>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2127C700-7E53-4EE1-B59F-A11EC7FF97E5}"/>
              </a:ext>
            </a:extLst>
          </p:cNvPr>
          <p:cNvSpPr>
            <a:spLocks noGrp="1"/>
          </p:cNvSpPr>
          <p:nvPr>
            <p:ph type="sldNum" sz="quarter" idx="12"/>
          </p:nvPr>
        </p:nvSpPr>
        <p:spPr>
          <a:xfrm>
            <a:off x="8610600" y="6088063"/>
            <a:ext cx="2743200" cy="365125"/>
          </a:xfrm>
        </p:spPr>
        <p:txBody>
          <a:bodyPr/>
          <a:lstStyle>
            <a:lvl1pPr>
              <a:defRPr smtClean="0"/>
            </a:lvl1pPr>
          </a:lstStyle>
          <a:p>
            <a:pPr>
              <a:defRPr/>
            </a:pPr>
            <a:fld id="{19F9B6ED-F706-463F-94C0-F0E623B0FD7D}" type="slidenum">
              <a:rPr lang="en-GB" altLang="en-US"/>
              <a:pPr>
                <a:defRPr/>
              </a:pPr>
              <a:t>‹#›</a:t>
            </a:fld>
            <a:endParaRPr lang="en-GB" altLang="en-US"/>
          </a:p>
        </p:txBody>
      </p:sp>
    </p:spTree>
    <p:extLst>
      <p:ext uri="{BB962C8B-B14F-4D97-AF65-F5344CB8AC3E}">
        <p14:creationId xmlns:p14="http://schemas.microsoft.com/office/powerpoint/2010/main" val="257598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71723"/>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701949"/>
            <a:ext cx="6172200" cy="426402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771923"/>
            <a:ext cx="3932237" cy="31940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60F3FE2-08C8-414F-9E32-38699F362E38}"/>
              </a:ext>
            </a:extLst>
          </p:cNvPr>
          <p:cNvSpPr>
            <a:spLocks noGrp="1"/>
          </p:cNvSpPr>
          <p:nvPr>
            <p:ph type="dt" sz="half" idx="10"/>
          </p:nvPr>
        </p:nvSpPr>
        <p:spPr>
          <a:xfrm>
            <a:off x="838200" y="6088063"/>
            <a:ext cx="2743200" cy="365125"/>
          </a:xfrm>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0FC47FB8-90BF-41ED-A58A-F7469F0AE97A}"/>
              </a:ext>
            </a:extLst>
          </p:cNvPr>
          <p:cNvSpPr>
            <a:spLocks noGrp="1"/>
          </p:cNvSpPr>
          <p:nvPr>
            <p:ph type="ftr" sz="quarter" idx="11"/>
          </p:nvPr>
        </p:nvSpPr>
        <p:spPr>
          <a:xfrm>
            <a:off x="4038600" y="6088063"/>
            <a:ext cx="4114800" cy="365125"/>
          </a:xfrm>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E04166A9-40F4-4F97-8BFE-8101348A6FE5}"/>
              </a:ext>
            </a:extLst>
          </p:cNvPr>
          <p:cNvSpPr>
            <a:spLocks noGrp="1"/>
          </p:cNvSpPr>
          <p:nvPr>
            <p:ph type="sldNum" sz="quarter" idx="12"/>
          </p:nvPr>
        </p:nvSpPr>
        <p:spPr>
          <a:xfrm>
            <a:off x="8610600" y="6088063"/>
            <a:ext cx="2743200" cy="365125"/>
          </a:xfrm>
        </p:spPr>
        <p:txBody>
          <a:bodyPr/>
          <a:lstStyle>
            <a:lvl1pPr>
              <a:defRPr smtClean="0"/>
            </a:lvl1pPr>
          </a:lstStyle>
          <a:p>
            <a:pPr>
              <a:defRPr/>
            </a:pPr>
            <a:fld id="{8F1C2127-E9C7-4852-A03C-35EA97185C60}" type="slidenum">
              <a:rPr lang="en-GB" altLang="en-US"/>
              <a:pPr>
                <a:defRPr/>
              </a:pPr>
              <a:t>‹#›</a:t>
            </a:fld>
            <a:endParaRPr lang="en-GB" altLang="en-US"/>
          </a:p>
        </p:txBody>
      </p:sp>
    </p:spTree>
    <p:extLst>
      <p:ext uri="{BB962C8B-B14F-4D97-AF65-F5344CB8AC3E}">
        <p14:creationId xmlns:p14="http://schemas.microsoft.com/office/powerpoint/2010/main" val="178997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33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6A9B46-D4BB-4AE2-BA07-CAA35399B8E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330E48A-EDE9-4996-8411-D1E52DAC9D85}"/>
              </a:ext>
            </a:extLst>
          </p:cNvPr>
          <p:cNvSpPr>
            <a:spLocks noGrp="1" noChangeArrowheads="1"/>
          </p:cNvSpPr>
          <p:nvPr>
            <p:ph type="body" idx="1"/>
          </p:nvPr>
        </p:nvSpPr>
        <p:spPr bwMode="auto">
          <a:xfrm>
            <a:off x="838200" y="1825625"/>
            <a:ext cx="10515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019739-97A3-47E7-A68B-B80EC109C63D}"/>
              </a:ext>
            </a:extLst>
          </p:cNvPr>
          <p:cNvSpPr>
            <a:spLocks noGrp="1"/>
          </p:cNvSpPr>
          <p:nvPr>
            <p:ph type="dt" sz="half" idx="2"/>
          </p:nvPr>
        </p:nvSpPr>
        <p:spPr>
          <a:xfrm>
            <a:off x="838200" y="53736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ltLang="en-US"/>
          </a:p>
        </p:txBody>
      </p:sp>
      <p:sp>
        <p:nvSpPr>
          <p:cNvPr id="5" name="Footer Placeholder 4">
            <a:extLst>
              <a:ext uri="{FF2B5EF4-FFF2-40B4-BE49-F238E27FC236}">
                <a16:creationId xmlns:a16="http://schemas.microsoft.com/office/drawing/2014/main" id="{B1AF4F39-CDCE-4D6F-A170-A772684BFED0}"/>
              </a:ext>
            </a:extLst>
          </p:cNvPr>
          <p:cNvSpPr>
            <a:spLocks noGrp="1"/>
          </p:cNvSpPr>
          <p:nvPr>
            <p:ph type="ftr" sz="quarter" idx="3"/>
          </p:nvPr>
        </p:nvSpPr>
        <p:spPr>
          <a:xfrm>
            <a:off x="4038600" y="53736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ltLang="en-US"/>
          </a:p>
        </p:txBody>
      </p:sp>
      <p:sp>
        <p:nvSpPr>
          <p:cNvPr id="6" name="Slide Number Placeholder 5">
            <a:extLst>
              <a:ext uri="{FF2B5EF4-FFF2-40B4-BE49-F238E27FC236}">
                <a16:creationId xmlns:a16="http://schemas.microsoft.com/office/drawing/2014/main" id="{19DC2B6D-0C48-4AE9-8A1E-2C97030F4A0D}"/>
              </a:ext>
            </a:extLst>
          </p:cNvPr>
          <p:cNvSpPr>
            <a:spLocks noGrp="1"/>
          </p:cNvSpPr>
          <p:nvPr>
            <p:ph type="sldNum" sz="quarter" idx="4"/>
          </p:nvPr>
        </p:nvSpPr>
        <p:spPr>
          <a:xfrm>
            <a:off x="8610600" y="5373688"/>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31E618F-7C1D-4E9D-8915-68676FD7178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2" r:id="rId1"/>
  </p:sldLayoutIdLst>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t2z9mdX1j4A?feature=oembed" TargetMode="External"/><Relationship Id="rId6" Type="http://schemas.openxmlformats.org/officeDocument/2006/relationships/hyperlink" Target="https://youtu.be/t2z9mdX1j4A" TargetMode="External"/><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gCfzeONu3Mo?feature=oembed" TargetMode="External"/><Relationship Id="rId5" Type="http://schemas.openxmlformats.org/officeDocument/2006/relationships/image" Target="../media/image5.jpeg"/><Relationship Id="rId4" Type="http://schemas.openxmlformats.org/officeDocument/2006/relationships/hyperlink" Target="https://youtu.be/gCfzeONu3M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munication quote SLP speech and language SLP sign SLP | Etsy">
            <a:extLst>
              <a:ext uri="{FF2B5EF4-FFF2-40B4-BE49-F238E27FC236}">
                <a16:creationId xmlns:a16="http://schemas.microsoft.com/office/drawing/2014/main" id="{B866039B-F861-4450-817D-62B906D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1124744"/>
            <a:ext cx="1999109" cy="1999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74D016-4483-4C99-89DC-BF8C7591A59D}"/>
              </a:ext>
            </a:extLst>
          </p:cNvPr>
          <p:cNvSpPr txBox="1"/>
          <p:nvPr/>
        </p:nvSpPr>
        <p:spPr>
          <a:xfrm>
            <a:off x="2351584" y="4365104"/>
            <a:ext cx="9649072" cy="769441"/>
          </a:xfrm>
          <a:prstGeom prst="rect">
            <a:avLst/>
          </a:prstGeom>
          <a:noFill/>
        </p:spPr>
        <p:txBody>
          <a:bodyPr wrap="square" rtlCol="0">
            <a:spAutoFit/>
          </a:bodyPr>
          <a:lstStyle/>
          <a:p>
            <a:pPr algn="ctr"/>
            <a:r>
              <a:rPr lang="en-GB" dirty="0">
                <a:highlight>
                  <a:srgbClr val="FFFF00"/>
                </a:highlight>
              </a:rPr>
              <a:t>Communication Skills </a:t>
            </a:r>
          </a:p>
        </p:txBody>
      </p:sp>
    </p:spTree>
    <p:extLst>
      <p:ext uri="{BB962C8B-B14F-4D97-AF65-F5344CB8AC3E}">
        <p14:creationId xmlns:p14="http://schemas.microsoft.com/office/powerpoint/2010/main" val="259365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78F2-4231-41C2-9579-6A1808ED9A1F}"/>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ctr" eaLnBrk="1" hangingPunct="1"/>
            <a:r>
              <a:rPr lang="en-US" sz="7200" b="1" dirty="0">
                <a:solidFill>
                  <a:srgbClr val="33CCCC"/>
                </a:solidFill>
                <a:latin typeface="+mj-lt"/>
                <a:cs typeface="+mj-cs"/>
              </a:rPr>
              <a:t>Active Listening</a:t>
            </a:r>
          </a:p>
        </p:txBody>
      </p:sp>
      <p:sp>
        <p:nvSpPr>
          <p:cNvPr id="137" name="Freeform: Shape 13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00" name="Picture 4" descr="SFDC - Omni-Channel">
            <a:extLst>
              <a:ext uri="{FF2B5EF4-FFF2-40B4-BE49-F238E27FC236}">
                <a16:creationId xmlns:a16="http://schemas.microsoft.com/office/drawing/2014/main" id="{8060BD45-CCAF-4517-8237-8648504574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498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CE753-6A91-4606-A1FD-7728E4791922}"/>
              </a:ext>
            </a:extLst>
          </p:cNvPr>
          <p:cNvSpPr>
            <a:spLocks noGrp="1"/>
          </p:cNvSpPr>
          <p:nvPr>
            <p:ph type="title"/>
          </p:nvPr>
        </p:nvSpPr>
        <p:spPr>
          <a:xfrm>
            <a:off x="479376" y="231482"/>
            <a:ext cx="10147994" cy="1046980"/>
          </a:xfrm>
        </p:spPr>
        <p:txBody>
          <a:bodyPr/>
          <a:lstStyle/>
          <a:p>
            <a:r>
              <a:rPr lang="en-GB" b="1" dirty="0">
                <a:solidFill>
                  <a:srgbClr val="33CCCC"/>
                </a:solidFill>
              </a:rPr>
              <a:t>Active Listening</a:t>
            </a:r>
          </a:p>
        </p:txBody>
      </p:sp>
      <p:sp>
        <p:nvSpPr>
          <p:cNvPr id="3" name="Text Placeholder 2">
            <a:extLst>
              <a:ext uri="{FF2B5EF4-FFF2-40B4-BE49-F238E27FC236}">
                <a16:creationId xmlns:a16="http://schemas.microsoft.com/office/drawing/2014/main" id="{5BE6BC93-3270-4531-BF64-2D372302D4D7}"/>
              </a:ext>
            </a:extLst>
          </p:cNvPr>
          <p:cNvSpPr>
            <a:spLocks noGrp="1"/>
          </p:cNvSpPr>
          <p:nvPr>
            <p:ph type="body" idx="1"/>
          </p:nvPr>
        </p:nvSpPr>
        <p:spPr>
          <a:xfrm>
            <a:off x="335360" y="1196752"/>
            <a:ext cx="11305256" cy="5310100"/>
          </a:xfrm>
        </p:spPr>
        <p:txBody>
          <a:bodyPr/>
          <a:lstStyle/>
          <a:p>
            <a:pPr algn="l" fontAlgn="base"/>
            <a:r>
              <a:rPr lang="en-GB" u="none" strike="noStrike" dirty="0">
                <a:solidFill>
                  <a:srgbClr val="002060"/>
                </a:solidFill>
                <a:effectLst/>
              </a:rPr>
              <a:t>The way to improve your communication skills is to practice "</a:t>
            </a:r>
            <a:r>
              <a:rPr lang="en-GB" b="1" u="none" strike="noStrike" dirty="0">
                <a:solidFill>
                  <a:srgbClr val="002060"/>
                </a:solidFill>
                <a:effectLst/>
              </a:rPr>
              <a:t>active listening</a:t>
            </a:r>
            <a:r>
              <a:rPr lang="en-GB" u="none" strike="noStrike" dirty="0">
                <a:solidFill>
                  <a:srgbClr val="002060"/>
                </a:solidFill>
                <a:effectLst/>
              </a:rPr>
              <a:t>." This is where you make a conscious effort to hear not only the words that another person is saying but, more importantly, the </a:t>
            </a:r>
            <a:r>
              <a:rPr lang="en-GB" b="1" u="none" strike="noStrike" dirty="0">
                <a:solidFill>
                  <a:srgbClr val="002060"/>
                </a:solidFill>
                <a:effectLst/>
              </a:rPr>
              <a:t>complete message</a:t>
            </a:r>
            <a:r>
              <a:rPr lang="en-GB" u="none" strike="noStrike" dirty="0">
                <a:solidFill>
                  <a:srgbClr val="002060"/>
                </a:solidFill>
                <a:effectLst/>
              </a:rPr>
              <a:t> being communicated.</a:t>
            </a:r>
          </a:p>
          <a:p>
            <a:pPr algn="l" fontAlgn="base"/>
            <a:endParaRPr lang="en-GB" u="none" strike="noStrike" dirty="0">
              <a:solidFill>
                <a:srgbClr val="002060"/>
              </a:solidFill>
              <a:effectLst/>
            </a:endParaRPr>
          </a:p>
          <a:p>
            <a:pPr algn="l" fontAlgn="base"/>
            <a:r>
              <a:rPr lang="en-GB" u="none" strike="noStrike" dirty="0">
                <a:solidFill>
                  <a:srgbClr val="002060"/>
                </a:solidFill>
                <a:effectLst/>
              </a:rPr>
              <a:t>In order to do this you must pay attention to the other person </a:t>
            </a:r>
          </a:p>
          <a:p>
            <a:pPr algn="l" fontAlgn="base"/>
            <a:r>
              <a:rPr lang="en-GB" b="1" u="none" strike="noStrike" dirty="0">
                <a:solidFill>
                  <a:srgbClr val="002060"/>
                </a:solidFill>
                <a:effectLst/>
              </a:rPr>
              <a:t>very carefully</a:t>
            </a:r>
            <a:endParaRPr lang="en-GB" b="1" dirty="0">
              <a:solidFill>
                <a:srgbClr val="002060"/>
              </a:solidFill>
            </a:endParaRPr>
          </a:p>
          <a:p>
            <a:pPr algn="l" fontAlgn="base"/>
            <a:endParaRPr lang="en-GB" u="none" strike="noStrike" dirty="0">
              <a:solidFill>
                <a:srgbClr val="002060"/>
              </a:solidFill>
              <a:effectLst/>
            </a:endParaRPr>
          </a:p>
          <a:p>
            <a:pPr algn="l" fontAlgn="base"/>
            <a:r>
              <a:rPr lang="en-GB" u="none" strike="noStrike" dirty="0">
                <a:solidFill>
                  <a:srgbClr val="002060"/>
                </a:solidFill>
                <a:effectLst/>
              </a:rPr>
              <a:t>You cannot allow yourself to become distracted by whatever else may be going on around you, or by forming counter arguments while the other person is still speaking. Nor can you allow yourself to get bored, and lose focus on what the other person is saying….</a:t>
            </a:r>
          </a:p>
          <a:p>
            <a:pPr algn="l" fontAlgn="base"/>
            <a:endParaRPr lang="en-GB" dirty="0">
              <a:solidFill>
                <a:srgbClr val="002060"/>
              </a:solidFill>
            </a:endParaRPr>
          </a:p>
          <a:p>
            <a:pPr algn="l" fontAlgn="base"/>
            <a:r>
              <a:rPr lang="en-GB" u="none" strike="noStrike" dirty="0">
                <a:solidFill>
                  <a:srgbClr val="002060"/>
                </a:solidFill>
                <a:effectLst/>
              </a:rPr>
              <a:t>…and it’s not easy!</a:t>
            </a:r>
          </a:p>
          <a:p>
            <a:endParaRPr lang="en-GB" dirty="0"/>
          </a:p>
        </p:txBody>
      </p:sp>
      <p:pic>
        <p:nvPicPr>
          <p:cNvPr id="7" name="Picture 6" descr="A person in a white shirt&#10;&#10;Description automatically generated">
            <a:extLst>
              <a:ext uri="{FF2B5EF4-FFF2-40B4-BE49-F238E27FC236}">
                <a16:creationId xmlns:a16="http://schemas.microsoft.com/office/drawing/2014/main" id="{0B86852E-8230-4B0B-8243-63AA0EB57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376" y="2657194"/>
            <a:ext cx="1547480" cy="1330065"/>
          </a:xfrm>
          <a:prstGeom prst="rect">
            <a:avLst/>
          </a:prstGeom>
        </p:spPr>
      </p:pic>
    </p:spTree>
    <p:extLst>
      <p:ext uri="{BB962C8B-B14F-4D97-AF65-F5344CB8AC3E}">
        <p14:creationId xmlns:p14="http://schemas.microsoft.com/office/powerpoint/2010/main" val="257909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A9FB-1600-4952-A425-27A30ED9E6B4}"/>
              </a:ext>
            </a:extLst>
          </p:cNvPr>
          <p:cNvSpPr>
            <a:spLocks noGrp="1"/>
          </p:cNvSpPr>
          <p:nvPr>
            <p:ph type="title"/>
          </p:nvPr>
        </p:nvSpPr>
        <p:spPr>
          <a:xfrm>
            <a:off x="831850" y="1124744"/>
            <a:ext cx="10808766" cy="1500187"/>
          </a:xfrm>
        </p:spPr>
        <p:txBody>
          <a:bodyPr/>
          <a:lstStyle/>
          <a:p>
            <a:r>
              <a:rPr lang="en-GB" b="1" dirty="0">
                <a:solidFill>
                  <a:srgbClr val="33CCCC"/>
                </a:solidFill>
                <a:latin typeface="Arial"/>
                <a:cs typeface="Arial"/>
              </a:rPr>
              <a:t>Active Listening Activity 1</a:t>
            </a:r>
            <a:endParaRPr lang="en-GB" b="1" dirty="0">
              <a:highlight>
                <a:srgbClr val="33CCCC"/>
              </a:highlight>
            </a:endParaRPr>
          </a:p>
        </p:txBody>
      </p:sp>
      <p:sp>
        <p:nvSpPr>
          <p:cNvPr id="3" name="Text Placeholder 2">
            <a:extLst>
              <a:ext uri="{FF2B5EF4-FFF2-40B4-BE49-F238E27FC236}">
                <a16:creationId xmlns:a16="http://schemas.microsoft.com/office/drawing/2014/main" id="{8A816FB9-CBBC-465E-ADE4-BA89E5E92E71}"/>
              </a:ext>
            </a:extLst>
          </p:cNvPr>
          <p:cNvSpPr>
            <a:spLocks noGrp="1"/>
          </p:cNvSpPr>
          <p:nvPr>
            <p:ph type="body" idx="1"/>
          </p:nvPr>
        </p:nvSpPr>
        <p:spPr>
          <a:xfrm>
            <a:off x="816280" y="2708920"/>
            <a:ext cx="10536303" cy="1860227"/>
          </a:xfrm>
        </p:spPr>
        <p:txBody>
          <a:bodyPr/>
          <a:lstStyle/>
          <a:p>
            <a:r>
              <a:rPr lang="en-GB" dirty="0">
                <a:solidFill>
                  <a:srgbClr val="002060"/>
                </a:solidFill>
              </a:rPr>
              <a:t>For this activity you will only need your ears and try to listen to the story carefully (so you can answer the question at the end) </a:t>
            </a:r>
          </a:p>
          <a:p>
            <a:endParaRPr lang="en-GB" dirty="0">
              <a:solidFill>
                <a:srgbClr val="002060"/>
              </a:solidFill>
            </a:endParaRPr>
          </a:p>
          <a:p>
            <a:r>
              <a:rPr lang="en-GB" dirty="0">
                <a:solidFill>
                  <a:srgbClr val="002060"/>
                </a:solidFill>
              </a:rPr>
              <a:t>Are you ready?</a:t>
            </a:r>
          </a:p>
          <a:p>
            <a:endParaRPr lang="en-GB" dirty="0">
              <a:solidFill>
                <a:srgbClr val="002060"/>
              </a:solidFill>
            </a:endParaRPr>
          </a:p>
          <a:p>
            <a:endParaRPr lang="en-GB" dirty="0">
              <a:solidFill>
                <a:srgbClr val="002060"/>
              </a:solidFill>
            </a:endParaRPr>
          </a:p>
        </p:txBody>
      </p:sp>
      <p:pic>
        <p:nvPicPr>
          <p:cNvPr id="5" name="Picture 4" descr="A picture containing light&#10;&#10;Description automatically generated">
            <a:extLst>
              <a:ext uri="{FF2B5EF4-FFF2-40B4-BE49-F238E27FC236}">
                <a16:creationId xmlns:a16="http://schemas.microsoft.com/office/drawing/2014/main" id="{8B6EF151-3254-407A-9A4E-8427B9834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760" y="3819053"/>
            <a:ext cx="3906434" cy="2520280"/>
          </a:xfrm>
          <a:prstGeom prst="rect">
            <a:avLst/>
          </a:prstGeom>
        </p:spPr>
      </p:pic>
    </p:spTree>
    <p:extLst>
      <p:ext uri="{BB962C8B-B14F-4D97-AF65-F5344CB8AC3E}">
        <p14:creationId xmlns:p14="http://schemas.microsoft.com/office/powerpoint/2010/main" val="300689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DBE3CF0-C948-4F92-B8AD-BE661003DFBF}"/>
              </a:ext>
            </a:extLst>
          </p:cNvPr>
          <p:cNvSpPr>
            <a:spLocks noGrp="1"/>
          </p:cNvSpPr>
          <p:nvPr>
            <p:ph type="title"/>
          </p:nvPr>
        </p:nvSpPr>
        <p:spPr>
          <a:xfrm>
            <a:off x="589560" y="856180"/>
            <a:ext cx="4560584" cy="1128068"/>
          </a:xfrm>
        </p:spPr>
        <p:txBody>
          <a:bodyPr anchor="ctr">
            <a:noAutofit/>
          </a:bodyPr>
          <a:lstStyle/>
          <a:p>
            <a:r>
              <a:rPr lang="en-GB" sz="4000" b="1" dirty="0">
                <a:solidFill>
                  <a:srgbClr val="33CCCC"/>
                </a:solidFill>
              </a:rPr>
              <a:t>Video link – Active Listening</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creenshot&#10;&#10;Description automatically generated">
            <a:extLst>
              <a:ext uri="{FF2B5EF4-FFF2-40B4-BE49-F238E27FC236}">
                <a16:creationId xmlns:a16="http://schemas.microsoft.com/office/drawing/2014/main" id="{95AE2C07-B4D1-4BD0-9DF1-4BA05E6E5933}"/>
              </a:ext>
            </a:extLst>
          </p:cNvPr>
          <p:cNvPicPr>
            <a:picLocks noChangeAspect="1"/>
          </p:cNvPicPr>
          <p:nvPr/>
        </p:nvPicPr>
        <p:blipFill rotWithShape="1">
          <a:blip r:embed="rId4">
            <a:extLst>
              <a:ext uri="{28A0092B-C50C-407E-A947-70E740481C1C}">
                <a14:useLocalDpi xmlns:a14="http://schemas.microsoft.com/office/drawing/2010/main" val="0"/>
              </a:ext>
            </a:extLst>
          </a:blip>
          <a:srcRect t="2255" r="2" b="809"/>
          <a:stretch/>
        </p:blipFill>
        <p:spPr>
          <a:xfrm>
            <a:off x="6808586" y="1142068"/>
            <a:ext cx="4718329" cy="4573864"/>
          </a:xfrm>
          <a:prstGeom prst="rect">
            <a:avLst/>
          </a:prstGeom>
        </p:spPr>
      </p:pic>
      <p:pic>
        <p:nvPicPr>
          <p:cNvPr id="10" name="Online Media 9" title="Improve Your Listening Skills with Active Listening">
            <a:hlinkClick r:id="" action="ppaction://media"/>
            <a:extLst>
              <a:ext uri="{FF2B5EF4-FFF2-40B4-BE49-F238E27FC236}">
                <a16:creationId xmlns:a16="http://schemas.microsoft.com/office/drawing/2014/main" id="{C9111916-135D-4EC2-8FBC-9E0DD985F8CF}"/>
              </a:ext>
            </a:extLst>
          </p:cNvPr>
          <p:cNvPicPr>
            <a:picLocks noRot="1" noChangeAspect="1"/>
          </p:cNvPicPr>
          <p:nvPr>
            <a:videoFile r:link="rId1"/>
          </p:nvPr>
        </p:nvPicPr>
        <p:blipFill>
          <a:blip r:embed="rId5"/>
          <a:stretch>
            <a:fillRect/>
          </a:stretch>
        </p:blipFill>
        <p:spPr>
          <a:xfrm>
            <a:off x="257268" y="2383212"/>
            <a:ext cx="6096000" cy="3429000"/>
          </a:xfrm>
          <a:prstGeom prst="rect">
            <a:avLst/>
          </a:prstGeom>
        </p:spPr>
      </p:pic>
      <p:sp>
        <p:nvSpPr>
          <p:cNvPr id="13" name="TextBox 12">
            <a:extLst>
              <a:ext uri="{FF2B5EF4-FFF2-40B4-BE49-F238E27FC236}">
                <a16:creationId xmlns:a16="http://schemas.microsoft.com/office/drawing/2014/main" id="{0C66A816-454B-4B9D-8DED-A68F76FF6617}"/>
              </a:ext>
            </a:extLst>
          </p:cNvPr>
          <p:cNvSpPr txBox="1"/>
          <p:nvPr/>
        </p:nvSpPr>
        <p:spPr>
          <a:xfrm>
            <a:off x="564950" y="5949566"/>
            <a:ext cx="5452671" cy="523220"/>
          </a:xfrm>
          <a:prstGeom prst="rect">
            <a:avLst/>
          </a:prstGeom>
          <a:noFill/>
        </p:spPr>
        <p:txBody>
          <a:bodyPr wrap="square">
            <a:spAutoFit/>
          </a:bodyPr>
          <a:lstStyle/>
          <a:p>
            <a:r>
              <a:rPr lang="en-GB" sz="2800" dirty="0">
                <a:hlinkClick r:id="rId6"/>
              </a:rPr>
              <a:t>https://youtu.be/t2z9mdX1j4A</a:t>
            </a:r>
            <a:r>
              <a:rPr lang="en-GB" sz="2800" dirty="0"/>
              <a:t> </a:t>
            </a:r>
          </a:p>
        </p:txBody>
      </p:sp>
    </p:spTree>
    <p:extLst>
      <p:ext uri="{BB962C8B-B14F-4D97-AF65-F5344CB8AC3E}">
        <p14:creationId xmlns:p14="http://schemas.microsoft.com/office/powerpoint/2010/main" val="41372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B576-0142-42A3-B1CA-7A5B42495A76}"/>
              </a:ext>
            </a:extLst>
          </p:cNvPr>
          <p:cNvSpPr>
            <a:spLocks noGrp="1"/>
          </p:cNvSpPr>
          <p:nvPr>
            <p:ph type="title"/>
          </p:nvPr>
        </p:nvSpPr>
        <p:spPr>
          <a:xfrm>
            <a:off x="12881" y="88457"/>
            <a:ext cx="10298360" cy="792088"/>
          </a:xfrm>
        </p:spPr>
        <p:txBody>
          <a:bodyPr/>
          <a:lstStyle/>
          <a:p>
            <a:pPr algn="ctr"/>
            <a:r>
              <a:rPr lang="en-GB" b="1" dirty="0">
                <a:solidFill>
                  <a:srgbClr val="33CCCC"/>
                </a:solidFill>
              </a:rPr>
              <a:t>5 Tips for Active Listening</a:t>
            </a:r>
          </a:p>
        </p:txBody>
      </p:sp>
      <p:sp>
        <p:nvSpPr>
          <p:cNvPr id="3" name="Text Placeholder 2">
            <a:extLst>
              <a:ext uri="{FF2B5EF4-FFF2-40B4-BE49-F238E27FC236}">
                <a16:creationId xmlns:a16="http://schemas.microsoft.com/office/drawing/2014/main" id="{DBD2DDF6-B990-4FA4-B74A-EC0E90687421}"/>
              </a:ext>
            </a:extLst>
          </p:cNvPr>
          <p:cNvSpPr>
            <a:spLocks noGrp="1"/>
          </p:cNvSpPr>
          <p:nvPr>
            <p:ph type="body" idx="1"/>
          </p:nvPr>
        </p:nvSpPr>
        <p:spPr>
          <a:xfrm>
            <a:off x="335360" y="2524478"/>
            <a:ext cx="11438056" cy="4320480"/>
          </a:xfrm>
        </p:spPr>
        <p:txBody>
          <a:bodyPr/>
          <a:lstStyle/>
          <a:p>
            <a:pPr algn="l" fontAlgn="base"/>
            <a:endParaRPr lang="en-GB" b="1" dirty="0">
              <a:solidFill>
                <a:srgbClr val="002060"/>
              </a:solidFill>
            </a:endParaRPr>
          </a:p>
          <a:p>
            <a:pPr algn="l" fontAlgn="base"/>
            <a:r>
              <a:rPr lang="en-GB" b="1" dirty="0">
                <a:solidFill>
                  <a:srgbClr val="002060"/>
                </a:solidFill>
              </a:rPr>
              <a:t>F</a:t>
            </a:r>
            <a:r>
              <a:rPr lang="en-GB" b="1" u="none" strike="noStrike" dirty="0">
                <a:solidFill>
                  <a:srgbClr val="002060"/>
                </a:solidFill>
                <a:effectLst/>
              </a:rPr>
              <a:t>ive ideas to develop your active listening skills:</a:t>
            </a:r>
            <a:endParaRPr lang="en-GB" b="1" dirty="0">
              <a:solidFill>
                <a:srgbClr val="002060"/>
              </a:solidFill>
            </a:endParaRPr>
          </a:p>
          <a:p>
            <a:pPr marL="457200" indent="-457200">
              <a:buAutoNum type="arabicPeriod"/>
            </a:pPr>
            <a:r>
              <a:rPr lang="en-GB" dirty="0">
                <a:solidFill>
                  <a:srgbClr val="002060"/>
                </a:solidFill>
              </a:rPr>
              <a:t>Pay attention - be patient with the speaker</a:t>
            </a:r>
          </a:p>
          <a:p>
            <a:pPr marL="457200" indent="-457200">
              <a:buAutoNum type="arabicPeriod"/>
            </a:pPr>
            <a:r>
              <a:rPr lang="en-GB" dirty="0">
                <a:solidFill>
                  <a:srgbClr val="002060"/>
                </a:solidFill>
              </a:rPr>
              <a:t>Show that you’re actively listening – use body language, eye contact, gestures and affirmation </a:t>
            </a:r>
          </a:p>
          <a:p>
            <a:pPr marL="457200" indent="-457200">
              <a:buAutoNum type="arabicPeriod"/>
            </a:pPr>
            <a:r>
              <a:rPr lang="en-GB" dirty="0">
                <a:solidFill>
                  <a:srgbClr val="002060"/>
                </a:solidFill>
              </a:rPr>
              <a:t>Try not to give a judgement or solutions – don’t interrupt, tell your own story or change the subject (this is easier said than done!)</a:t>
            </a:r>
          </a:p>
          <a:p>
            <a:pPr marL="457200" indent="-457200">
              <a:buAutoNum type="arabicPeriod"/>
            </a:pPr>
            <a:r>
              <a:rPr lang="en-GB" dirty="0">
                <a:solidFill>
                  <a:srgbClr val="002060"/>
                </a:solidFill>
              </a:rPr>
              <a:t>Respond appropriately – look interested and ask open questions</a:t>
            </a:r>
          </a:p>
          <a:p>
            <a:pPr marL="457200" indent="-457200">
              <a:buAutoNum type="arabicPeriod"/>
            </a:pPr>
            <a:r>
              <a:rPr lang="en-GB" dirty="0">
                <a:solidFill>
                  <a:srgbClr val="002060"/>
                </a:solidFill>
              </a:rPr>
              <a:t>Ask for clarity to ensure you have understood what is being said; repeat back to what you think you have heard and ask for feedback</a:t>
            </a:r>
            <a:endParaRPr lang="en-GB" dirty="0"/>
          </a:p>
          <a:p>
            <a:pPr marL="457200" indent="-457200">
              <a:buAutoNum type="arabicPeriod"/>
            </a:pPr>
            <a:endParaRPr lang="en-GB" dirty="0"/>
          </a:p>
        </p:txBody>
      </p:sp>
      <p:pic>
        <p:nvPicPr>
          <p:cNvPr id="5" name="Picture 4" descr="A screenshot of a cell phone&#10;&#10;Description automatically generated">
            <a:extLst>
              <a:ext uri="{FF2B5EF4-FFF2-40B4-BE49-F238E27FC236}">
                <a16:creationId xmlns:a16="http://schemas.microsoft.com/office/drawing/2014/main" id="{FB2F79C8-B567-46DD-87B0-F53CA7576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880545"/>
            <a:ext cx="5250689" cy="1900383"/>
          </a:xfrm>
          <a:prstGeom prst="rect">
            <a:avLst/>
          </a:prstGeom>
        </p:spPr>
      </p:pic>
    </p:spTree>
    <p:extLst>
      <p:ext uri="{BB962C8B-B14F-4D97-AF65-F5344CB8AC3E}">
        <p14:creationId xmlns:p14="http://schemas.microsoft.com/office/powerpoint/2010/main" val="223711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92C9-580A-4F5E-91FC-A47BB75C8EB8}"/>
              </a:ext>
            </a:extLst>
          </p:cNvPr>
          <p:cNvSpPr>
            <a:spLocks noGrp="1"/>
          </p:cNvSpPr>
          <p:nvPr>
            <p:ph type="title"/>
          </p:nvPr>
        </p:nvSpPr>
        <p:spPr>
          <a:xfrm>
            <a:off x="3521477" y="476672"/>
            <a:ext cx="4996451" cy="864096"/>
          </a:xfrm>
        </p:spPr>
        <p:txBody>
          <a:bodyPr/>
          <a:lstStyle/>
          <a:p>
            <a:r>
              <a:rPr lang="en-GB" dirty="0">
                <a:solidFill>
                  <a:srgbClr val="33CCCC"/>
                </a:solidFill>
              </a:rPr>
              <a:t>“I” Messages</a:t>
            </a:r>
          </a:p>
        </p:txBody>
      </p:sp>
      <p:sp>
        <p:nvSpPr>
          <p:cNvPr id="3" name="Text Placeholder 2">
            <a:extLst>
              <a:ext uri="{FF2B5EF4-FFF2-40B4-BE49-F238E27FC236}">
                <a16:creationId xmlns:a16="http://schemas.microsoft.com/office/drawing/2014/main" id="{AE528649-1A81-493C-BEE4-8A8DC5F80439}"/>
              </a:ext>
            </a:extLst>
          </p:cNvPr>
          <p:cNvSpPr>
            <a:spLocks noGrp="1"/>
          </p:cNvSpPr>
          <p:nvPr>
            <p:ph type="body" idx="1"/>
          </p:nvPr>
        </p:nvSpPr>
        <p:spPr>
          <a:xfrm>
            <a:off x="263352" y="1889448"/>
            <a:ext cx="11809312" cy="4968552"/>
          </a:xfrm>
        </p:spPr>
        <p:txBody>
          <a:bodyPr/>
          <a:lstStyle/>
          <a:p>
            <a:r>
              <a:rPr lang="en-GB" sz="2800" dirty="0">
                <a:solidFill>
                  <a:srgbClr val="002060"/>
                </a:solidFill>
              </a:rPr>
              <a:t>Another useful tool to improve your communication (and diffuse any potentially conflict situations) is to use “I” messages.  This is very simple and effective. Simply explain how an action makes </a:t>
            </a:r>
            <a:r>
              <a:rPr lang="en-GB" sz="2800" u="sng" dirty="0">
                <a:solidFill>
                  <a:srgbClr val="002060"/>
                </a:solidFill>
              </a:rPr>
              <a:t>you feel </a:t>
            </a:r>
            <a:r>
              <a:rPr lang="en-GB" sz="2800" dirty="0">
                <a:solidFill>
                  <a:srgbClr val="002060"/>
                </a:solidFill>
              </a:rPr>
              <a:t>and replace the word “You” with the word “I”.</a:t>
            </a:r>
          </a:p>
          <a:p>
            <a:pPr algn="ctr"/>
            <a:r>
              <a:rPr lang="en-GB" sz="2800" b="1" dirty="0">
                <a:solidFill>
                  <a:srgbClr val="002060"/>
                </a:solidFill>
              </a:rPr>
              <a:t>For example:</a:t>
            </a:r>
          </a:p>
          <a:p>
            <a:pPr algn="ctr"/>
            <a:r>
              <a:rPr lang="en-GB" sz="2800" i="1" dirty="0">
                <a:solidFill>
                  <a:srgbClr val="002060"/>
                </a:solidFill>
              </a:rPr>
              <a:t>“You always leave your boots in the doorway!” (…which sounds accusatory and could lead to an argument </a:t>
            </a:r>
          </a:p>
          <a:p>
            <a:pPr algn="ctr"/>
            <a:r>
              <a:rPr lang="en-GB" sz="2800" b="1" dirty="0">
                <a:solidFill>
                  <a:srgbClr val="002060"/>
                </a:solidFill>
              </a:rPr>
              <a:t>Replace with </a:t>
            </a:r>
          </a:p>
          <a:p>
            <a:pPr algn="ctr"/>
            <a:r>
              <a:rPr lang="en-GB" sz="2800" i="1" dirty="0">
                <a:solidFill>
                  <a:srgbClr val="002060"/>
                </a:solidFill>
              </a:rPr>
              <a:t>“It upsets me when you don’t put your boots away because I trip over them when I come through the door” </a:t>
            </a:r>
          </a:p>
        </p:txBody>
      </p:sp>
      <p:pic>
        <p:nvPicPr>
          <p:cNvPr id="5" name="Picture 4" descr="Rubber boots at back door">
            <a:extLst>
              <a:ext uri="{FF2B5EF4-FFF2-40B4-BE49-F238E27FC236}">
                <a16:creationId xmlns:a16="http://schemas.microsoft.com/office/drawing/2014/main" id="{A0E5F070-E69C-4F84-924B-C071956A1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16632"/>
            <a:ext cx="2480460" cy="1653236"/>
          </a:xfrm>
          <a:prstGeom prst="rect">
            <a:avLst/>
          </a:prstGeom>
        </p:spPr>
      </p:pic>
    </p:spTree>
    <p:extLst>
      <p:ext uri="{BB962C8B-B14F-4D97-AF65-F5344CB8AC3E}">
        <p14:creationId xmlns:p14="http://schemas.microsoft.com/office/powerpoint/2010/main" val="211627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The Magic of Non-Verbal Communication - Blaikie Psychotherapy">
            <a:extLst>
              <a:ext uri="{FF2B5EF4-FFF2-40B4-BE49-F238E27FC236}">
                <a16:creationId xmlns:a16="http://schemas.microsoft.com/office/drawing/2014/main" id="{529BC344-7909-4D9E-941F-B36D7E0DD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42" r="20094"/>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 you hear me? Communication on construction sites | Croner-i">
            <a:extLst>
              <a:ext uri="{FF2B5EF4-FFF2-40B4-BE49-F238E27FC236}">
                <a16:creationId xmlns:a16="http://schemas.microsoft.com/office/drawing/2014/main" id="{15277900-FFD0-4E7E-BB01-985F55892C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037" b="2"/>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omen laughing together">
            <a:extLst>
              <a:ext uri="{FF2B5EF4-FFF2-40B4-BE49-F238E27FC236}">
                <a16:creationId xmlns:a16="http://schemas.microsoft.com/office/drawing/2014/main" id="{AE889C6C-B371-4D3B-94E9-56CF47E70505}"/>
              </a:ext>
            </a:extLst>
          </p:cNvPr>
          <p:cNvPicPr>
            <a:picLocks noChangeAspect="1"/>
          </p:cNvPicPr>
          <p:nvPr/>
        </p:nvPicPr>
        <p:blipFill rotWithShape="1">
          <a:blip r:embed="rId5">
            <a:extLst>
              <a:ext uri="{28A0092B-C50C-407E-A947-70E740481C1C}">
                <a14:useLocalDpi xmlns:a14="http://schemas.microsoft.com/office/drawing/2010/main" val="0"/>
              </a:ext>
            </a:extLst>
          </a:blip>
          <a:srcRect l="12816" r="26851" b="1"/>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8DD4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C08641-5E52-4C6F-AA5A-EDBA8DB7A0C2}"/>
              </a:ext>
            </a:extLst>
          </p:cNvPr>
          <p:cNvSpPr txBox="1"/>
          <p:nvPr/>
        </p:nvSpPr>
        <p:spPr>
          <a:xfrm>
            <a:off x="1524000" y="5817484"/>
            <a:ext cx="10238398" cy="769441"/>
          </a:xfrm>
          <a:prstGeom prst="rect">
            <a:avLst/>
          </a:prstGeom>
          <a:noFill/>
        </p:spPr>
        <p:txBody>
          <a:bodyPr wrap="square" rtlCol="0">
            <a:spAutoFit/>
          </a:bodyPr>
          <a:lstStyle/>
          <a:p>
            <a:r>
              <a:rPr lang="en-GB" b="1" dirty="0">
                <a:solidFill>
                  <a:srgbClr val="33CCCC"/>
                </a:solidFill>
              </a:rPr>
              <a:t>What is you communication style?</a:t>
            </a:r>
          </a:p>
        </p:txBody>
      </p:sp>
      <p:sp>
        <p:nvSpPr>
          <p:cNvPr id="11" name="TextBox 10">
            <a:extLst>
              <a:ext uri="{FF2B5EF4-FFF2-40B4-BE49-F238E27FC236}">
                <a16:creationId xmlns:a16="http://schemas.microsoft.com/office/drawing/2014/main" id="{A98B5B60-121A-49CB-9274-A41063985BA9}"/>
              </a:ext>
            </a:extLst>
          </p:cNvPr>
          <p:cNvSpPr txBox="1"/>
          <p:nvPr/>
        </p:nvSpPr>
        <p:spPr>
          <a:xfrm>
            <a:off x="8544272" y="4323475"/>
            <a:ext cx="2592288" cy="769441"/>
          </a:xfrm>
          <a:prstGeom prst="rect">
            <a:avLst/>
          </a:prstGeom>
          <a:noFill/>
        </p:spPr>
        <p:txBody>
          <a:bodyPr wrap="square" rtlCol="0">
            <a:spAutoFit/>
          </a:bodyPr>
          <a:lstStyle/>
          <a:p>
            <a:r>
              <a:rPr lang="en-GB" dirty="0">
                <a:solidFill>
                  <a:srgbClr val="002060"/>
                </a:solidFill>
              </a:rPr>
              <a:t>Adult-like</a:t>
            </a:r>
          </a:p>
        </p:txBody>
      </p:sp>
      <p:sp>
        <p:nvSpPr>
          <p:cNvPr id="13" name="TextBox 12">
            <a:extLst>
              <a:ext uri="{FF2B5EF4-FFF2-40B4-BE49-F238E27FC236}">
                <a16:creationId xmlns:a16="http://schemas.microsoft.com/office/drawing/2014/main" id="{F49C0165-4FD6-450B-8F43-178A80FB014E}"/>
              </a:ext>
            </a:extLst>
          </p:cNvPr>
          <p:cNvSpPr txBox="1"/>
          <p:nvPr/>
        </p:nvSpPr>
        <p:spPr>
          <a:xfrm>
            <a:off x="4583832" y="4298692"/>
            <a:ext cx="3312368" cy="769441"/>
          </a:xfrm>
          <a:prstGeom prst="rect">
            <a:avLst/>
          </a:prstGeom>
          <a:noFill/>
        </p:spPr>
        <p:txBody>
          <a:bodyPr wrap="square" rtlCol="0">
            <a:spAutoFit/>
          </a:bodyPr>
          <a:lstStyle/>
          <a:p>
            <a:r>
              <a:rPr lang="en-GB" dirty="0">
                <a:solidFill>
                  <a:srgbClr val="002060"/>
                </a:solidFill>
              </a:rPr>
              <a:t>Parent-like</a:t>
            </a:r>
          </a:p>
        </p:txBody>
      </p:sp>
      <p:sp>
        <p:nvSpPr>
          <p:cNvPr id="15" name="TextBox 14">
            <a:extLst>
              <a:ext uri="{FF2B5EF4-FFF2-40B4-BE49-F238E27FC236}">
                <a16:creationId xmlns:a16="http://schemas.microsoft.com/office/drawing/2014/main" id="{BB01FBD6-AA40-42BD-9D76-B8875A3716EF}"/>
              </a:ext>
            </a:extLst>
          </p:cNvPr>
          <p:cNvSpPr txBox="1"/>
          <p:nvPr/>
        </p:nvSpPr>
        <p:spPr>
          <a:xfrm>
            <a:off x="922864" y="4323474"/>
            <a:ext cx="2592288" cy="769441"/>
          </a:xfrm>
          <a:prstGeom prst="rect">
            <a:avLst/>
          </a:prstGeom>
          <a:noFill/>
        </p:spPr>
        <p:txBody>
          <a:bodyPr wrap="square" rtlCol="0">
            <a:spAutoFit/>
          </a:bodyPr>
          <a:lstStyle/>
          <a:p>
            <a:r>
              <a:rPr lang="en-GB" dirty="0">
                <a:solidFill>
                  <a:srgbClr val="002060"/>
                </a:solidFill>
              </a:rPr>
              <a:t>Child-like</a:t>
            </a:r>
          </a:p>
        </p:txBody>
      </p:sp>
    </p:spTree>
    <p:extLst>
      <p:ext uri="{BB962C8B-B14F-4D97-AF65-F5344CB8AC3E}">
        <p14:creationId xmlns:p14="http://schemas.microsoft.com/office/powerpoint/2010/main" val="355177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7028-01C9-4A4C-AF6F-5DF9E572C488}"/>
              </a:ext>
            </a:extLst>
          </p:cNvPr>
          <p:cNvSpPr>
            <a:spLocks noGrp="1"/>
          </p:cNvSpPr>
          <p:nvPr>
            <p:ph type="title"/>
          </p:nvPr>
        </p:nvSpPr>
        <p:spPr>
          <a:xfrm>
            <a:off x="479376" y="260648"/>
            <a:ext cx="9944670" cy="1152128"/>
          </a:xfrm>
        </p:spPr>
        <p:txBody>
          <a:bodyPr/>
          <a:lstStyle/>
          <a:p>
            <a:r>
              <a:rPr lang="en-GB" b="1" dirty="0">
                <a:solidFill>
                  <a:srgbClr val="33CCCC"/>
                </a:solidFill>
              </a:rPr>
              <a:t>Child-like Communication</a:t>
            </a:r>
          </a:p>
        </p:txBody>
      </p:sp>
      <p:sp>
        <p:nvSpPr>
          <p:cNvPr id="3" name="Text Placeholder 2">
            <a:extLst>
              <a:ext uri="{FF2B5EF4-FFF2-40B4-BE49-F238E27FC236}">
                <a16:creationId xmlns:a16="http://schemas.microsoft.com/office/drawing/2014/main" id="{90E77B90-ACC4-43EC-85FF-72807CF38F50}"/>
              </a:ext>
            </a:extLst>
          </p:cNvPr>
          <p:cNvSpPr>
            <a:spLocks noGrp="1"/>
          </p:cNvSpPr>
          <p:nvPr>
            <p:ph type="body" idx="1"/>
          </p:nvPr>
        </p:nvSpPr>
        <p:spPr>
          <a:xfrm>
            <a:off x="1127448" y="1556792"/>
            <a:ext cx="10396641" cy="4896545"/>
          </a:xfrm>
        </p:spPr>
        <p:txBody>
          <a:bodyPr/>
          <a:lstStyle/>
          <a:p>
            <a:pPr algn="ctr"/>
            <a:r>
              <a:rPr lang="en-GB" b="0" i="0" dirty="0">
                <a:solidFill>
                  <a:srgbClr val="002060"/>
                </a:solidFill>
                <a:effectLst/>
              </a:rPr>
              <a:t>This is a very immature method of communication and the least effective to use when you are an adult</a:t>
            </a:r>
          </a:p>
          <a:p>
            <a:pPr algn="ctr"/>
            <a:r>
              <a:rPr lang="en-GB" b="1" dirty="0">
                <a:solidFill>
                  <a:srgbClr val="002060"/>
                </a:solidFill>
              </a:rPr>
              <a:t>There is no listening involved! </a:t>
            </a:r>
            <a:endParaRPr lang="en-GB" b="1" i="0" dirty="0">
              <a:solidFill>
                <a:srgbClr val="002060"/>
              </a:solidFill>
              <a:effectLst/>
            </a:endParaRPr>
          </a:p>
          <a:p>
            <a:endParaRPr lang="en-GB" b="0" i="0" dirty="0">
              <a:solidFill>
                <a:srgbClr val="002060"/>
              </a:solidFill>
              <a:effectLst/>
            </a:endParaRPr>
          </a:p>
          <a:p>
            <a:pPr marL="342900" indent="-342900">
              <a:buFont typeface="Arial" panose="020B0604020202020204" pitchFamily="34" charset="0"/>
              <a:buChar char="•"/>
            </a:pPr>
            <a:r>
              <a:rPr lang="en-GB" b="0" i="0" dirty="0">
                <a:solidFill>
                  <a:srgbClr val="002060"/>
                </a:solidFill>
                <a:effectLst/>
              </a:rPr>
              <a:t>Self-</a:t>
            </a:r>
            <a:r>
              <a:rPr lang="en-GB" b="0" i="0" dirty="0" err="1">
                <a:solidFill>
                  <a:srgbClr val="002060"/>
                </a:solidFill>
                <a:effectLst/>
              </a:rPr>
              <a:t>centered</a:t>
            </a:r>
            <a:r>
              <a:rPr lang="en-GB" b="0" i="0" dirty="0">
                <a:solidFill>
                  <a:srgbClr val="002060"/>
                </a:solidFill>
                <a:effectLst/>
              </a:rPr>
              <a:t>						</a:t>
            </a:r>
            <a:r>
              <a:rPr lang="en-GB" i="0" dirty="0">
                <a:solidFill>
                  <a:srgbClr val="002060"/>
                </a:solidFill>
                <a:effectLst/>
              </a:rPr>
              <a:t>Not listening </a:t>
            </a:r>
          </a:p>
          <a:p>
            <a:pPr marL="342900" indent="-342900">
              <a:buFont typeface="Arial" panose="020B0604020202020204" pitchFamily="34" charset="0"/>
              <a:buChar char="•"/>
            </a:pPr>
            <a:r>
              <a:rPr lang="en-GB" b="0" i="0" dirty="0">
                <a:solidFill>
                  <a:srgbClr val="002060"/>
                </a:solidFill>
                <a:effectLst/>
              </a:rPr>
              <a:t>Whining 							Name Calling </a:t>
            </a:r>
          </a:p>
          <a:p>
            <a:pPr marL="342900" indent="-342900">
              <a:buFont typeface="Arial" panose="020B0604020202020204" pitchFamily="34" charset="0"/>
              <a:buChar char="•"/>
            </a:pPr>
            <a:r>
              <a:rPr lang="en-GB" b="0" i="0" dirty="0">
                <a:solidFill>
                  <a:srgbClr val="002060"/>
                </a:solidFill>
                <a:effectLst/>
              </a:rPr>
              <a:t>Verbal abuse 						Giving orders </a:t>
            </a:r>
          </a:p>
          <a:p>
            <a:pPr marL="342900" indent="-342900">
              <a:buFont typeface="Arial" panose="020B0604020202020204" pitchFamily="34" charset="0"/>
              <a:buChar char="•"/>
            </a:pPr>
            <a:r>
              <a:rPr lang="en-GB" b="0" i="0" dirty="0">
                <a:solidFill>
                  <a:srgbClr val="002060"/>
                </a:solidFill>
                <a:effectLst/>
              </a:rPr>
              <a:t>Interrupting 						Acting out of Control </a:t>
            </a:r>
          </a:p>
          <a:p>
            <a:pPr marL="342900" indent="-342900">
              <a:buFont typeface="Arial" panose="020B0604020202020204" pitchFamily="34" charset="0"/>
              <a:buChar char="•"/>
            </a:pPr>
            <a:r>
              <a:rPr lang="en-GB" b="0" i="0" dirty="0">
                <a:solidFill>
                  <a:srgbClr val="002060"/>
                </a:solidFill>
                <a:effectLst/>
              </a:rPr>
              <a:t>Yelling 							Throwing Tantrums</a:t>
            </a:r>
            <a:endParaRPr lang="en-GB" dirty="0">
              <a:solidFill>
                <a:srgbClr val="002060"/>
              </a:solidFill>
            </a:endParaRPr>
          </a:p>
        </p:txBody>
      </p:sp>
      <p:pic>
        <p:nvPicPr>
          <p:cNvPr id="3074" name="Picture 2" descr="The Magic of Non-Verbal Communication - Blaikie Psychotherapy">
            <a:extLst>
              <a:ext uri="{FF2B5EF4-FFF2-40B4-BE49-F238E27FC236}">
                <a16:creationId xmlns:a16="http://schemas.microsoft.com/office/drawing/2014/main" id="{D1AF5524-218F-4458-8328-3649DB198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3284984"/>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8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F64D-AF4E-448C-89DF-69F0537F6E53}"/>
              </a:ext>
            </a:extLst>
          </p:cNvPr>
          <p:cNvSpPr>
            <a:spLocks noGrp="1"/>
          </p:cNvSpPr>
          <p:nvPr>
            <p:ph type="title"/>
          </p:nvPr>
        </p:nvSpPr>
        <p:spPr>
          <a:xfrm>
            <a:off x="551384" y="116633"/>
            <a:ext cx="10081120" cy="1440159"/>
          </a:xfrm>
        </p:spPr>
        <p:txBody>
          <a:bodyPr/>
          <a:lstStyle/>
          <a:p>
            <a:r>
              <a:rPr lang="en-GB" b="1" dirty="0">
                <a:solidFill>
                  <a:srgbClr val="33CCCC"/>
                </a:solidFill>
              </a:rPr>
              <a:t>Parent-like Communication</a:t>
            </a:r>
          </a:p>
        </p:txBody>
      </p:sp>
      <p:sp>
        <p:nvSpPr>
          <p:cNvPr id="3" name="Text Placeholder 2">
            <a:extLst>
              <a:ext uri="{FF2B5EF4-FFF2-40B4-BE49-F238E27FC236}">
                <a16:creationId xmlns:a16="http://schemas.microsoft.com/office/drawing/2014/main" id="{08C97A13-737A-41A2-8006-402806FB2D26}"/>
              </a:ext>
            </a:extLst>
          </p:cNvPr>
          <p:cNvSpPr>
            <a:spLocks noGrp="1"/>
          </p:cNvSpPr>
          <p:nvPr>
            <p:ph type="body" idx="1"/>
          </p:nvPr>
        </p:nvSpPr>
        <p:spPr>
          <a:xfrm>
            <a:off x="337667" y="1772816"/>
            <a:ext cx="11233248" cy="4248472"/>
          </a:xfrm>
        </p:spPr>
        <p:txBody>
          <a:bodyPr/>
          <a:lstStyle/>
          <a:p>
            <a:pPr algn="ctr"/>
            <a:r>
              <a:rPr lang="en-GB" b="0" i="0" dirty="0">
                <a:solidFill>
                  <a:srgbClr val="002060"/>
                </a:solidFill>
                <a:effectLst/>
              </a:rPr>
              <a:t>This type of communication tries to direct others’ behaviour </a:t>
            </a:r>
          </a:p>
          <a:p>
            <a:pPr algn="ctr"/>
            <a:r>
              <a:rPr lang="en-GB" b="0" i="0" dirty="0">
                <a:solidFill>
                  <a:srgbClr val="002060"/>
                </a:solidFill>
                <a:effectLst/>
              </a:rPr>
              <a:t>It is effective only because you usually get someone to comply or act a certain way</a:t>
            </a:r>
          </a:p>
          <a:p>
            <a:pPr algn="ctr"/>
            <a:r>
              <a:rPr lang="en-GB" b="0" i="0" dirty="0">
                <a:solidFill>
                  <a:srgbClr val="002060"/>
                </a:solidFill>
                <a:effectLst/>
              </a:rPr>
              <a:t>It is one way, or dictatorial communication </a:t>
            </a:r>
          </a:p>
          <a:p>
            <a:pPr algn="ctr"/>
            <a:r>
              <a:rPr lang="en-GB" b="1" i="0" dirty="0">
                <a:solidFill>
                  <a:srgbClr val="002060"/>
                </a:solidFill>
                <a:effectLst/>
              </a:rPr>
              <a:t>There is no listening involved! </a:t>
            </a:r>
            <a:endParaRPr lang="en-GB" dirty="0">
              <a:solidFill>
                <a:srgbClr val="002060"/>
              </a:solidFill>
            </a:endParaRPr>
          </a:p>
          <a:p>
            <a:pPr marL="342900" indent="-342900">
              <a:buFont typeface="Arial" panose="020B0604020202020204" pitchFamily="34" charset="0"/>
              <a:buChar char="•"/>
            </a:pPr>
            <a:endParaRPr lang="en-GB" b="0" i="0" dirty="0">
              <a:solidFill>
                <a:srgbClr val="002060"/>
              </a:solidFill>
              <a:effectLst/>
            </a:endParaRPr>
          </a:p>
          <a:p>
            <a:pPr marL="342900" indent="-342900">
              <a:buFont typeface="Arial" panose="020B0604020202020204" pitchFamily="34" charset="0"/>
              <a:buChar char="•"/>
            </a:pPr>
            <a:r>
              <a:rPr lang="en-GB" b="0" i="0" dirty="0">
                <a:solidFill>
                  <a:srgbClr val="002060"/>
                </a:solidFill>
                <a:effectLst/>
              </a:rPr>
              <a:t>Giving Instructions 					Directing </a:t>
            </a:r>
            <a:r>
              <a:rPr lang="en-GB" b="1" i="0" dirty="0">
                <a:solidFill>
                  <a:srgbClr val="002060"/>
                </a:solidFill>
                <a:effectLst/>
              </a:rPr>
              <a:t>Not Listening</a:t>
            </a:r>
          </a:p>
          <a:p>
            <a:pPr marL="342900" indent="-342900">
              <a:buFont typeface="Arial" panose="020B0604020202020204" pitchFamily="34" charset="0"/>
              <a:buChar char="•"/>
            </a:pPr>
            <a:r>
              <a:rPr lang="en-GB" b="0" i="0" dirty="0">
                <a:solidFill>
                  <a:srgbClr val="002060"/>
                </a:solidFill>
                <a:effectLst/>
              </a:rPr>
              <a:t>Demanding 						Ordering Punishing</a:t>
            </a:r>
            <a:endParaRPr lang="en-GB" dirty="0">
              <a:solidFill>
                <a:srgbClr val="002060"/>
              </a:solidFill>
            </a:endParaRPr>
          </a:p>
        </p:txBody>
      </p:sp>
      <p:pic>
        <p:nvPicPr>
          <p:cNvPr id="4098" name="Picture 2" descr="Can you hear me? Communication on construction sites | Croner-i">
            <a:extLst>
              <a:ext uri="{FF2B5EF4-FFF2-40B4-BE49-F238E27FC236}">
                <a16:creationId xmlns:a16="http://schemas.microsoft.com/office/drawing/2014/main" id="{7F620FA3-7D05-410B-9FF2-BCB0AA6FF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469" y="4365104"/>
            <a:ext cx="302895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4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F64D-AF4E-448C-89DF-69F0537F6E53}"/>
              </a:ext>
            </a:extLst>
          </p:cNvPr>
          <p:cNvSpPr>
            <a:spLocks noGrp="1"/>
          </p:cNvSpPr>
          <p:nvPr>
            <p:ph type="title"/>
          </p:nvPr>
        </p:nvSpPr>
        <p:spPr>
          <a:xfrm>
            <a:off x="407368" y="144607"/>
            <a:ext cx="9721080" cy="1296143"/>
          </a:xfrm>
        </p:spPr>
        <p:txBody>
          <a:bodyPr/>
          <a:lstStyle/>
          <a:p>
            <a:r>
              <a:rPr lang="en-GB" b="1" dirty="0">
                <a:solidFill>
                  <a:srgbClr val="33CCCC"/>
                </a:solidFill>
              </a:rPr>
              <a:t>Adult-like Communication</a:t>
            </a:r>
          </a:p>
        </p:txBody>
      </p:sp>
      <p:sp>
        <p:nvSpPr>
          <p:cNvPr id="3" name="Text Placeholder 2">
            <a:extLst>
              <a:ext uri="{FF2B5EF4-FFF2-40B4-BE49-F238E27FC236}">
                <a16:creationId xmlns:a16="http://schemas.microsoft.com/office/drawing/2014/main" id="{08C97A13-737A-41A2-8006-402806FB2D26}"/>
              </a:ext>
            </a:extLst>
          </p:cNvPr>
          <p:cNvSpPr>
            <a:spLocks noGrp="1"/>
          </p:cNvSpPr>
          <p:nvPr>
            <p:ph type="body" idx="1"/>
          </p:nvPr>
        </p:nvSpPr>
        <p:spPr>
          <a:xfrm>
            <a:off x="479377" y="1556792"/>
            <a:ext cx="11678066" cy="5091164"/>
          </a:xfrm>
        </p:spPr>
        <p:txBody>
          <a:bodyPr/>
          <a:lstStyle/>
          <a:p>
            <a:pPr algn="ctr"/>
            <a:r>
              <a:rPr lang="en-GB" b="0" i="0" dirty="0">
                <a:solidFill>
                  <a:srgbClr val="002060"/>
                </a:solidFill>
                <a:effectLst/>
              </a:rPr>
              <a:t>This is the highest level of communication  </a:t>
            </a:r>
          </a:p>
          <a:p>
            <a:pPr algn="ctr"/>
            <a:r>
              <a:rPr lang="en-GB" b="0" i="0" dirty="0">
                <a:solidFill>
                  <a:srgbClr val="002060"/>
                </a:solidFill>
                <a:effectLst/>
              </a:rPr>
              <a:t>It is the most effective and desired</a:t>
            </a:r>
          </a:p>
          <a:p>
            <a:pPr algn="ctr"/>
            <a:r>
              <a:rPr lang="en-GB" b="0" i="0" dirty="0">
                <a:solidFill>
                  <a:srgbClr val="002060"/>
                </a:solidFill>
                <a:effectLst/>
              </a:rPr>
              <a:t>It does take time to learn and use this type of communication, but it does not happen overnight</a:t>
            </a:r>
          </a:p>
          <a:p>
            <a:pPr algn="ctr"/>
            <a:r>
              <a:rPr lang="en-GB" b="0" i="0" dirty="0">
                <a:solidFill>
                  <a:srgbClr val="002060"/>
                </a:solidFill>
                <a:effectLst/>
              </a:rPr>
              <a:t>It not only involves communicating, but </a:t>
            </a:r>
            <a:r>
              <a:rPr lang="en-GB" b="1" i="0" dirty="0">
                <a:solidFill>
                  <a:srgbClr val="002060"/>
                </a:solidFill>
                <a:effectLst/>
              </a:rPr>
              <a:t>ACTIVE LISTENING </a:t>
            </a:r>
            <a:r>
              <a:rPr lang="en-GB" b="0" i="0" dirty="0">
                <a:solidFill>
                  <a:srgbClr val="002060"/>
                </a:solidFill>
                <a:effectLst/>
              </a:rPr>
              <a:t>as well!</a:t>
            </a:r>
          </a:p>
          <a:p>
            <a:r>
              <a:rPr lang="en-GB" b="0" i="0" dirty="0">
                <a:solidFill>
                  <a:srgbClr val="002060"/>
                </a:solidFill>
                <a:effectLst/>
              </a:rPr>
              <a:t> </a:t>
            </a:r>
            <a:endParaRPr lang="en-GB" b="1" i="0" dirty="0">
              <a:solidFill>
                <a:srgbClr val="002060"/>
              </a:solidFill>
              <a:effectLst/>
            </a:endParaRPr>
          </a:p>
          <a:p>
            <a:pPr marL="342900" indent="-342900">
              <a:buFont typeface="Arial" panose="020B0604020202020204" pitchFamily="34" charset="0"/>
              <a:buChar char="•"/>
            </a:pPr>
            <a:r>
              <a:rPr lang="en-GB" b="0" i="0" dirty="0">
                <a:solidFill>
                  <a:srgbClr val="002060"/>
                </a:solidFill>
                <a:effectLst/>
              </a:rPr>
              <a:t>Open, two-way communication 		</a:t>
            </a:r>
          </a:p>
          <a:p>
            <a:pPr marL="342900" indent="-342900">
              <a:buFont typeface="Arial" panose="020B0604020202020204" pitchFamily="34" charset="0"/>
              <a:buChar char="•"/>
            </a:pPr>
            <a:r>
              <a:rPr lang="en-GB" b="0" i="0" dirty="0">
                <a:solidFill>
                  <a:srgbClr val="002060"/>
                </a:solidFill>
                <a:effectLst/>
              </a:rPr>
              <a:t>Both parties take responsibility for comments or actions </a:t>
            </a:r>
          </a:p>
          <a:p>
            <a:pPr marL="342900" indent="-342900">
              <a:buFont typeface="Arial" panose="020B0604020202020204" pitchFamily="34" charset="0"/>
              <a:buChar char="•"/>
            </a:pPr>
            <a:r>
              <a:rPr lang="en-GB" b="0" i="0" dirty="0">
                <a:solidFill>
                  <a:srgbClr val="002060"/>
                </a:solidFill>
                <a:effectLst/>
              </a:rPr>
              <a:t>Those involved remain calm </a:t>
            </a:r>
          </a:p>
          <a:p>
            <a:pPr marL="342900" indent="-342900">
              <a:buFont typeface="Arial" panose="020B0604020202020204" pitchFamily="34" charset="0"/>
              <a:buChar char="•"/>
            </a:pPr>
            <a:r>
              <a:rPr lang="en-GB" b="0" i="0" dirty="0">
                <a:solidFill>
                  <a:srgbClr val="002060"/>
                </a:solidFill>
                <a:effectLst/>
              </a:rPr>
              <a:t>Both show </a:t>
            </a:r>
            <a:r>
              <a:rPr lang="en-GB" b="1" i="0" dirty="0">
                <a:solidFill>
                  <a:srgbClr val="002060"/>
                </a:solidFill>
                <a:effectLst/>
              </a:rPr>
              <a:t>respect</a:t>
            </a:r>
            <a:r>
              <a:rPr lang="en-GB" b="0" i="0" dirty="0">
                <a:solidFill>
                  <a:srgbClr val="002060"/>
                </a:solidFill>
                <a:effectLst/>
              </a:rPr>
              <a:t> for the other’s feelings and opinions </a:t>
            </a:r>
          </a:p>
          <a:p>
            <a:pPr marL="342900" indent="-342900">
              <a:buFont typeface="Arial" panose="020B0604020202020204" pitchFamily="34" charset="0"/>
              <a:buChar char="•"/>
            </a:pPr>
            <a:r>
              <a:rPr lang="en-GB" b="0" i="0" dirty="0">
                <a:solidFill>
                  <a:srgbClr val="002060"/>
                </a:solidFill>
                <a:effectLst/>
              </a:rPr>
              <a:t>Both want to solve the problems with a “win-win” attitude </a:t>
            </a:r>
          </a:p>
          <a:p>
            <a:pPr marL="342900" indent="-342900">
              <a:buFont typeface="Arial" panose="020B0604020202020204" pitchFamily="34" charset="0"/>
              <a:buChar char="•"/>
            </a:pPr>
            <a:r>
              <a:rPr lang="en-GB" b="0" i="0" dirty="0">
                <a:solidFill>
                  <a:srgbClr val="002060"/>
                </a:solidFill>
                <a:effectLst/>
              </a:rPr>
              <a:t>Both try to control strong emotions while communicating and discussing issues</a:t>
            </a:r>
            <a:endParaRPr lang="en-GB" dirty="0">
              <a:solidFill>
                <a:srgbClr val="002060"/>
              </a:solidFill>
            </a:endParaRPr>
          </a:p>
        </p:txBody>
      </p:sp>
      <p:pic>
        <p:nvPicPr>
          <p:cNvPr id="5" name="Picture 4" descr="Women laughing together">
            <a:extLst>
              <a:ext uri="{FF2B5EF4-FFF2-40B4-BE49-F238E27FC236}">
                <a16:creationId xmlns:a16="http://schemas.microsoft.com/office/drawing/2014/main" id="{7CFC7695-435F-4BDF-BFD6-B3493D10A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532" y="4005064"/>
            <a:ext cx="2903956" cy="1811722"/>
          </a:xfrm>
          <a:prstGeom prst="rect">
            <a:avLst/>
          </a:prstGeom>
        </p:spPr>
      </p:pic>
    </p:spTree>
    <p:extLst>
      <p:ext uri="{BB962C8B-B14F-4D97-AF65-F5344CB8AC3E}">
        <p14:creationId xmlns:p14="http://schemas.microsoft.com/office/powerpoint/2010/main" val="8450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6EAF-59EF-47E6-8CE5-DD951D3F0DE5}"/>
              </a:ext>
            </a:extLst>
          </p:cNvPr>
          <p:cNvSpPr>
            <a:spLocks noGrp="1"/>
          </p:cNvSpPr>
          <p:nvPr>
            <p:ph type="title"/>
          </p:nvPr>
        </p:nvSpPr>
        <p:spPr>
          <a:xfrm>
            <a:off x="191344" y="908720"/>
            <a:ext cx="11521280" cy="5733256"/>
          </a:xfrm>
        </p:spPr>
        <p:txBody>
          <a:bodyPr/>
          <a:lstStyle/>
          <a:p>
            <a:br>
              <a:rPr lang="en-GB" sz="4400" b="1" dirty="0">
                <a:solidFill>
                  <a:srgbClr val="33CCCC"/>
                </a:solidFill>
              </a:rPr>
            </a:br>
            <a:br>
              <a:rPr lang="en-GB" sz="4400" b="1" dirty="0">
                <a:solidFill>
                  <a:srgbClr val="33CCCC"/>
                </a:solidFill>
              </a:rPr>
            </a:br>
            <a:r>
              <a:rPr lang="en-GB" sz="4400" b="1" dirty="0">
                <a:solidFill>
                  <a:srgbClr val="33CCCC"/>
                </a:solidFill>
              </a:rPr>
              <a:t>What you will learn:</a:t>
            </a:r>
            <a:br>
              <a:rPr lang="en-GB" sz="4400" b="1" dirty="0">
                <a:solidFill>
                  <a:srgbClr val="33CCCC"/>
                </a:solidFill>
              </a:rPr>
            </a:br>
            <a:br>
              <a:rPr lang="en-GB" sz="4400" b="1" dirty="0">
                <a:solidFill>
                  <a:srgbClr val="33CCCC"/>
                </a:solidFill>
              </a:rPr>
            </a:br>
            <a:r>
              <a:rPr lang="en-GB" sz="2800" dirty="0">
                <a:solidFill>
                  <a:srgbClr val="002060"/>
                </a:solidFill>
              </a:rPr>
              <a:t>1. 	recognise the definitions of the words: values, attitudes, skills and 	knowledge</a:t>
            </a:r>
            <a:br>
              <a:rPr lang="en-GB" sz="2800" dirty="0">
                <a:solidFill>
                  <a:srgbClr val="002060"/>
                </a:solidFill>
              </a:rPr>
            </a:br>
            <a:r>
              <a:rPr lang="en-GB" sz="2800" dirty="0">
                <a:solidFill>
                  <a:srgbClr val="002060"/>
                </a:solidFill>
              </a:rPr>
              <a:t>2. 	List the factors can affect clear and </a:t>
            </a:r>
            <a:r>
              <a:rPr lang="en-GB" sz="2800" b="1" dirty="0">
                <a:solidFill>
                  <a:srgbClr val="002060"/>
                </a:solidFill>
              </a:rPr>
              <a:t>effective communication 	</a:t>
            </a:r>
            <a:r>
              <a:rPr lang="en-GB" sz="2800" dirty="0">
                <a:solidFill>
                  <a:srgbClr val="002060"/>
                </a:solidFill>
              </a:rPr>
              <a:t>between certain groups</a:t>
            </a:r>
            <a:br>
              <a:rPr lang="en-GB" sz="2800" dirty="0">
                <a:solidFill>
                  <a:srgbClr val="002060"/>
                </a:solidFill>
              </a:rPr>
            </a:br>
            <a:r>
              <a:rPr lang="en-GB" sz="2800" dirty="0">
                <a:solidFill>
                  <a:srgbClr val="002060"/>
                </a:solidFill>
              </a:rPr>
              <a:t>3.  	Find out how </a:t>
            </a:r>
            <a:r>
              <a:rPr lang="en-GB" sz="2800" b="1" dirty="0">
                <a:solidFill>
                  <a:srgbClr val="002060"/>
                </a:solidFill>
              </a:rPr>
              <a:t>miscommunication</a:t>
            </a:r>
            <a:r>
              <a:rPr lang="en-GB" sz="2800" dirty="0">
                <a:solidFill>
                  <a:srgbClr val="002060"/>
                </a:solidFill>
              </a:rPr>
              <a:t> can happen</a:t>
            </a:r>
            <a:br>
              <a:rPr lang="en-GB" sz="2800" dirty="0">
                <a:solidFill>
                  <a:srgbClr val="002060"/>
                </a:solidFill>
              </a:rPr>
            </a:br>
            <a:r>
              <a:rPr lang="en-GB" sz="2800" dirty="0">
                <a:solidFill>
                  <a:srgbClr val="002060"/>
                </a:solidFill>
              </a:rPr>
              <a:t>4.  	Identify the various forms of communication (as communication is 	not just about what you say!)</a:t>
            </a:r>
            <a:br>
              <a:rPr lang="en-GB" sz="2800" dirty="0">
                <a:solidFill>
                  <a:srgbClr val="002060"/>
                </a:solidFill>
              </a:rPr>
            </a:br>
            <a:r>
              <a:rPr lang="en-GB" sz="2800" dirty="0">
                <a:solidFill>
                  <a:srgbClr val="002060"/>
                </a:solidFill>
              </a:rPr>
              <a:t>5.  	Find out how you can improve your </a:t>
            </a:r>
            <a:r>
              <a:rPr lang="en-GB" sz="2800" b="1" dirty="0">
                <a:solidFill>
                  <a:srgbClr val="002060"/>
                </a:solidFill>
              </a:rPr>
              <a:t>active listening skills</a:t>
            </a:r>
            <a:br>
              <a:rPr lang="en-GB" sz="2800" dirty="0">
                <a:solidFill>
                  <a:srgbClr val="002060"/>
                </a:solidFill>
              </a:rPr>
            </a:br>
            <a:r>
              <a:rPr lang="en-GB" sz="2800" dirty="0">
                <a:solidFill>
                  <a:srgbClr val="002060"/>
                </a:solidFill>
              </a:rPr>
              <a:t>6.  	Identify the three different </a:t>
            </a:r>
            <a:r>
              <a:rPr lang="en-GB" sz="2800" b="1" dirty="0">
                <a:solidFill>
                  <a:srgbClr val="002060"/>
                </a:solidFill>
              </a:rPr>
              <a:t>styles of communication</a:t>
            </a:r>
            <a:r>
              <a:rPr lang="en-GB" sz="2800" dirty="0">
                <a:solidFill>
                  <a:srgbClr val="002060"/>
                </a:solidFill>
              </a:rPr>
              <a:t>: childlike, 	parentlike, adultlike and which type of communication is most 	effective to use in a personal and working relationship</a:t>
            </a:r>
            <a:br>
              <a:rPr lang="en-GB" sz="2800" dirty="0">
                <a:solidFill>
                  <a:srgbClr val="002060"/>
                </a:solidFill>
              </a:rPr>
            </a:br>
            <a:r>
              <a:rPr lang="en-GB" sz="2800" dirty="0">
                <a:solidFill>
                  <a:srgbClr val="002060"/>
                </a:solidFill>
              </a:rPr>
              <a:t>7.  	Be able to compare ‘</a:t>
            </a:r>
            <a:r>
              <a:rPr lang="en-GB" sz="2800" b="1" dirty="0">
                <a:solidFill>
                  <a:srgbClr val="002060"/>
                </a:solidFill>
              </a:rPr>
              <a:t>constructive communication</a:t>
            </a:r>
            <a:r>
              <a:rPr lang="en-GB" sz="2800" dirty="0">
                <a:solidFill>
                  <a:srgbClr val="002060"/>
                </a:solidFill>
              </a:rPr>
              <a:t>’ with 	</a:t>
            </a:r>
            <a:r>
              <a:rPr lang="en-GB" sz="2800" b="1" dirty="0">
                <a:solidFill>
                  <a:srgbClr val="002060"/>
                </a:solidFill>
              </a:rPr>
              <a:t>‘destructive communication’ </a:t>
            </a:r>
            <a:r>
              <a:rPr lang="en-GB" sz="2800" dirty="0">
                <a:solidFill>
                  <a:srgbClr val="002060"/>
                </a:solidFill>
              </a:rPr>
              <a:t>techniques</a:t>
            </a:r>
            <a:endParaRPr lang="en-GB" sz="4400" b="1" dirty="0">
              <a:solidFill>
                <a:srgbClr val="33CCCC"/>
              </a:solidFill>
            </a:endParaRPr>
          </a:p>
        </p:txBody>
      </p:sp>
    </p:spTree>
    <p:extLst>
      <p:ext uri="{BB962C8B-B14F-4D97-AF65-F5344CB8AC3E}">
        <p14:creationId xmlns:p14="http://schemas.microsoft.com/office/powerpoint/2010/main" val="356811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rful plastic toy block">
            <a:extLst>
              <a:ext uri="{FF2B5EF4-FFF2-40B4-BE49-F238E27FC236}">
                <a16:creationId xmlns:a16="http://schemas.microsoft.com/office/drawing/2014/main" id="{F16F0C7C-800E-449F-A07B-4A4B34C838A6}"/>
              </a:ext>
            </a:extLst>
          </p:cNvPr>
          <p:cNvPicPr>
            <a:picLocks noChangeAspect="1"/>
          </p:cNvPicPr>
          <p:nvPr/>
        </p:nvPicPr>
        <p:blipFill rotWithShape="1">
          <a:blip r:embed="rId3">
            <a:extLst>
              <a:ext uri="{28A0092B-C50C-407E-A947-70E740481C1C}">
                <a14:useLocalDpi xmlns:a14="http://schemas.microsoft.com/office/drawing/2010/main" val="0"/>
              </a:ext>
            </a:extLst>
          </a:blip>
          <a:srcRect l="8868" r="15005" b="9090"/>
          <a:stretch/>
        </p:blipFill>
        <p:spPr>
          <a:xfrm>
            <a:off x="3529740" y="3325"/>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6A0A59-13D5-44B7-9450-599774BC8D34}"/>
              </a:ext>
            </a:extLst>
          </p:cNvPr>
          <p:cNvSpPr>
            <a:spLocks noGrp="1"/>
          </p:cNvSpPr>
          <p:nvPr>
            <p:ph type="title"/>
          </p:nvPr>
        </p:nvSpPr>
        <p:spPr>
          <a:xfrm>
            <a:off x="508169" y="888064"/>
            <a:ext cx="5731847" cy="2972984"/>
          </a:xfrm>
        </p:spPr>
        <p:txBody>
          <a:bodyPr vert="horz" lIns="91440" tIns="45720" rIns="91440" bIns="45720" rtlCol="0" anchor="b">
            <a:normAutofit/>
          </a:bodyPr>
          <a:lstStyle/>
          <a:p>
            <a:pPr eaLnBrk="1" hangingPunct="1"/>
            <a:r>
              <a:rPr lang="en-US" sz="4000" b="1" dirty="0">
                <a:solidFill>
                  <a:srgbClr val="33CCCC"/>
                </a:solidFill>
              </a:rPr>
              <a:t>(Optional) Communication &amp; Teamwork Activity</a:t>
            </a:r>
          </a:p>
        </p:txBody>
      </p:sp>
      <p:sp>
        <p:nvSpPr>
          <p:cNvPr id="4" name="Text Placeholder 3">
            <a:extLst>
              <a:ext uri="{FF2B5EF4-FFF2-40B4-BE49-F238E27FC236}">
                <a16:creationId xmlns:a16="http://schemas.microsoft.com/office/drawing/2014/main" id="{99C9E8E8-E172-4CEA-930E-CA98C54CAAFC}"/>
              </a:ext>
            </a:extLst>
          </p:cNvPr>
          <p:cNvSpPr>
            <a:spLocks noGrp="1"/>
          </p:cNvSpPr>
          <p:nvPr>
            <p:ph type="body" idx="1"/>
          </p:nvPr>
        </p:nvSpPr>
        <p:spPr>
          <a:xfrm>
            <a:off x="444092" y="4221467"/>
            <a:ext cx="9506451" cy="2490227"/>
          </a:xfrm>
        </p:spPr>
        <p:txBody>
          <a:bodyPr vert="horz" lIns="91440" tIns="45720" rIns="91440" bIns="45720" rtlCol="0">
            <a:normAutofit fontScale="92500" lnSpcReduction="10000"/>
          </a:bodyPr>
          <a:lstStyle/>
          <a:p>
            <a:pPr eaLnBrk="1" hangingPunct="1"/>
            <a:r>
              <a:rPr lang="en-US" sz="2000" b="1" dirty="0">
                <a:solidFill>
                  <a:srgbClr val="002060"/>
                </a:solidFill>
              </a:rPr>
              <a:t>Rules: </a:t>
            </a:r>
          </a:p>
          <a:p>
            <a:pPr eaLnBrk="1" hangingPunct="1"/>
            <a:r>
              <a:rPr lang="en-US" sz="2000" dirty="0">
                <a:solidFill>
                  <a:srgbClr val="002060"/>
                </a:solidFill>
              </a:rPr>
              <a:t>You will work in small teams to construct a model</a:t>
            </a:r>
          </a:p>
          <a:p>
            <a:pPr eaLnBrk="1" hangingPunct="1"/>
            <a:r>
              <a:rPr lang="en-US" sz="2000" dirty="0">
                <a:solidFill>
                  <a:srgbClr val="002060"/>
                </a:solidFill>
              </a:rPr>
              <a:t>You will need to nominate a team leader (your ‘project communicator’)</a:t>
            </a:r>
          </a:p>
          <a:p>
            <a:pPr eaLnBrk="1" hangingPunct="1"/>
            <a:r>
              <a:rPr lang="en-US" sz="2000" dirty="0">
                <a:solidFill>
                  <a:srgbClr val="002060"/>
                </a:solidFill>
              </a:rPr>
              <a:t>The team leader must </a:t>
            </a:r>
            <a:r>
              <a:rPr lang="en-US" sz="2000" u="sng" dirty="0">
                <a:solidFill>
                  <a:srgbClr val="002060"/>
                </a:solidFill>
              </a:rPr>
              <a:t>not</a:t>
            </a:r>
            <a:r>
              <a:rPr lang="en-US" sz="2000" dirty="0">
                <a:solidFill>
                  <a:srgbClr val="002060"/>
                </a:solidFill>
              </a:rPr>
              <a:t> touch the construction materials</a:t>
            </a:r>
          </a:p>
          <a:p>
            <a:pPr eaLnBrk="1" hangingPunct="1"/>
            <a:r>
              <a:rPr lang="en-US" sz="2000" dirty="0">
                <a:solidFill>
                  <a:srgbClr val="002060"/>
                </a:solidFill>
              </a:rPr>
              <a:t>Only the team leader is permitted to visit to the ‘sample model’ </a:t>
            </a:r>
            <a:r>
              <a:rPr lang="en-US" sz="2000" b="1" dirty="0">
                <a:solidFill>
                  <a:srgbClr val="002060"/>
                </a:solidFill>
              </a:rPr>
              <a:t>no more than 3 times</a:t>
            </a:r>
          </a:p>
          <a:p>
            <a:pPr eaLnBrk="1" hangingPunct="1"/>
            <a:r>
              <a:rPr lang="en-US" sz="2000" dirty="0">
                <a:solidFill>
                  <a:srgbClr val="002060"/>
                </a:solidFill>
              </a:rPr>
              <a:t>The builders have 5 minutes to complete this task</a:t>
            </a:r>
          </a:p>
          <a:p>
            <a:pPr eaLnBrk="1" hangingPunct="1"/>
            <a:r>
              <a:rPr lang="en-US" sz="2000" dirty="0">
                <a:solidFill>
                  <a:srgbClr val="002060"/>
                </a:solidFill>
              </a:rPr>
              <a:t>The winning team will build an exact replica of the sample model in the other room</a:t>
            </a:r>
          </a:p>
          <a:p>
            <a:pPr eaLnBrk="1" hangingPunct="1"/>
            <a:endParaRPr lang="en-US" sz="2000" dirty="0">
              <a:solidFill>
                <a:schemeClr val="tx1"/>
              </a:solidFill>
              <a:latin typeface="+mn-lt"/>
              <a:cs typeface="+mn-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83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EC68-C36A-40EE-A697-B8AA565CBDF2}"/>
              </a:ext>
            </a:extLst>
          </p:cNvPr>
          <p:cNvSpPr>
            <a:spLocks noGrp="1"/>
          </p:cNvSpPr>
          <p:nvPr>
            <p:ph type="title"/>
          </p:nvPr>
        </p:nvSpPr>
        <p:spPr>
          <a:xfrm>
            <a:off x="335360" y="188640"/>
            <a:ext cx="10081120" cy="1728192"/>
          </a:xfrm>
        </p:spPr>
        <p:txBody>
          <a:bodyPr/>
          <a:lstStyle/>
          <a:p>
            <a:r>
              <a:rPr lang="en-GB" sz="6000" b="1" dirty="0">
                <a:solidFill>
                  <a:srgbClr val="33CCCC"/>
                </a:solidFill>
              </a:rPr>
              <a:t>Summary - </a:t>
            </a:r>
            <a:r>
              <a:rPr lang="en-GB" sz="6000" b="1" dirty="0">
                <a:solidFill>
                  <a:srgbClr val="002060"/>
                </a:solidFill>
              </a:rPr>
              <a:t>destructive</a:t>
            </a:r>
            <a:r>
              <a:rPr lang="en-GB" sz="6000" b="1" dirty="0">
                <a:solidFill>
                  <a:srgbClr val="33CCCC"/>
                </a:solidFill>
              </a:rPr>
              <a:t> communication technique</a:t>
            </a:r>
            <a:endParaRPr lang="en-GB" dirty="0"/>
          </a:p>
        </p:txBody>
      </p:sp>
      <p:sp>
        <p:nvSpPr>
          <p:cNvPr id="3" name="Text Placeholder 2">
            <a:extLst>
              <a:ext uri="{FF2B5EF4-FFF2-40B4-BE49-F238E27FC236}">
                <a16:creationId xmlns:a16="http://schemas.microsoft.com/office/drawing/2014/main" id="{3FC15B89-2299-442E-B9FF-EC6B6A5C8A81}"/>
              </a:ext>
            </a:extLst>
          </p:cNvPr>
          <p:cNvSpPr>
            <a:spLocks noGrp="1"/>
          </p:cNvSpPr>
          <p:nvPr>
            <p:ph type="body" idx="1"/>
          </p:nvPr>
        </p:nvSpPr>
        <p:spPr>
          <a:xfrm>
            <a:off x="335360" y="1916832"/>
            <a:ext cx="11652032" cy="4608512"/>
          </a:xfrm>
        </p:spPr>
        <p:txBody>
          <a:bodyPr/>
          <a:lstStyle/>
          <a:p>
            <a:r>
              <a:rPr lang="en-GB" b="0" i="0" dirty="0">
                <a:solidFill>
                  <a:srgbClr val="002060"/>
                </a:solidFill>
                <a:effectLst/>
              </a:rPr>
              <a:t>Destructive communication “tears down” others and discourages open, adult communication</a:t>
            </a:r>
            <a:r>
              <a:rPr lang="en-GB" dirty="0">
                <a:solidFill>
                  <a:srgbClr val="002060"/>
                </a:solidFill>
              </a:rPr>
              <a:t> as follows:</a:t>
            </a:r>
          </a:p>
          <a:p>
            <a:endParaRPr lang="en-GB" b="0" i="0" dirty="0">
              <a:solidFill>
                <a:srgbClr val="002060"/>
              </a:solidFill>
              <a:effectLst/>
            </a:endParaRPr>
          </a:p>
          <a:p>
            <a:pPr marL="342900" indent="-342900">
              <a:buFont typeface="Arial" panose="020B0604020202020204" pitchFamily="34" charset="0"/>
              <a:buChar char="•"/>
            </a:pPr>
            <a:r>
              <a:rPr lang="en-GB" b="0" i="0" dirty="0">
                <a:solidFill>
                  <a:srgbClr val="002060"/>
                </a:solidFill>
                <a:effectLst/>
              </a:rPr>
              <a:t>Insults, harassment, teasing, bullying (and banter) </a:t>
            </a:r>
          </a:p>
          <a:p>
            <a:pPr marL="342900" indent="-342900">
              <a:buFont typeface="Arial" panose="020B0604020202020204" pitchFamily="34" charset="0"/>
              <a:buChar char="•"/>
            </a:pPr>
            <a:r>
              <a:rPr lang="en-GB" b="0" i="0" dirty="0">
                <a:solidFill>
                  <a:srgbClr val="002060"/>
                </a:solidFill>
                <a:effectLst/>
              </a:rPr>
              <a:t>Threatening </a:t>
            </a:r>
          </a:p>
          <a:p>
            <a:pPr marL="342900" indent="-342900">
              <a:buFont typeface="Arial" panose="020B0604020202020204" pitchFamily="34" charset="0"/>
              <a:buChar char="•"/>
            </a:pPr>
            <a:r>
              <a:rPr lang="en-GB" b="0" i="0" dirty="0">
                <a:solidFill>
                  <a:srgbClr val="002060"/>
                </a:solidFill>
                <a:effectLst/>
              </a:rPr>
              <a:t>Lying, blaming, using accusing “You” messages </a:t>
            </a:r>
          </a:p>
          <a:p>
            <a:pPr marL="342900" indent="-342900">
              <a:buFont typeface="Arial" panose="020B0604020202020204" pitchFamily="34" charset="0"/>
              <a:buChar char="•"/>
            </a:pPr>
            <a:r>
              <a:rPr lang="en-GB" b="0" i="0" dirty="0">
                <a:solidFill>
                  <a:srgbClr val="002060"/>
                </a:solidFill>
                <a:effectLst/>
              </a:rPr>
              <a:t>Swearing, getting angry or defensive</a:t>
            </a:r>
          </a:p>
          <a:p>
            <a:pPr marL="342900" indent="-342900">
              <a:buFont typeface="Arial" panose="020B0604020202020204" pitchFamily="34" charset="0"/>
              <a:buChar char="•"/>
            </a:pPr>
            <a:r>
              <a:rPr lang="en-GB" b="0" i="0" dirty="0">
                <a:solidFill>
                  <a:srgbClr val="002060"/>
                </a:solidFill>
                <a:effectLst/>
              </a:rPr>
              <a:t>Sarcasm (when a person says one message, but nonverbal communication and tone of voice says another) </a:t>
            </a:r>
          </a:p>
          <a:p>
            <a:pPr marL="342900" indent="-342900">
              <a:buFont typeface="Arial" panose="020B0604020202020204" pitchFamily="34" charset="0"/>
              <a:buChar char="•"/>
            </a:pPr>
            <a:r>
              <a:rPr lang="en-GB" b="0" i="0" dirty="0">
                <a:solidFill>
                  <a:srgbClr val="002060"/>
                </a:solidFill>
                <a:effectLst/>
              </a:rPr>
              <a:t>Gossiping</a:t>
            </a:r>
          </a:p>
          <a:p>
            <a:pPr marL="342900" indent="-342900">
              <a:buFont typeface="Arial" panose="020B0604020202020204" pitchFamily="34" charset="0"/>
              <a:buChar char="•"/>
            </a:pPr>
            <a:r>
              <a:rPr lang="en-GB" b="0" i="0" dirty="0">
                <a:solidFill>
                  <a:srgbClr val="002060"/>
                </a:solidFill>
                <a:effectLst/>
              </a:rPr>
              <a:t>Not listening, talking over the other person, interrupting, looking disinterested</a:t>
            </a:r>
            <a:endParaRPr lang="en-GB" dirty="0">
              <a:solidFill>
                <a:srgbClr val="002060"/>
              </a:solidFill>
            </a:endParaRPr>
          </a:p>
        </p:txBody>
      </p:sp>
      <p:pic>
        <p:nvPicPr>
          <p:cNvPr id="5" name="Graphic 4" descr="Thumbs Down outline">
            <a:extLst>
              <a:ext uri="{FF2B5EF4-FFF2-40B4-BE49-F238E27FC236}">
                <a16:creationId xmlns:a16="http://schemas.microsoft.com/office/drawing/2014/main" id="{3D38E59D-8906-4DC1-872B-2C5151EFB3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0256" y="2575756"/>
            <a:ext cx="2138536" cy="2138536"/>
          </a:xfrm>
          <a:prstGeom prst="rect">
            <a:avLst/>
          </a:prstGeom>
        </p:spPr>
      </p:pic>
    </p:spTree>
    <p:extLst>
      <p:ext uri="{BB962C8B-B14F-4D97-AF65-F5344CB8AC3E}">
        <p14:creationId xmlns:p14="http://schemas.microsoft.com/office/powerpoint/2010/main" val="2889473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38E1-884C-4BEF-A734-81D776D5CB01}"/>
              </a:ext>
            </a:extLst>
          </p:cNvPr>
          <p:cNvSpPr>
            <a:spLocks noGrp="1"/>
          </p:cNvSpPr>
          <p:nvPr>
            <p:ph type="title"/>
          </p:nvPr>
        </p:nvSpPr>
        <p:spPr>
          <a:xfrm>
            <a:off x="551384" y="188640"/>
            <a:ext cx="8928992" cy="1512168"/>
          </a:xfrm>
        </p:spPr>
        <p:txBody>
          <a:bodyPr/>
          <a:lstStyle/>
          <a:p>
            <a:r>
              <a:rPr lang="en-GB" sz="4800" b="1" dirty="0">
                <a:solidFill>
                  <a:srgbClr val="33CCCC"/>
                </a:solidFill>
              </a:rPr>
              <a:t>Summary - </a:t>
            </a:r>
            <a:r>
              <a:rPr lang="en-GB" sz="4800" b="1" dirty="0">
                <a:solidFill>
                  <a:srgbClr val="002060"/>
                </a:solidFill>
              </a:rPr>
              <a:t>constructive</a:t>
            </a:r>
            <a:r>
              <a:rPr lang="en-GB" sz="4800" b="1" dirty="0">
                <a:solidFill>
                  <a:srgbClr val="33CCCC"/>
                </a:solidFill>
              </a:rPr>
              <a:t> communication technique</a:t>
            </a:r>
          </a:p>
        </p:txBody>
      </p:sp>
      <p:sp>
        <p:nvSpPr>
          <p:cNvPr id="3" name="Text Placeholder 2">
            <a:extLst>
              <a:ext uri="{FF2B5EF4-FFF2-40B4-BE49-F238E27FC236}">
                <a16:creationId xmlns:a16="http://schemas.microsoft.com/office/drawing/2014/main" id="{3A834658-2A7E-4B6A-A246-6774671BDF2A}"/>
              </a:ext>
            </a:extLst>
          </p:cNvPr>
          <p:cNvSpPr>
            <a:spLocks noGrp="1"/>
          </p:cNvSpPr>
          <p:nvPr>
            <p:ph type="body" idx="1"/>
          </p:nvPr>
        </p:nvSpPr>
        <p:spPr>
          <a:xfrm>
            <a:off x="551384" y="1700808"/>
            <a:ext cx="11377264" cy="4824536"/>
          </a:xfrm>
        </p:spPr>
        <p:txBody>
          <a:bodyPr/>
          <a:lstStyle/>
          <a:p>
            <a:r>
              <a:rPr lang="en-GB" b="0" i="0" dirty="0">
                <a:solidFill>
                  <a:srgbClr val="002060"/>
                </a:solidFill>
                <a:effectLst/>
              </a:rPr>
              <a:t>Constructive adult-like communication contributes a meaningful exchange of ideas and/or leads to understanding as follows:</a:t>
            </a:r>
          </a:p>
          <a:p>
            <a:endParaRPr lang="en-GB" b="0" i="0" dirty="0">
              <a:solidFill>
                <a:srgbClr val="002060"/>
              </a:solidFill>
              <a:effectLst/>
            </a:endParaRPr>
          </a:p>
          <a:p>
            <a:pPr marL="342900" indent="-342900">
              <a:buFont typeface="Arial" panose="020B0604020202020204" pitchFamily="34" charset="0"/>
              <a:buChar char="•"/>
            </a:pPr>
            <a:r>
              <a:rPr lang="en-GB" b="0" i="0" dirty="0">
                <a:solidFill>
                  <a:srgbClr val="002060"/>
                </a:solidFill>
                <a:effectLst/>
              </a:rPr>
              <a:t>Give positive, constructive or encouraging messages </a:t>
            </a:r>
          </a:p>
          <a:p>
            <a:pPr marL="342900" indent="-342900">
              <a:buFont typeface="Arial" panose="020B0604020202020204" pitchFamily="34" charset="0"/>
              <a:buChar char="•"/>
            </a:pPr>
            <a:r>
              <a:rPr lang="en-GB" b="0" i="0" dirty="0">
                <a:solidFill>
                  <a:srgbClr val="002060"/>
                </a:solidFill>
                <a:effectLst/>
              </a:rPr>
              <a:t>Send clear, calm, concise messages </a:t>
            </a:r>
          </a:p>
          <a:p>
            <a:pPr marL="342900" indent="-342900">
              <a:buFont typeface="Arial" panose="020B0604020202020204" pitchFamily="34" charset="0"/>
              <a:buChar char="•"/>
            </a:pPr>
            <a:r>
              <a:rPr lang="en-GB" b="0" i="0" dirty="0">
                <a:solidFill>
                  <a:srgbClr val="002060"/>
                </a:solidFill>
                <a:effectLst/>
              </a:rPr>
              <a:t>Keep the confidence of other people </a:t>
            </a:r>
          </a:p>
          <a:p>
            <a:pPr marL="342900" indent="-342900">
              <a:buFont typeface="Arial" panose="020B0604020202020204" pitchFamily="34" charset="0"/>
              <a:buChar char="•"/>
            </a:pPr>
            <a:r>
              <a:rPr lang="en-GB" b="0" i="0" dirty="0">
                <a:solidFill>
                  <a:srgbClr val="002060"/>
                </a:solidFill>
                <a:effectLst/>
              </a:rPr>
              <a:t>Use tact: (e.g. communicating something sensitive without hurting or offending) </a:t>
            </a:r>
          </a:p>
          <a:p>
            <a:pPr marL="342900" indent="-342900">
              <a:buFont typeface="Arial" panose="020B0604020202020204" pitchFamily="34" charset="0"/>
              <a:buChar char="•"/>
            </a:pPr>
            <a:r>
              <a:rPr lang="en-GB" b="0" i="0" dirty="0">
                <a:solidFill>
                  <a:srgbClr val="002060"/>
                </a:solidFill>
                <a:effectLst/>
              </a:rPr>
              <a:t>Ask open questions </a:t>
            </a:r>
          </a:p>
          <a:p>
            <a:pPr marL="342900" indent="-342900">
              <a:buFont typeface="Arial" panose="020B0604020202020204" pitchFamily="34" charset="0"/>
              <a:buChar char="•"/>
            </a:pPr>
            <a:r>
              <a:rPr lang="en-GB" b="0" i="0" dirty="0">
                <a:solidFill>
                  <a:srgbClr val="002060"/>
                </a:solidFill>
                <a:effectLst/>
              </a:rPr>
              <a:t>Be honest and open </a:t>
            </a:r>
          </a:p>
          <a:p>
            <a:pPr marL="342900" indent="-342900">
              <a:buFont typeface="Arial" panose="020B0604020202020204" pitchFamily="34" charset="0"/>
              <a:buChar char="•"/>
            </a:pPr>
            <a:r>
              <a:rPr lang="en-GB" b="0" i="0" dirty="0">
                <a:solidFill>
                  <a:srgbClr val="002060"/>
                </a:solidFill>
                <a:effectLst/>
              </a:rPr>
              <a:t>Speak with respect </a:t>
            </a:r>
          </a:p>
          <a:p>
            <a:pPr marL="342900" indent="-342900">
              <a:buFont typeface="Arial" panose="020B0604020202020204" pitchFamily="34" charset="0"/>
              <a:buChar char="•"/>
            </a:pPr>
            <a:r>
              <a:rPr lang="en-GB" b="0" i="0" dirty="0">
                <a:solidFill>
                  <a:srgbClr val="002060"/>
                </a:solidFill>
                <a:effectLst/>
              </a:rPr>
              <a:t>Be a good listener</a:t>
            </a:r>
            <a:endParaRPr lang="en-GB" dirty="0">
              <a:solidFill>
                <a:srgbClr val="002060"/>
              </a:solidFill>
            </a:endParaRPr>
          </a:p>
        </p:txBody>
      </p:sp>
      <p:pic>
        <p:nvPicPr>
          <p:cNvPr id="5" name="Graphic 4" descr="Thumbs up sign outline">
            <a:extLst>
              <a:ext uri="{FF2B5EF4-FFF2-40B4-BE49-F238E27FC236}">
                <a16:creationId xmlns:a16="http://schemas.microsoft.com/office/drawing/2014/main" id="{8E1FCC28-247A-4294-8067-472DD17C78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38592" y="2204864"/>
            <a:ext cx="1944216" cy="1944216"/>
          </a:xfrm>
          <a:prstGeom prst="rect">
            <a:avLst/>
          </a:prstGeom>
        </p:spPr>
      </p:pic>
    </p:spTree>
    <p:extLst>
      <p:ext uri="{BB962C8B-B14F-4D97-AF65-F5344CB8AC3E}">
        <p14:creationId xmlns:p14="http://schemas.microsoft.com/office/powerpoint/2010/main" val="137159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C2349-63E8-4E91-860E-1E28AF15C813}"/>
              </a:ext>
            </a:extLst>
          </p:cNvPr>
          <p:cNvSpPr>
            <a:spLocks noGrp="1"/>
          </p:cNvSpPr>
          <p:nvPr>
            <p:ph type="title"/>
          </p:nvPr>
        </p:nvSpPr>
        <p:spPr>
          <a:xfrm>
            <a:off x="551384" y="638145"/>
            <a:ext cx="10081120" cy="1008112"/>
          </a:xfrm>
        </p:spPr>
        <p:txBody>
          <a:bodyPr/>
          <a:lstStyle/>
          <a:p>
            <a:r>
              <a:rPr lang="en-GB" b="1" dirty="0">
                <a:solidFill>
                  <a:srgbClr val="33CCCC"/>
                </a:solidFill>
              </a:rPr>
              <a:t>Review of our learning</a:t>
            </a:r>
          </a:p>
        </p:txBody>
      </p:sp>
      <p:sp>
        <p:nvSpPr>
          <p:cNvPr id="3" name="Text Placeholder 2">
            <a:extLst>
              <a:ext uri="{FF2B5EF4-FFF2-40B4-BE49-F238E27FC236}">
                <a16:creationId xmlns:a16="http://schemas.microsoft.com/office/drawing/2014/main" id="{4E38A216-A8CA-4F09-A408-D357CC936A84}"/>
              </a:ext>
            </a:extLst>
          </p:cNvPr>
          <p:cNvSpPr>
            <a:spLocks noGrp="1"/>
          </p:cNvSpPr>
          <p:nvPr>
            <p:ph type="body" idx="1"/>
          </p:nvPr>
        </p:nvSpPr>
        <p:spPr>
          <a:xfrm>
            <a:off x="335360" y="1628800"/>
            <a:ext cx="11647598" cy="4752528"/>
          </a:xfrm>
        </p:spPr>
        <p:txBody>
          <a:bodyPr/>
          <a:lstStyle/>
          <a:p>
            <a:endParaRPr lang="en-GB" b="1" dirty="0">
              <a:solidFill>
                <a:srgbClr val="002060"/>
              </a:solidFill>
            </a:endParaRPr>
          </a:p>
          <a:p>
            <a:pPr marL="342900" indent="-342900">
              <a:buFont typeface="Arial" panose="020B0604020202020204" pitchFamily="34" charset="0"/>
              <a:buChar char="•"/>
            </a:pPr>
            <a:r>
              <a:rPr lang="en-GB" dirty="0">
                <a:solidFill>
                  <a:srgbClr val="002060"/>
                </a:solidFill>
              </a:rPr>
              <a:t>We found out that </a:t>
            </a:r>
            <a:r>
              <a:rPr lang="en-GB" b="1" dirty="0">
                <a:solidFill>
                  <a:srgbClr val="002060"/>
                </a:solidFill>
              </a:rPr>
              <a:t>skills</a:t>
            </a:r>
            <a:r>
              <a:rPr lang="en-GB" dirty="0">
                <a:solidFill>
                  <a:srgbClr val="002060"/>
                </a:solidFill>
              </a:rPr>
              <a:t> (such as good communication skills) can be </a:t>
            </a:r>
            <a:r>
              <a:rPr lang="en-GB" b="1" dirty="0">
                <a:solidFill>
                  <a:srgbClr val="002060"/>
                </a:solidFill>
              </a:rPr>
              <a:t>learnt </a:t>
            </a:r>
            <a:r>
              <a:rPr lang="en-GB" dirty="0">
                <a:solidFill>
                  <a:srgbClr val="002060"/>
                </a:solidFill>
              </a:rPr>
              <a:t>and developed with practice</a:t>
            </a:r>
          </a:p>
          <a:p>
            <a:pPr marL="342900" indent="-342900">
              <a:buFont typeface="Arial" panose="020B0604020202020204" pitchFamily="34" charset="0"/>
              <a:buChar char="•"/>
            </a:pPr>
            <a:r>
              <a:rPr lang="en-GB" dirty="0">
                <a:solidFill>
                  <a:srgbClr val="002060"/>
                </a:solidFill>
              </a:rPr>
              <a:t>We discovered how miscommunication can happen</a:t>
            </a:r>
          </a:p>
          <a:p>
            <a:pPr marL="342900" indent="-342900">
              <a:buFont typeface="Arial" panose="020B0604020202020204" pitchFamily="34" charset="0"/>
              <a:buChar char="•"/>
            </a:pPr>
            <a:r>
              <a:rPr lang="en-GB" dirty="0">
                <a:solidFill>
                  <a:srgbClr val="002060"/>
                </a:solidFill>
              </a:rPr>
              <a:t>We saw how important non-verbal communication and active listening skills are to adult-like, constructive communication</a:t>
            </a:r>
          </a:p>
          <a:p>
            <a:pPr marL="342900" indent="-342900">
              <a:buFont typeface="Arial" panose="020B0604020202020204" pitchFamily="34" charset="0"/>
              <a:buChar char="•"/>
            </a:pPr>
            <a:r>
              <a:rPr lang="en-GB" dirty="0">
                <a:solidFill>
                  <a:srgbClr val="002060"/>
                </a:solidFill>
              </a:rPr>
              <a:t>We finally considered the different styles of communicating and summarised key  ‘constructive communication techniques’ including listening and “I” messages</a:t>
            </a:r>
          </a:p>
          <a:p>
            <a:pPr marL="342900" indent="-342900">
              <a:buFont typeface="Arial" panose="020B0604020202020204" pitchFamily="34" charset="0"/>
              <a:buChar char="•"/>
            </a:pPr>
            <a:endParaRPr lang="en-GB" dirty="0">
              <a:solidFill>
                <a:srgbClr val="002060"/>
              </a:solidFill>
            </a:endParaRPr>
          </a:p>
          <a:p>
            <a:r>
              <a:rPr lang="en-GB" b="1" dirty="0">
                <a:solidFill>
                  <a:srgbClr val="7030A0"/>
                </a:solidFill>
                <a:latin typeface="Arial"/>
                <a:cs typeface="Arial"/>
              </a:rPr>
              <a:t>Think about what one new piece of learning will you take away from today’s session?</a:t>
            </a:r>
            <a:endParaRPr lang="en-GB" dirty="0">
              <a:solidFill>
                <a:srgbClr val="002060"/>
              </a:solidFill>
            </a:endParaRPr>
          </a:p>
        </p:txBody>
      </p:sp>
    </p:spTree>
    <p:extLst>
      <p:ext uri="{BB962C8B-B14F-4D97-AF65-F5344CB8AC3E}">
        <p14:creationId xmlns:p14="http://schemas.microsoft.com/office/powerpoint/2010/main" val="343399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6EAF-59EF-47E6-8CE5-DD951D3F0DE5}"/>
              </a:ext>
            </a:extLst>
          </p:cNvPr>
          <p:cNvSpPr>
            <a:spLocks noGrp="1"/>
          </p:cNvSpPr>
          <p:nvPr>
            <p:ph type="title"/>
          </p:nvPr>
        </p:nvSpPr>
        <p:spPr>
          <a:xfrm>
            <a:off x="203059" y="188640"/>
            <a:ext cx="10153128" cy="1872208"/>
          </a:xfrm>
        </p:spPr>
        <p:txBody>
          <a:bodyPr/>
          <a:lstStyle/>
          <a:p>
            <a:r>
              <a:rPr lang="en-GB" sz="4400" b="1" dirty="0">
                <a:solidFill>
                  <a:srgbClr val="33CCCC"/>
                </a:solidFill>
              </a:rPr>
              <a:t>Definitions</a:t>
            </a:r>
            <a:br>
              <a:rPr lang="en-GB" sz="4400" b="1" dirty="0">
                <a:solidFill>
                  <a:srgbClr val="33CCCC"/>
                </a:solidFill>
              </a:rPr>
            </a:br>
            <a:br>
              <a:rPr lang="en-GB" sz="4400" b="1" dirty="0">
                <a:solidFill>
                  <a:srgbClr val="33CCCC"/>
                </a:solidFill>
              </a:rPr>
            </a:br>
            <a:endParaRPr lang="en-GB" sz="4400" b="1" dirty="0">
              <a:solidFill>
                <a:srgbClr val="33CCCC"/>
              </a:solidFill>
            </a:endParaRPr>
          </a:p>
        </p:txBody>
      </p:sp>
      <p:sp>
        <p:nvSpPr>
          <p:cNvPr id="3" name="Text Placeholder 2">
            <a:extLst>
              <a:ext uri="{FF2B5EF4-FFF2-40B4-BE49-F238E27FC236}">
                <a16:creationId xmlns:a16="http://schemas.microsoft.com/office/drawing/2014/main" id="{8107E978-A70C-45E3-8520-A7FE03E50AA6}"/>
              </a:ext>
            </a:extLst>
          </p:cNvPr>
          <p:cNvSpPr>
            <a:spLocks noGrp="1"/>
          </p:cNvSpPr>
          <p:nvPr>
            <p:ph type="body" idx="1"/>
          </p:nvPr>
        </p:nvSpPr>
        <p:spPr>
          <a:xfrm>
            <a:off x="203731" y="1052736"/>
            <a:ext cx="11436885" cy="5544616"/>
          </a:xfrm>
        </p:spPr>
        <p:txBody>
          <a:bodyPr/>
          <a:lstStyle/>
          <a:p>
            <a:r>
              <a:rPr lang="en-GB" sz="2800" b="1" i="0" dirty="0">
                <a:solidFill>
                  <a:srgbClr val="33CCCC"/>
                </a:solidFill>
                <a:effectLst/>
                <a:latin typeface="arial" panose="020B0604020202020204" pitchFamily="34" charset="0"/>
              </a:rPr>
              <a:t>Values</a:t>
            </a:r>
            <a:r>
              <a:rPr lang="en-GB" sz="2800" b="0" i="0" dirty="0">
                <a:solidFill>
                  <a:srgbClr val="7030A0"/>
                </a:solidFill>
                <a:effectLst/>
                <a:latin typeface="arial" panose="020B0604020202020204" pitchFamily="34" charset="0"/>
              </a:rPr>
              <a:t> </a:t>
            </a:r>
            <a:r>
              <a:rPr lang="en-GB" sz="2800" b="0" i="0" dirty="0">
                <a:solidFill>
                  <a:srgbClr val="002060"/>
                </a:solidFill>
                <a:effectLst/>
                <a:latin typeface="arial" panose="020B0604020202020204" pitchFamily="34" charset="0"/>
              </a:rPr>
              <a:t>= the regard that something is held to deserve; the importance, worth, or usefulness of something </a:t>
            </a:r>
            <a:r>
              <a:rPr lang="en-GB" sz="2800" b="0" i="0" dirty="0">
                <a:solidFill>
                  <a:srgbClr val="0070C0"/>
                </a:solidFill>
                <a:effectLst/>
                <a:latin typeface="arial" panose="020B0604020202020204" pitchFamily="34" charset="0"/>
              </a:rPr>
              <a:t>(e.g. I value my freedom</a:t>
            </a:r>
            <a:r>
              <a:rPr lang="en-GB" sz="2800" dirty="0">
                <a:solidFill>
                  <a:srgbClr val="0070C0"/>
                </a:solidFill>
                <a:latin typeface="arial" panose="020B0604020202020204" pitchFamily="34" charset="0"/>
              </a:rPr>
              <a:t> and </a:t>
            </a:r>
            <a:r>
              <a:rPr lang="en-GB" sz="2800" b="0" i="0" dirty="0">
                <a:solidFill>
                  <a:srgbClr val="0070C0"/>
                </a:solidFill>
                <a:effectLst/>
                <a:latin typeface="arial" panose="020B0604020202020204" pitchFamily="34" charset="0"/>
              </a:rPr>
              <a:t>family)</a:t>
            </a:r>
          </a:p>
          <a:p>
            <a:r>
              <a:rPr lang="en-GB" sz="2800" b="1" dirty="0">
                <a:solidFill>
                  <a:srgbClr val="33CCCC"/>
                </a:solidFill>
                <a:latin typeface="arial" panose="020B0604020202020204" pitchFamily="34" charset="0"/>
              </a:rPr>
              <a:t>Attitudes</a:t>
            </a:r>
            <a:r>
              <a:rPr lang="en-GB" sz="2800" dirty="0">
                <a:solidFill>
                  <a:srgbClr val="7030A0"/>
                </a:solidFill>
                <a:latin typeface="arial" panose="020B0604020202020204" pitchFamily="34" charset="0"/>
              </a:rPr>
              <a:t> </a:t>
            </a:r>
            <a:r>
              <a:rPr lang="en-GB" sz="2800" dirty="0">
                <a:solidFill>
                  <a:srgbClr val="002060"/>
                </a:solidFill>
                <a:latin typeface="arial" panose="020B0604020202020204" pitchFamily="34" charset="0"/>
              </a:rPr>
              <a:t>= </a:t>
            </a:r>
            <a:r>
              <a:rPr lang="en-GB" sz="2800" b="0" i="0" dirty="0">
                <a:solidFill>
                  <a:srgbClr val="002060"/>
                </a:solidFill>
                <a:effectLst/>
                <a:latin typeface="arial" panose="020B0604020202020204" pitchFamily="34" charset="0"/>
              </a:rPr>
              <a:t>a settled way of thinking or feeling about something, a way of feeling or acting toward a person, thing or situation </a:t>
            </a:r>
            <a:r>
              <a:rPr lang="en-GB" sz="2800" b="0" i="0" dirty="0">
                <a:solidFill>
                  <a:srgbClr val="0070C0"/>
                </a:solidFill>
                <a:effectLst/>
                <a:latin typeface="arial" panose="020B0604020202020204" pitchFamily="34" charset="0"/>
              </a:rPr>
              <a:t>(e.g. I hate maths)</a:t>
            </a:r>
            <a:endParaRPr lang="en-GB" sz="4000" dirty="0">
              <a:solidFill>
                <a:srgbClr val="0070C0"/>
              </a:solidFill>
              <a:latin typeface="arial" panose="020B0604020202020204" pitchFamily="34" charset="0"/>
            </a:endParaRPr>
          </a:p>
          <a:p>
            <a:r>
              <a:rPr lang="en-GB" sz="4000" b="1" dirty="0">
                <a:solidFill>
                  <a:srgbClr val="33CCCC"/>
                </a:solidFill>
                <a:latin typeface="arial" panose="020B0604020202020204" pitchFamily="34" charset="0"/>
              </a:rPr>
              <a:t>The following can </a:t>
            </a:r>
            <a:r>
              <a:rPr lang="en-GB" sz="4000" b="1" i="0" dirty="0">
                <a:solidFill>
                  <a:srgbClr val="33CCCC"/>
                </a:solidFill>
                <a:effectLst/>
                <a:latin typeface="arial" panose="020B0604020202020204" pitchFamily="34" charset="0"/>
              </a:rPr>
              <a:t>be </a:t>
            </a:r>
            <a:r>
              <a:rPr lang="en-GB" sz="4000" b="1" i="0" u="sng" dirty="0">
                <a:solidFill>
                  <a:srgbClr val="33CCCC"/>
                </a:solidFill>
                <a:effectLst/>
                <a:latin typeface="arial" panose="020B0604020202020204" pitchFamily="34" charset="0"/>
              </a:rPr>
              <a:t>learnt</a:t>
            </a:r>
            <a:r>
              <a:rPr lang="en-GB" sz="4000" b="1" i="0" dirty="0">
                <a:solidFill>
                  <a:srgbClr val="33CCCC"/>
                </a:solidFill>
                <a:effectLst/>
                <a:latin typeface="arial" panose="020B0604020202020204" pitchFamily="34" charset="0"/>
              </a:rPr>
              <a:t>…</a:t>
            </a:r>
            <a:endParaRPr lang="en-GB" b="1" i="0" dirty="0">
              <a:solidFill>
                <a:srgbClr val="33CCCC"/>
              </a:solidFill>
              <a:effectLst/>
              <a:latin typeface="arial" panose="020B0604020202020204" pitchFamily="34" charset="0"/>
            </a:endParaRPr>
          </a:p>
          <a:p>
            <a:r>
              <a:rPr lang="en-GB" sz="2800" b="1" dirty="0">
                <a:solidFill>
                  <a:srgbClr val="33CCCC"/>
                </a:solidFill>
              </a:rPr>
              <a:t>Skills</a:t>
            </a:r>
            <a:r>
              <a:rPr lang="en-GB" sz="2800" dirty="0">
                <a:solidFill>
                  <a:srgbClr val="0070C0"/>
                </a:solidFill>
              </a:rPr>
              <a:t> </a:t>
            </a:r>
            <a:r>
              <a:rPr lang="en-GB" sz="2800" dirty="0">
                <a:solidFill>
                  <a:srgbClr val="002060"/>
                </a:solidFill>
              </a:rPr>
              <a:t>= ability, able to apply knowledge in a practical manner, </a:t>
            </a:r>
            <a:r>
              <a:rPr lang="en-GB" sz="2800" b="0" i="0" dirty="0">
                <a:solidFill>
                  <a:srgbClr val="002060"/>
                </a:solidFill>
                <a:effectLst/>
                <a:latin typeface="arial" panose="020B0604020202020204" pitchFamily="34" charset="0"/>
              </a:rPr>
              <a:t>the ability to do something well; expertise </a:t>
            </a:r>
            <a:r>
              <a:rPr lang="en-GB" sz="2800" b="0" i="0" dirty="0">
                <a:solidFill>
                  <a:srgbClr val="0070C0"/>
                </a:solidFill>
                <a:effectLst/>
                <a:latin typeface="arial" panose="020B0604020202020204" pitchFamily="34" charset="0"/>
              </a:rPr>
              <a:t>(e.g. I am skilled at driving a car, I can play the </a:t>
            </a:r>
            <a:r>
              <a:rPr lang="en-GB" sz="2800" dirty="0">
                <a:solidFill>
                  <a:srgbClr val="0070C0"/>
                </a:solidFill>
                <a:latin typeface="arial" panose="020B0604020202020204" pitchFamily="34" charset="0"/>
              </a:rPr>
              <a:t>violin, </a:t>
            </a:r>
            <a:r>
              <a:rPr lang="en-GB" sz="2800" b="0" i="0" dirty="0">
                <a:solidFill>
                  <a:srgbClr val="0070C0"/>
                </a:solidFill>
                <a:effectLst/>
                <a:latin typeface="arial" panose="020B0604020202020204" pitchFamily="34" charset="0"/>
              </a:rPr>
              <a:t>I am good at writing essays)</a:t>
            </a:r>
          </a:p>
          <a:p>
            <a:r>
              <a:rPr lang="en-GB" sz="2800" b="1" dirty="0">
                <a:solidFill>
                  <a:srgbClr val="33CCCC"/>
                </a:solidFill>
                <a:latin typeface="arial" panose="020B0604020202020204" pitchFamily="34" charset="0"/>
              </a:rPr>
              <a:t>Knowledge</a:t>
            </a:r>
            <a:r>
              <a:rPr lang="en-GB" sz="2800" dirty="0">
                <a:solidFill>
                  <a:srgbClr val="0070C0"/>
                </a:solidFill>
                <a:latin typeface="arial" panose="020B0604020202020204" pitchFamily="34" charset="0"/>
              </a:rPr>
              <a:t> </a:t>
            </a:r>
            <a:r>
              <a:rPr lang="en-GB" sz="2800" dirty="0">
                <a:solidFill>
                  <a:srgbClr val="002060"/>
                </a:solidFill>
                <a:latin typeface="arial" panose="020B0604020202020204" pitchFamily="34" charset="0"/>
              </a:rPr>
              <a:t>= </a:t>
            </a:r>
            <a:r>
              <a:rPr lang="en-GB" sz="2800" b="0" i="0" dirty="0">
                <a:solidFill>
                  <a:srgbClr val="002060"/>
                </a:solidFill>
                <a:effectLst/>
                <a:latin typeface="arial" panose="020B0604020202020204" pitchFamily="34" charset="0"/>
              </a:rPr>
              <a:t>facts, information, and skills acquired through experience or education; the theoretical or practical understanding of a subject </a:t>
            </a:r>
            <a:r>
              <a:rPr lang="en-GB" sz="2800" b="0" i="0" dirty="0">
                <a:solidFill>
                  <a:srgbClr val="0070C0"/>
                </a:solidFill>
                <a:effectLst/>
                <a:latin typeface="arial" panose="020B0604020202020204" pitchFamily="34" charset="0"/>
              </a:rPr>
              <a:t>(e.g. I have a good basic knowledge of how to fix engines)</a:t>
            </a:r>
          </a:p>
          <a:p>
            <a:endParaRPr lang="en-GB" dirty="0">
              <a:solidFill>
                <a:srgbClr val="002060"/>
              </a:solidFill>
            </a:endParaRPr>
          </a:p>
        </p:txBody>
      </p:sp>
    </p:spTree>
    <p:extLst>
      <p:ext uri="{BB962C8B-B14F-4D97-AF65-F5344CB8AC3E}">
        <p14:creationId xmlns:p14="http://schemas.microsoft.com/office/powerpoint/2010/main" val="2515190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0F9C-AF09-45D4-85A0-4C440C4F0A5B}"/>
              </a:ext>
            </a:extLst>
          </p:cNvPr>
          <p:cNvSpPr>
            <a:spLocks noGrp="1"/>
          </p:cNvSpPr>
          <p:nvPr>
            <p:ph type="title"/>
          </p:nvPr>
        </p:nvSpPr>
        <p:spPr>
          <a:xfrm>
            <a:off x="354638" y="2348880"/>
            <a:ext cx="9341762" cy="3888432"/>
          </a:xfrm>
        </p:spPr>
        <p:txBody>
          <a:bodyPr/>
          <a:lstStyle/>
          <a:p>
            <a:r>
              <a:rPr lang="en-GB" sz="3600" b="1" dirty="0">
                <a:solidFill>
                  <a:srgbClr val="33CCCC"/>
                </a:solidFill>
              </a:rPr>
              <a:t>Skills</a:t>
            </a:r>
            <a:r>
              <a:rPr lang="en-GB" sz="3600" dirty="0">
                <a:solidFill>
                  <a:srgbClr val="0070C0"/>
                </a:solidFill>
              </a:rPr>
              <a:t> </a:t>
            </a:r>
            <a:r>
              <a:rPr lang="en-GB" sz="3600" dirty="0">
                <a:solidFill>
                  <a:srgbClr val="002060"/>
                </a:solidFill>
              </a:rPr>
              <a:t>= ability, able to apply knowledge in a practical manner, </a:t>
            </a:r>
            <a:r>
              <a:rPr lang="en-GB" sz="3600" b="0" i="0" dirty="0">
                <a:solidFill>
                  <a:srgbClr val="002060"/>
                </a:solidFill>
                <a:effectLst/>
                <a:latin typeface="arial" panose="020B0604020202020204" pitchFamily="34" charset="0"/>
              </a:rPr>
              <a:t>the ability to do something well; expertise.</a:t>
            </a:r>
            <a:br>
              <a:rPr lang="en-GB" sz="3600" b="0" i="0" dirty="0">
                <a:solidFill>
                  <a:srgbClr val="0070C0"/>
                </a:solidFill>
                <a:effectLst/>
                <a:latin typeface="arial" panose="020B0604020202020204" pitchFamily="34" charset="0"/>
              </a:rPr>
            </a:br>
            <a:br>
              <a:rPr lang="en-GB" sz="3600" b="0" i="0" dirty="0">
                <a:solidFill>
                  <a:srgbClr val="0070C0"/>
                </a:solidFill>
                <a:effectLst/>
                <a:latin typeface="arial" panose="020B0604020202020204" pitchFamily="34" charset="0"/>
              </a:rPr>
            </a:br>
            <a:r>
              <a:rPr lang="en-GB" sz="3600" b="0" i="0" dirty="0">
                <a:solidFill>
                  <a:srgbClr val="002060"/>
                </a:solidFill>
                <a:effectLst/>
                <a:latin typeface="arial" panose="020B0604020202020204" pitchFamily="34" charset="0"/>
              </a:rPr>
              <a:t>Communication is a </a:t>
            </a:r>
            <a:r>
              <a:rPr lang="en-GB" sz="3600" b="1" i="0" dirty="0">
                <a:solidFill>
                  <a:srgbClr val="33CCCC"/>
                </a:solidFill>
                <a:effectLst/>
                <a:latin typeface="arial" panose="020B0604020202020204" pitchFamily="34" charset="0"/>
              </a:rPr>
              <a:t>SKILL </a:t>
            </a:r>
            <a:r>
              <a:rPr lang="en-GB" sz="3600" i="0" dirty="0">
                <a:solidFill>
                  <a:srgbClr val="002060"/>
                </a:solidFill>
                <a:effectLst/>
                <a:latin typeface="arial" panose="020B0604020202020204" pitchFamily="34" charset="0"/>
              </a:rPr>
              <a:t>that you </a:t>
            </a:r>
            <a:r>
              <a:rPr lang="en-GB" sz="3600" b="1" i="0" dirty="0">
                <a:solidFill>
                  <a:srgbClr val="002060"/>
                </a:solidFill>
                <a:effectLst/>
                <a:latin typeface="arial" panose="020B0604020202020204" pitchFamily="34" charset="0"/>
              </a:rPr>
              <a:t>can</a:t>
            </a:r>
            <a:r>
              <a:rPr lang="en-GB" sz="3600" i="0" dirty="0">
                <a:solidFill>
                  <a:srgbClr val="002060"/>
                </a:solidFill>
                <a:effectLst/>
                <a:latin typeface="arial" panose="020B0604020202020204" pitchFamily="34" charset="0"/>
              </a:rPr>
              <a:t> </a:t>
            </a:r>
            <a:r>
              <a:rPr lang="en-GB" sz="3600" b="1" i="0" dirty="0">
                <a:solidFill>
                  <a:srgbClr val="33CCCC"/>
                </a:solidFill>
                <a:effectLst/>
                <a:latin typeface="arial" panose="020B0604020202020204" pitchFamily="34" charset="0"/>
              </a:rPr>
              <a:t>LEARN </a:t>
            </a:r>
            <a:r>
              <a:rPr lang="en-GB" sz="3600" i="0" dirty="0">
                <a:solidFill>
                  <a:srgbClr val="002060"/>
                </a:solidFill>
                <a:effectLst/>
                <a:latin typeface="arial" panose="020B0604020202020204" pitchFamily="34" charset="0"/>
              </a:rPr>
              <a:t>and</a:t>
            </a:r>
            <a:r>
              <a:rPr lang="en-GB" sz="3600" b="1" i="0" dirty="0">
                <a:solidFill>
                  <a:srgbClr val="0070C0"/>
                </a:solidFill>
                <a:effectLst/>
                <a:latin typeface="arial" panose="020B0604020202020204" pitchFamily="34" charset="0"/>
              </a:rPr>
              <a:t> </a:t>
            </a:r>
            <a:r>
              <a:rPr lang="en-GB" sz="3600" b="1" i="0" dirty="0">
                <a:solidFill>
                  <a:srgbClr val="33CCCC"/>
                </a:solidFill>
                <a:effectLst/>
                <a:latin typeface="arial" panose="020B0604020202020204" pitchFamily="34" charset="0"/>
              </a:rPr>
              <a:t>IMPROVE</a:t>
            </a:r>
            <a:br>
              <a:rPr lang="en-GB" sz="3600" b="1" i="0" dirty="0">
                <a:solidFill>
                  <a:srgbClr val="0070C0"/>
                </a:solidFill>
                <a:effectLst/>
                <a:latin typeface="arial" panose="020B0604020202020204" pitchFamily="34" charset="0"/>
              </a:rPr>
            </a:br>
            <a:br>
              <a:rPr lang="en-GB" sz="3600" b="1" i="0" dirty="0">
                <a:solidFill>
                  <a:srgbClr val="0070C0"/>
                </a:solidFill>
                <a:effectLst/>
                <a:latin typeface="arial" panose="020B0604020202020204" pitchFamily="34" charset="0"/>
              </a:rPr>
            </a:br>
            <a:r>
              <a:rPr lang="en-GB" sz="3600" i="0" dirty="0">
                <a:solidFill>
                  <a:srgbClr val="002060"/>
                </a:solidFill>
                <a:effectLst/>
                <a:latin typeface="arial" panose="020B0604020202020204" pitchFamily="34" charset="0"/>
              </a:rPr>
              <a:t>If you are willing to work at it, then you can rapidly improve the quality of every part of your life</a:t>
            </a:r>
            <a:endParaRPr lang="en-GB" sz="3600" dirty="0">
              <a:solidFill>
                <a:srgbClr val="002060"/>
              </a:solidFill>
            </a:endParaRPr>
          </a:p>
        </p:txBody>
      </p:sp>
      <p:pic>
        <p:nvPicPr>
          <p:cNvPr id="2050" name="Picture 2" descr="Written Communication Quotes. QuotesGram">
            <a:extLst>
              <a:ext uri="{FF2B5EF4-FFF2-40B4-BE49-F238E27FC236}">
                <a16:creationId xmlns:a16="http://schemas.microsoft.com/office/drawing/2014/main" id="{14A388B7-5B5E-4F9F-9B6E-33ACC748F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328" y="2564904"/>
            <a:ext cx="2016224"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4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26C3-47E4-4303-ABBC-0C314CF4B4D4}"/>
              </a:ext>
            </a:extLst>
          </p:cNvPr>
          <p:cNvSpPr>
            <a:spLocks noGrp="1"/>
          </p:cNvSpPr>
          <p:nvPr>
            <p:ph type="title"/>
          </p:nvPr>
        </p:nvSpPr>
        <p:spPr>
          <a:xfrm>
            <a:off x="623392" y="102111"/>
            <a:ext cx="10096393" cy="1728192"/>
          </a:xfrm>
        </p:spPr>
        <p:txBody>
          <a:bodyPr/>
          <a:lstStyle/>
          <a:p>
            <a:r>
              <a:rPr lang="en-GB" b="1" dirty="0">
                <a:solidFill>
                  <a:srgbClr val="33CCCC"/>
                </a:solidFill>
              </a:rPr>
              <a:t>Question…</a:t>
            </a:r>
            <a:br>
              <a:rPr lang="en-GB" b="1" dirty="0">
                <a:solidFill>
                  <a:srgbClr val="33CCCC"/>
                </a:solidFill>
              </a:rPr>
            </a:br>
            <a:endParaRPr lang="en-GB" b="1" dirty="0">
              <a:solidFill>
                <a:srgbClr val="33CCCC"/>
              </a:solidFill>
            </a:endParaRPr>
          </a:p>
        </p:txBody>
      </p:sp>
      <p:sp>
        <p:nvSpPr>
          <p:cNvPr id="3" name="Text Placeholder 2">
            <a:extLst>
              <a:ext uri="{FF2B5EF4-FFF2-40B4-BE49-F238E27FC236}">
                <a16:creationId xmlns:a16="http://schemas.microsoft.com/office/drawing/2014/main" id="{E3E6AB6D-22DC-4293-B5CE-1D25A4E0F185}"/>
              </a:ext>
            </a:extLst>
          </p:cNvPr>
          <p:cNvSpPr>
            <a:spLocks noGrp="1"/>
          </p:cNvSpPr>
          <p:nvPr>
            <p:ph type="body" idx="1"/>
          </p:nvPr>
        </p:nvSpPr>
        <p:spPr>
          <a:xfrm>
            <a:off x="695400" y="1052736"/>
            <a:ext cx="7020780" cy="5374138"/>
          </a:xfrm>
        </p:spPr>
        <p:txBody>
          <a:bodyPr/>
          <a:lstStyle/>
          <a:p>
            <a:r>
              <a:rPr lang="en-GB" sz="3200" dirty="0">
                <a:solidFill>
                  <a:srgbClr val="0070C0"/>
                </a:solidFill>
              </a:rPr>
              <a:t>What factors can affect clear and effective communication between the following groups of people?</a:t>
            </a:r>
          </a:p>
          <a:p>
            <a:endParaRPr lang="en-GB" sz="3200" dirty="0">
              <a:solidFill>
                <a:srgbClr val="0070C0"/>
              </a:solidFill>
            </a:endParaRPr>
          </a:p>
          <a:p>
            <a:pPr marL="742950" indent="-742950">
              <a:buAutoNum type="arabicPeriod"/>
            </a:pPr>
            <a:r>
              <a:rPr lang="en-GB" sz="3200" dirty="0">
                <a:solidFill>
                  <a:srgbClr val="002060"/>
                </a:solidFill>
              </a:rPr>
              <a:t>Work colleagues in a busy office environment</a:t>
            </a:r>
          </a:p>
          <a:p>
            <a:pPr marL="742950" indent="-742950">
              <a:buAutoNum type="arabicPeriod"/>
            </a:pPr>
            <a:r>
              <a:rPr lang="en-GB" sz="3200" dirty="0">
                <a:solidFill>
                  <a:srgbClr val="002060"/>
                </a:solidFill>
              </a:rPr>
              <a:t>Communication between a couple in a long-term relationship</a:t>
            </a:r>
          </a:p>
          <a:p>
            <a:pPr marL="742950" indent="-742950">
              <a:buAutoNum type="arabicPeriod"/>
            </a:pPr>
            <a:r>
              <a:rPr lang="en-GB" sz="3200" dirty="0">
                <a:solidFill>
                  <a:srgbClr val="002060"/>
                </a:solidFill>
              </a:rPr>
              <a:t>The England Football Team </a:t>
            </a:r>
          </a:p>
          <a:p>
            <a:pPr marL="742950" indent="-742950">
              <a:buAutoNum type="arabicPeriod"/>
            </a:pPr>
            <a:r>
              <a:rPr lang="en-GB" sz="3200" dirty="0">
                <a:solidFill>
                  <a:srgbClr val="002060"/>
                </a:solidFill>
              </a:rPr>
              <a:t>Parents/carers and teenagers</a:t>
            </a:r>
          </a:p>
          <a:p>
            <a:pPr marL="742950" indent="-742950">
              <a:buAutoNum type="arabicPeriod"/>
            </a:pPr>
            <a:endParaRPr lang="en-GB" sz="3600" dirty="0">
              <a:solidFill>
                <a:srgbClr val="7030A0"/>
              </a:solidFill>
            </a:endParaRPr>
          </a:p>
          <a:p>
            <a:pPr marL="742950" indent="-742950">
              <a:buAutoNum type="arabicPeriod"/>
            </a:pPr>
            <a:endParaRPr lang="en-GB" sz="3600" dirty="0">
              <a:solidFill>
                <a:srgbClr val="7030A0"/>
              </a:solidFill>
            </a:endParaRPr>
          </a:p>
        </p:txBody>
      </p:sp>
      <p:sp>
        <p:nvSpPr>
          <p:cNvPr id="4" name="Speech Bubble: Oval 3">
            <a:extLst>
              <a:ext uri="{FF2B5EF4-FFF2-40B4-BE49-F238E27FC236}">
                <a16:creationId xmlns:a16="http://schemas.microsoft.com/office/drawing/2014/main" id="{00581C11-DDC5-4657-B9AC-4BDA82F67F54}"/>
              </a:ext>
            </a:extLst>
          </p:cNvPr>
          <p:cNvSpPr/>
          <p:nvPr/>
        </p:nvSpPr>
        <p:spPr>
          <a:xfrm>
            <a:off x="8400256" y="3330530"/>
            <a:ext cx="3600400" cy="3096344"/>
          </a:xfrm>
          <a:prstGeom prst="wedgeEllipseCallou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1F0F5F7-64DD-4DBC-AF9A-421D4BFFC9D2}"/>
              </a:ext>
            </a:extLst>
          </p:cNvPr>
          <p:cNvSpPr txBox="1"/>
          <p:nvPr/>
        </p:nvSpPr>
        <p:spPr>
          <a:xfrm>
            <a:off x="9084332" y="3645024"/>
            <a:ext cx="2232248" cy="2246769"/>
          </a:xfrm>
          <a:prstGeom prst="rect">
            <a:avLst/>
          </a:prstGeom>
          <a:noFill/>
        </p:spPr>
        <p:txBody>
          <a:bodyPr wrap="square" rtlCol="0">
            <a:spAutoFit/>
          </a:bodyPr>
          <a:lstStyle/>
          <a:p>
            <a:pPr algn="ctr"/>
            <a:r>
              <a:rPr lang="en-GB" sz="2000" dirty="0"/>
              <a:t>The biggest communication problem is that we do not listen to understand… </a:t>
            </a:r>
          </a:p>
          <a:p>
            <a:pPr algn="ctr"/>
            <a:endParaRPr lang="en-GB" sz="2000" dirty="0"/>
          </a:p>
          <a:p>
            <a:pPr algn="ctr"/>
            <a:r>
              <a:rPr lang="en-GB" sz="2000" dirty="0"/>
              <a:t>we listen to reply</a:t>
            </a:r>
          </a:p>
        </p:txBody>
      </p:sp>
    </p:spTree>
    <p:extLst>
      <p:ext uri="{BB962C8B-B14F-4D97-AF65-F5344CB8AC3E}">
        <p14:creationId xmlns:p14="http://schemas.microsoft.com/office/powerpoint/2010/main" val="270273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79A4-6339-4A4B-A3A0-7C541E78F8A1}"/>
              </a:ext>
            </a:extLst>
          </p:cNvPr>
          <p:cNvSpPr>
            <a:spLocks noGrp="1"/>
          </p:cNvSpPr>
          <p:nvPr>
            <p:ph type="title"/>
          </p:nvPr>
        </p:nvSpPr>
        <p:spPr>
          <a:xfrm>
            <a:off x="623392" y="260648"/>
            <a:ext cx="10081120" cy="1800200"/>
          </a:xfrm>
        </p:spPr>
        <p:txBody>
          <a:bodyPr/>
          <a:lstStyle/>
          <a:p>
            <a:r>
              <a:rPr lang="en-GB" dirty="0">
                <a:solidFill>
                  <a:srgbClr val="33CCCC"/>
                </a:solidFill>
              </a:rPr>
              <a:t>How miscommunication happens…</a:t>
            </a:r>
          </a:p>
        </p:txBody>
      </p:sp>
      <p:sp>
        <p:nvSpPr>
          <p:cNvPr id="3" name="Text Placeholder 2">
            <a:extLst>
              <a:ext uri="{FF2B5EF4-FFF2-40B4-BE49-F238E27FC236}">
                <a16:creationId xmlns:a16="http://schemas.microsoft.com/office/drawing/2014/main" id="{0067D89D-B053-48F7-8518-8EBE5BFAE5C5}"/>
              </a:ext>
            </a:extLst>
          </p:cNvPr>
          <p:cNvSpPr>
            <a:spLocks noGrp="1"/>
          </p:cNvSpPr>
          <p:nvPr>
            <p:ph type="body" idx="1"/>
          </p:nvPr>
        </p:nvSpPr>
        <p:spPr>
          <a:xfrm>
            <a:off x="3624460" y="2276872"/>
            <a:ext cx="4464496" cy="557931"/>
          </a:xfrm>
        </p:spPr>
        <p:txBody>
          <a:bodyPr/>
          <a:lstStyle/>
          <a:p>
            <a:r>
              <a:rPr lang="en-GB" dirty="0">
                <a:hlinkClick r:id="rId4"/>
              </a:rPr>
              <a:t>https://youtu.be/gCfzeONu3Mo</a:t>
            </a:r>
            <a:r>
              <a:rPr lang="en-GB" dirty="0"/>
              <a:t> </a:t>
            </a:r>
          </a:p>
        </p:txBody>
      </p:sp>
      <p:pic>
        <p:nvPicPr>
          <p:cNvPr id="4" name="Online Media 3" title="How miscommunication happens (and how to avoid it) - Katherine Hampsten">
            <a:hlinkClick r:id="" action="ppaction://media"/>
            <a:extLst>
              <a:ext uri="{FF2B5EF4-FFF2-40B4-BE49-F238E27FC236}">
                <a16:creationId xmlns:a16="http://schemas.microsoft.com/office/drawing/2014/main" id="{EAC9817F-6A1A-434A-924D-49C2479DD548}"/>
              </a:ext>
            </a:extLst>
          </p:cNvPr>
          <p:cNvPicPr>
            <a:picLocks noRot="1" noChangeAspect="1"/>
          </p:cNvPicPr>
          <p:nvPr>
            <a:videoFile r:link="rId1"/>
          </p:nvPr>
        </p:nvPicPr>
        <p:blipFill>
          <a:blip r:embed="rId5"/>
          <a:stretch>
            <a:fillRect/>
          </a:stretch>
        </p:blipFill>
        <p:spPr>
          <a:xfrm>
            <a:off x="2999656" y="2924944"/>
            <a:ext cx="5858120" cy="3309838"/>
          </a:xfrm>
          <a:prstGeom prst="rect">
            <a:avLst/>
          </a:prstGeom>
        </p:spPr>
      </p:pic>
    </p:spTree>
    <p:extLst>
      <p:ext uri="{BB962C8B-B14F-4D97-AF65-F5344CB8AC3E}">
        <p14:creationId xmlns:p14="http://schemas.microsoft.com/office/powerpoint/2010/main" val="17418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eople holding hands while sitting on a bench">
            <a:extLst>
              <a:ext uri="{FF2B5EF4-FFF2-40B4-BE49-F238E27FC236}">
                <a16:creationId xmlns:a16="http://schemas.microsoft.com/office/drawing/2014/main" id="{6C58EB39-AC67-4A73-A236-5E10E213570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393" r="-1" b="-1"/>
          <a:stretch/>
        </p:blipFill>
        <p:spPr>
          <a:xfrm>
            <a:off x="3070" y="10"/>
            <a:ext cx="12188930" cy="6857990"/>
          </a:xfrm>
          <a:prstGeom prst="rect">
            <a:avLst/>
          </a:prstGeom>
        </p:spPr>
      </p:pic>
      <p:sp>
        <p:nvSpPr>
          <p:cNvPr id="2" name="Title 1">
            <a:extLst>
              <a:ext uri="{FF2B5EF4-FFF2-40B4-BE49-F238E27FC236}">
                <a16:creationId xmlns:a16="http://schemas.microsoft.com/office/drawing/2014/main" id="{B98D1904-2EB4-4CE9-BC3D-112A1761A827}"/>
              </a:ext>
            </a:extLst>
          </p:cNvPr>
          <p:cNvSpPr>
            <a:spLocks noGrp="1"/>
          </p:cNvSpPr>
          <p:nvPr>
            <p:ph type="title"/>
          </p:nvPr>
        </p:nvSpPr>
        <p:spPr>
          <a:xfrm>
            <a:off x="767408" y="18288"/>
            <a:ext cx="11161240" cy="4167315"/>
          </a:xfrm>
        </p:spPr>
        <p:txBody>
          <a:bodyPr vert="horz" lIns="91440" tIns="45720" rIns="91440" bIns="45720" rtlCol="0" anchor="b">
            <a:noAutofit/>
          </a:bodyPr>
          <a:lstStyle/>
          <a:p>
            <a:pPr algn="ctr" eaLnBrk="1" hangingPunct="1"/>
            <a:r>
              <a:rPr lang="en-US" b="1" dirty="0">
                <a:solidFill>
                  <a:srgbClr val="FFFFFF"/>
                </a:solidFill>
                <a:latin typeface="+mj-lt"/>
                <a:cs typeface="+mj-cs"/>
              </a:rPr>
              <a:t>What are the different ways we communicate?</a:t>
            </a:r>
            <a:br>
              <a:rPr lang="en-US" dirty="0">
                <a:solidFill>
                  <a:srgbClr val="FFFFFF"/>
                </a:solidFill>
                <a:latin typeface="+mj-lt"/>
                <a:cs typeface="+mj-cs"/>
              </a:rPr>
            </a:br>
            <a:br>
              <a:rPr lang="en-US" dirty="0">
                <a:solidFill>
                  <a:srgbClr val="FFFFFF"/>
                </a:solidFill>
                <a:latin typeface="+mj-lt"/>
                <a:cs typeface="+mj-cs"/>
              </a:rPr>
            </a:br>
            <a:r>
              <a:rPr lang="en-US" dirty="0" err="1">
                <a:solidFill>
                  <a:srgbClr val="FFFFFF"/>
                </a:solidFill>
                <a:latin typeface="+mj-lt"/>
                <a:cs typeface="+mj-cs"/>
              </a:rPr>
              <a:t>ps</a:t>
            </a:r>
            <a:r>
              <a:rPr lang="en-US" dirty="0">
                <a:solidFill>
                  <a:srgbClr val="FFFFFF"/>
                </a:solidFill>
                <a:latin typeface="+mj-lt"/>
                <a:cs typeface="+mj-cs"/>
              </a:rPr>
              <a:t>: it’s not just about what we say!</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6646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54EB-5227-4875-9529-E1ED7BBBADF4}"/>
              </a:ext>
            </a:extLst>
          </p:cNvPr>
          <p:cNvSpPr>
            <a:spLocks noGrp="1"/>
          </p:cNvSpPr>
          <p:nvPr>
            <p:ph type="title"/>
          </p:nvPr>
        </p:nvSpPr>
        <p:spPr>
          <a:xfrm>
            <a:off x="1127447" y="260648"/>
            <a:ext cx="8889533" cy="1512168"/>
          </a:xfrm>
        </p:spPr>
        <p:txBody>
          <a:bodyPr/>
          <a:lstStyle/>
          <a:p>
            <a:r>
              <a:rPr lang="en-GB" b="1" dirty="0">
                <a:solidFill>
                  <a:srgbClr val="33CCCC"/>
                </a:solidFill>
              </a:rPr>
              <a:t>Non-verbal communication</a:t>
            </a:r>
          </a:p>
        </p:txBody>
      </p:sp>
      <p:sp>
        <p:nvSpPr>
          <p:cNvPr id="3" name="Text Placeholder 2">
            <a:extLst>
              <a:ext uri="{FF2B5EF4-FFF2-40B4-BE49-F238E27FC236}">
                <a16:creationId xmlns:a16="http://schemas.microsoft.com/office/drawing/2014/main" id="{74866228-612E-4D82-8D63-83A76E493E49}"/>
              </a:ext>
            </a:extLst>
          </p:cNvPr>
          <p:cNvSpPr>
            <a:spLocks noGrp="1"/>
          </p:cNvSpPr>
          <p:nvPr>
            <p:ph type="body" idx="1"/>
          </p:nvPr>
        </p:nvSpPr>
        <p:spPr>
          <a:xfrm>
            <a:off x="907641" y="1999331"/>
            <a:ext cx="10804983" cy="2814464"/>
          </a:xfrm>
        </p:spPr>
        <p:txBody>
          <a:bodyPr/>
          <a:lstStyle/>
          <a:p>
            <a:pPr algn="ctr"/>
            <a:r>
              <a:rPr lang="en-GB" b="0" i="0" dirty="0">
                <a:solidFill>
                  <a:srgbClr val="002060"/>
                </a:solidFill>
                <a:effectLst/>
              </a:rPr>
              <a:t>This is the way a person expresses themselves through movement, posture, eye contact, gestures, proxemics and facial expression</a:t>
            </a:r>
          </a:p>
          <a:p>
            <a:pPr algn="ctr"/>
            <a:r>
              <a:rPr lang="en-GB" b="0" i="0" dirty="0">
                <a:solidFill>
                  <a:srgbClr val="002060"/>
                </a:solidFill>
                <a:effectLst/>
              </a:rPr>
              <a:t>It is possible to send one type of verbal message and at the same time, a very different message through non-verbal communication</a:t>
            </a:r>
          </a:p>
          <a:p>
            <a:pPr algn="ctr"/>
            <a:r>
              <a:rPr lang="en-GB" b="0" i="0" dirty="0">
                <a:solidFill>
                  <a:srgbClr val="002060"/>
                </a:solidFill>
                <a:effectLst/>
              </a:rPr>
              <a:t>Non-verbal communication is very powerful and can often be misinterpreted (for example a child hiding behind </a:t>
            </a:r>
            <a:r>
              <a:rPr lang="en-GB" dirty="0">
                <a:solidFill>
                  <a:srgbClr val="002060"/>
                </a:solidFill>
              </a:rPr>
              <a:t>the legs of </a:t>
            </a:r>
            <a:r>
              <a:rPr lang="en-GB" b="0" i="0" dirty="0">
                <a:solidFill>
                  <a:srgbClr val="002060"/>
                </a:solidFill>
                <a:effectLst/>
              </a:rPr>
              <a:t>an adult whilst saying they are not scared of the big dog!)</a:t>
            </a:r>
            <a:endParaRPr lang="en-GB" dirty="0">
              <a:solidFill>
                <a:srgbClr val="002060"/>
              </a:solidFill>
            </a:endParaRPr>
          </a:p>
        </p:txBody>
      </p:sp>
      <p:pic>
        <p:nvPicPr>
          <p:cNvPr id="2050" name="Picture 2" descr="The importance of nonverbal communication in virtual meetings | SmartBrief">
            <a:extLst>
              <a:ext uri="{FF2B5EF4-FFF2-40B4-BE49-F238E27FC236}">
                <a16:creationId xmlns:a16="http://schemas.microsoft.com/office/drawing/2014/main" id="{37EE4B49-65BE-495D-B06A-886E58FF8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92" y="4744640"/>
            <a:ext cx="4046984" cy="1963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scribed image">
            <a:extLst>
              <a:ext uri="{FF2B5EF4-FFF2-40B4-BE49-F238E27FC236}">
                <a16:creationId xmlns:a16="http://schemas.microsoft.com/office/drawing/2014/main" id="{1F75A044-4D80-42E7-A51B-D60F4EAAB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84" y="4741787"/>
            <a:ext cx="2939817" cy="1963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n praying">
            <a:extLst>
              <a:ext uri="{FF2B5EF4-FFF2-40B4-BE49-F238E27FC236}">
                <a16:creationId xmlns:a16="http://schemas.microsoft.com/office/drawing/2014/main" id="{23CAD9E4-8C91-4916-A937-400CA473B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76" y="4744640"/>
            <a:ext cx="2939817" cy="1960853"/>
          </a:xfrm>
          <a:prstGeom prst="rect">
            <a:avLst/>
          </a:prstGeom>
        </p:spPr>
      </p:pic>
      <p:pic>
        <p:nvPicPr>
          <p:cNvPr id="9" name="Picture 8" descr="Man raising fist">
            <a:extLst>
              <a:ext uri="{FF2B5EF4-FFF2-40B4-BE49-F238E27FC236}">
                <a16:creationId xmlns:a16="http://schemas.microsoft.com/office/drawing/2014/main" id="{F526BD5C-4EC0-4CA8-8DAC-78F803C62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801" y="260649"/>
            <a:ext cx="2268252" cy="1512168"/>
          </a:xfrm>
          <a:prstGeom prst="rect">
            <a:avLst/>
          </a:prstGeom>
        </p:spPr>
      </p:pic>
    </p:spTree>
    <p:extLst>
      <p:ext uri="{BB962C8B-B14F-4D97-AF65-F5344CB8AC3E}">
        <p14:creationId xmlns:p14="http://schemas.microsoft.com/office/powerpoint/2010/main" val="303855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69918-D608-4974-8347-67BB8F40AF4E}"/>
              </a:ext>
            </a:extLst>
          </p:cNvPr>
          <p:cNvSpPr>
            <a:spLocks noGrp="1"/>
          </p:cNvSpPr>
          <p:nvPr>
            <p:ph type="title"/>
          </p:nvPr>
        </p:nvSpPr>
        <p:spPr>
          <a:xfrm>
            <a:off x="643466" y="0"/>
            <a:ext cx="4983772" cy="3068961"/>
          </a:xfrm>
        </p:spPr>
        <p:txBody>
          <a:bodyPr vert="horz" lIns="91440" tIns="45720" rIns="91440" bIns="45720" rtlCol="0" anchor="b">
            <a:normAutofit fontScale="90000"/>
          </a:bodyPr>
          <a:lstStyle/>
          <a:p>
            <a:pPr algn="ctr" eaLnBrk="1" hangingPunct="1"/>
            <a:r>
              <a:rPr lang="en-US" b="1" kern="1200" dirty="0">
                <a:solidFill>
                  <a:srgbClr val="33CCCC"/>
                </a:solidFill>
              </a:rPr>
              <a:t>Facial Expression &amp; Body Language</a:t>
            </a:r>
          </a:p>
        </p:txBody>
      </p:sp>
      <p:sp>
        <p:nvSpPr>
          <p:cNvPr id="3" name="Text Placeholder 2">
            <a:extLst>
              <a:ext uri="{FF2B5EF4-FFF2-40B4-BE49-F238E27FC236}">
                <a16:creationId xmlns:a16="http://schemas.microsoft.com/office/drawing/2014/main" id="{502096EC-A076-4831-8DB0-E15D06CD4B54}"/>
              </a:ext>
            </a:extLst>
          </p:cNvPr>
          <p:cNvSpPr>
            <a:spLocks noGrp="1"/>
          </p:cNvSpPr>
          <p:nvPr>
            <p:ph type="body" idx="1"/>
          </p:nvPr>
        </p:nvSpPr>
        <p:spPr>
          <a:xfrm>
            <a:off x="280103" y="3212976"/>
            <a:ext cx="5978155" cy="3240592"/>
          </a:xfrm>
        </p:spPr>
        <p:txBody>
          <a:bodyPr vert="horz" lIns="91440" tIns="45720" rIns="91440" bIns="45720" rtlCol="0">
            <a:normAutofit/>
          </a:bodyPr>
          <a:lstStyle/>
          <a:p>
            <a:pPr algn="ctr" eaLnBrk="1" hangingPunct="1"/>
            <a:r>
              <a:rPr lang="en-US" sz="2000" kern="1200" dirty="0">
                <a:solidFill>
                  <a:srgbClr val="002060"/>
                </a:solidFill>
              </a:rPr>
              <a:t>In any role that involves working </a:t>
            </a:r>
            <a:r>
              <a:rPr lang="en-US" sz="2000" dirty="0">
                <a:solidFill>
                  <a:srgbClr val="002060"/>
                </a:solidFill>
              </a:rPr>
              <a:t>with people</a:t>
            </a:r>
            <a:r>
              <a:rPr lang="en-US" sz="2000" kern="1200" dirty="0">
                <a:solidFill>
                  <a:srgbClr val="002060"/>
                </a:solidFill>
              </a:rPr>
              <a:t>, you will need to develop skills to be able to ‘read’ body language, including people’s gestures, facial expression, posture, gestures and other cues</a:t>
            </a:r>
          </a:p>
          <a:p>
            <a:pPr algn="ctr" eaLnBrk="1" hangingPunct="1"/>
            <a:r>
              <a:rPr lang="en-US" sz="2000" kern="1200" dirty="0">
                <a:solidFill>
                  <a:srgbClr val="002060"/>
                </a:solidFill>
              </a:rPr>
              <a:t>This has been more of a challenge since 2020 due to…</a:t>
            </a:r>
          </a:p>
          <a:p>
            <a:pPr marL="342900" indent="-342900" algn="ctr" eaLnBrk="1" hangingPunct="1">
              <a:buFont typeface="Arial" panose="020B0604020202020204" pitchFamily="34" charset="0"/>
              <a:buChar char="•"/>
            </a:pPr>
            <a:r>
              <a:rPr lang="en-US" sz="2000" kern="1200" dirty="0">
                <a:solidFill>
                  <a:srgbClr val="002060"/>
                </a:solidFill>
              </a:rPr>
              <a:t>Face masks</a:t>
            </a:r>
          </a:p>
          <a:p>
            <a:pPr marL="342900" indent="-342900" algn="ctr" eaLnBrk="1" hangingPunct="1">
              <a:buFont typeface="Arial" panose="020B0604020202020204" pitchFamily="34" charset="0"/>
              <a:buChar char="•"/>
            </a:pPr>
            <a:r>
              <a:rPr lang="en-US" sz="2000" kern="1200" dirty="0">
                <a:solidFill>
                  <a:srgbClr val="002060"/>
                </a:solidFill>
              </a:rPr>
              <a:t>Remote working</a:t>
            </a:r>
          </a:p>
          <a:p>
            <a:pPr marL="342900" indent="-342900" algn="ctr" eaLnBrk="1" hangingPunct="1">
              <a:buFont typeface="Arial" panose="020B0604020202020204" pitchFamily="34" charset="0"/>
              <a:buChar char="•"/>
            </a:pPr>
            <a:r>
              <a:rPr lang="en-US" sz="2000" kern="1200" dirty="0">
                <a:solidFill>
                  <a:srgbClr val="002060"/>
                </a:solidFill>
              </a:rPr>
              <a:t>Social distancing</a:t>
            </a:r>
          </a:p>
          <a:p>
            <a:pPr algn="ctr" eaLnBrk="1" hangingPunct="1"/>
            <a:endParaRPr lang="en-US" sz="1300" kern="1200" dirty="0">
              <a:solidFill>
                <a:schemeClr val="tx1"/>
              </a:solidFill>
              <a:latin typeface="+mn-lt"/>
              <a:ea typeface="+mn-ea"/>
              <a:cs typeface="+mn-cs"/>
            </a:endParaRPr>
          </a:p>
          <a:p>
            <a:pPr algn="ctr" eaLnBrk="1" hangingPunct="1"/>
            <a:endParaRPr lang="en-US" sz="1300" kern="1200" dirty="0">
              <a:solidFill>
                <a:schemeClr val="tx1"/>
              </a:solidFill>
              <a:latin typeface="+mn-lt"/>
              <a:ea typeface="+mn-ea"/>
              <a:cs typeface="+mn-cs"/>
            </a:endParaRPr>
          </a:p>
        </p:txBody>
      </p:sp>
      <p:sp>
        <p:nvSpPr>
          <p:cNvPr id="77" name="Oval 76">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1028" name="Picture 4" descr="Nonverbal Communication Images, Stock Photos &amp; Vectors | Shutterstock">
            <a:extLst>
              <a:ext uri="{FF2B5EF4-FFF2-40B4-BE49-F238E27FC236}">
                <a16:creationId xmlns:a16="http://schemas.microsoft.com/office/drawing/2014/main" id="{24FCEEEE-CAA7-49AF-B074-AC85DB34A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60" r="10021" b="2"/>
          <a:stretch/>
        </p:blipFill>
        <p:spPr bwMode="auto">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Communication Skills for Supervisors - Online Training Video">
            <a:extLst>
              <a:ext uri="{FF2B5EF4-FFF2-40B4-BE49-F238E27FC236}">
                <a16:creationId xmlns:a16="http://schemas.microsoft.com/office/drawing/2014/main" id="{1615A749-2751-4B23-A9D0-12E9E6FCD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90" r="39909" b="-1"/>
          <a:stretch/>
        </p:blipFill>
        <p:spPr bwMode="auto">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10 Essential Construction Communication Skills for Your Team | BigRentz">
            <a:extLst>
              <a:ext uri="{FF2B5EF4-FFF2-40B4-BE49-F238E27FC236}">
                <a16:creationId xmlns:a16="http://schemas.microsoft.com/office/drawing/2014/main" id="{31C2D807-7764-4E79-BB66-BEA525D199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70" r="20949" b="3"/>
          <a:stretch/>
        </p:blipFill>
        <p:spPr bwMode="auto">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83" name="Freeform: Shape 82">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87" name="Freeform: Shape 86">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Tree>
    <p:extLst>
      <p:ext uri="{BB962C8B-B14F-4D97-AF65-F5344CB8AC3E}">
        <p14:creationId xmlns:p14="http://schemas.microsoft.com/office/powerpoint/2010/main" val="3122340176"/>
      </p:ext>
    </p:extLst>
  </p:cSld>
  <p:clrMapOvr>
    <a:masterClrMapping/>
  </p:clrMapOvr>
</p:sld>
</file>

<file path=ppt/theme/theme1.xml><?xml version="1.0" encoding="utf-8"?>
<a:theme xmlns:a="http://schemas.openxmlformats.org/drawingml/2006/main" name="Hampshire Achieves Ins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mpshire Achieves Titl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A98446DD4B35408626C5CD05C780AF" ma:contentTypeVersion="13" ma:contentTypeDescription="Create a new document." ma:contentTypeScope="" ma:versionID="788940db450ec9ac8e9eb701766c999e">
  <xsd:schema xmlns:xsd="http://www.w3.org/2001/XMLSchema" xmlns:xs="http://www.w3.org/2001/XMLSchema" xmlns:p="http://schemas.microsoft.com/office/2006/metadata/properties" xmlns:ns3="d6c9f295-6866-40ba-9ed9-513ce23f1344" xmlns:ns4="7877a85d-1b44-49b4-b533-86f3b630674e" targetNamespace="http://schemas.microsoft.com/office/2006/metadata/properties" ma:root="true" ma:fieldsID="444d338ca9b26ab67ae44d7f68a4d0c8" ns3:_="" ns4:_="">
    <xsd:import namespace="d6c9f295-6866-40ba-9ed9-513ce23f1344"/>
    <xsd:import namespace="7877a85d-1b44-49b4-b533-86f3b630674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c9f295-6866-40ba-9ed9-513ce23f1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77a85d-1b44-49b4-b533-86f3b630674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3DA93CD2-BF34-4ABB-BD2A-20159599B209}">
  <ds:schemaRefs>
    <ds:schemaRef ds:uri="http://schemas.microsoft.com/sharepoint/v3/contenttype/forms"/>
  </ds:schemaRefs>
</ds:datastoreItem>
</file>

<file path=customXml/itemProps2.xml><?xml version="1.0" encoding="utf-8"?>
<ds:datastoreItem xmlns:ds="http://schemas.openxmlformats.org/officeDocument/2006/customXml" ds:itemID="{25D42600-E4F0-4665-94C6-C47CC34E5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c9f295-6866-40ba-9ed9-513ce23f1344"/>
    <ds:schemaRef ds:uri="7877a85d-1b44-49b4-b533-86f3b63067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AC8115-CAF4-4832-90EB-034BCA942E4C}">
  <ds:schemaRefs>
    <ds:schemaRef ds:uri="d6c9f295-6866-40ba-9ed9-513ce23f134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7877a85d-1b44-49b4-b533-86f3b630674e"/>
    <ds:schemaRef ds:uri="http://www.w3.org/XML/1998/namespace"/>
    <ds:schemaRef ds:uri="http://purl.org/dc/terms/"/>
  </ds:schemaRefs>
</ds:datastoreItem>
</file>

<file path=customXml/itemProps4.xml><?xml version="1.0" encoding="utf-8"?>
<ds:datastoreItem xmlns:ds="http://schemas.openxmlformats.org/officeDocument/2006/customXml" ds:itemID="{C9FC0758-56F8-4854-82BC-07A9198F912B}">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1827</TotalTime>
  <Words>3340</Words>
  <Application>Microsoft Office PowerPoint</Application>
  <PresentationFormat>Widescreen</PresentationFormat>
  <Paragraphs>254</Paragraphs>
  <Slides>23</Slides>
  <Notes>21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vt:lpstr>
      <vt:lpstr>Calibri</vt:lpstr>
      <vt:lpstr>Calibri Light</vt:lpstr>
      <vt:lpstr>inherit</vt:lpstr>
      <vt:lpstr>Open Sans</vt:lpstr>
      <vt:lpstr>Roboto</vt:lpstr>
      <vt:lpstr>Times New Roman</vt:lpstr>
      <vt:lpstr>Hampshire Achieves Inside</vt:lpstr>
      <vt:lpstr>Hampshire Achieves Title</vt:lpstr>
      <vt:lpstr>PowerPoint Presentation</vt:lpstr>
      <vt:lpstr>  What you will learn:  1.  recognise the definitions of the words: values, attitudes, skills and  knowledge 2.  List the factors can affect clear and effective communication  between certain groups 3.   Find out how miscommunication can happen 4.   Identify the various forms of communication (as communication is  not just about what you say!) 5.   Find out how you can improve your active listening skills 6.   Identify the three different styles of communication: childlike,  parentlike, adultlike and which type of communication is most  effective to use in a personal and working relationship 7.   Be able to compare ‘constructive communication’ with  ‘destructive communication’ techniques</vt:lpstr>
      <vt:lpstr>Definitions  </vt:lpstr>
      <vt:lpstr>Skills = ability, able to apply knowledge in a practical manner, the ability to do something well; expertise.  Communication is a SKILL that you can LEARN and IMPROVE  If you are willing to work at it, then you can rapidly improve the quality of every part of your life</vt:lpstr>
      <vt:lpstr>Question… </vt:lpstr>
      <vt:lpstr>How miscommunication happens…</vt:lpstr>
      <vt:lpstr>What are the different ways we communicate?  ps: it’s not just about what we say!</vt:lpstr>
      <vt:lpstr>Non-verbal communication</vt:lpstr>
      <vt:lpstr>Facial Expression &amp; Body Language</vt:lpstr>
      <vt:lpstr>Active Listening</vt:lpstr>
      <vt:lpstr>Active Listening</vt:lpstr>
      <vt:lpstr>Active Listening Activity 1</vt:lpstr>
      <vt:lpstr>Video link – Active Listening</vt:lpstr>
      <vt:lpstr>5 Tips for Active Listening</vt:lpstr>
      <vt:lpstr>“I” Messages</vt:lpstr>
      <vt:lpstr>PowerPoint Presentation</vt:lpstr>
      <vt:lpstr>Child-like Communication</vt:lpstr>
      <vt:lpstr>Parent-like Communication</vt:lpstr>
      <vt:lpstr>Adult-like Communication</vt:lpstr>
      <vt:lpstr>(Optional) Communication &amp; Teamwork Activity</vt:lpstr>
      <vt:lpstr>Summary - destructive communication technique</vt:lpstr>
      <vt:lpstr>Summary - constructive communication technique</vt:lpstr>
      <vt:lpstr>Review of our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Higgs, Susie</dc:creator>
  <cp:lastModifiedBy>Copeland, Deborah</cp:lastModifiedBy>
  <cp:revision>315</cp:revision>
  <cp:lastPrinted>2021-03-10T09:06:54Z</cp:lastPrinted>
  <dcterms:created xsi:type="dcterms:W3CDTF">2021-01-13T08:39:34Z</dcterms:created>
  <dcterms:modified xsi:type="dcterms:W3CDTF">2021-09-30T12:25:58Z</dcterms:modified>
</cp:coreProperties>
</file>