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0" r:id="rId4"/>
    <p:sldId id="277" r:id="rId5"/>
    <p:sldId id="258" r:id="rId6"/>
    <p:sldId id="259" r:id="rId7"/>
    <p:sldId id="271" r:id="rId8"/>
    <p:sldId id="275" r:id="rId9"/>
    <p:sldId id="263" r:id="rId10"/>
    <p:sldId id="267" r:id="rId11"/>
    <p:sldId id="276" r:id="rId12"/>
    <p:sldId id="272" r:id="rId13"/>
    <p:sldId id="273" r:id="rId14"/>
    <p:sldId id="279" r:id="rId15"/>
    <p:sldId id="274" r:id="rId16"/>
    <p:sldId id="270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E863-B225-485E-B9D7-AA68BF27D72A}" type="datetimeFigureOut">
              <a:rPr lang="en-GB" smtClean="0"/>
              <a:t>25/07/2017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C47F-0F9A-4A2B-A107-8D34CA00C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F4EE1-B57C-4068-9D0A-6CC36F96A372}" type="datetimeFigureOut">
              <a:rPr lang="en-GB" smtClean="0"/>
              <a:t>25/07/2017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2407E-776D-4098-81EF-074C8AF36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1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a group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407E-776D-4098-81EF-074C8AF362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equal pension rights for a civil partnerships, politics, women’s football, politics (Donald Trump)?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407E-776D-4098-81EF-074C8AF3623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13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61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72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E34C-C8CF-4316-8C55-1A8DB7FFF7B3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F7E4-8616-421C-9521-B217032E3C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35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E34C-C8CF-4316-8C55-1A8DB7FFF7B3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F7E4-8616-421C-9521-B217032E3C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28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E34C-C8CF-4316-8C55-1A8DB7FFF7B3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F7E4-8616-421C-9521-B217032E3C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728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E34C-C8CF-4316-8C55-1A8DB7FFF7B3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F7E4-8616-421C-9521-B217032E3C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77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E34C-C8CF-4316-8C55-1A8DB7FFF7B3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F7E4-8616-421C-9521-B217032E3C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19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97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41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28801"/>
            <a:ext cx="5111750" cy="432048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4905"/>
            <a:ext cx="3008313" cy="3384376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8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88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800600"/>
            <a:ext cx="6192688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628799"/>
            <a:ext cx="6264696" cy="309877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3648" y="5367338"/>
            <a:ext cx="6192688" cy="58194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11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08912" cy="648072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4" y="2060848"/>
            <a:ext cx="8219256" cy="38164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00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3"/>
            <a:ext cx="2057400" cy="439248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536503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21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4978896" cy="648072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87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94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22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39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69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17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99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5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49E0-292C-4AA8-BA8E-D30CBD712E8E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73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E34C-C8CF-4316-8C55-1A8DB7FFF7B3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7F7E4-8616-421C-9521-B217032E3C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25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ts.gov.uk/elearning/equalityandinclusion/presentation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easthampshireandfarnhamccg.nhs.uk/get-involved/consult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60069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Embedding Equality &amp; Diversity </a:t>
            </a:r>
            <a:r>
              <a:rPr lang="en-GB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Teaching and Learning</a:t>
            </a:r>
            <a:endParaRPr lang="en-GB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149080"/>
            <a:ext cx="7128792" cy="1752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&amp; Learning Conference 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2017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Beckford and Susie Higgs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Image result for equality and diversity hampsh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679" y="3212976"/>
            <a:ext cx="982619" cy="98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0768"/>
            <a:ext cx="3629466" cy="48588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Reassess your </a:t>
            </a:r>
            <a:r>
              <a:rPr lang="en-GB" sz="3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resources </a:t>
            </a:r>
            <a:r>
              <a:rPr lang="en-GB" sz="3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activities: </a:t>
            </a:r>
          </a:p>
          <a:p>
            <a:pPr marL="0" indent="0">
              <a:buNone/>
            </a:pPr>
            <a:r>
              <a:rPr lang="en-GB" sz="3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aimed at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covering 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 characteristics 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of:</a:t>
            </a:r>
          </a:p>
          <a:p>
            <a:pPr marL="857250" lvl="1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</a:t>
            </a:r>
          </a:p>
          <a:p>
            <a:pPr marL="857250" lvl="1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isability </a:t>
            </a:r>
          </a:p>
          <a:p>
            <a:pPr marL="857250" lvl="1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</a:t>
            </a:r>
          </a:p>
          <a:p>
            <a:pPr marL="857250" lvl="1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ender reassignment</a:t>
            </a:r>
          </a:p>
          <a:p>
            <a:pPr marL="857250" lvl="1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</a:t>
            </a:r>
          </a:p>
          <a:p>
            <a:pPr marL="857250" lvl="1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or belief</a:t>
            </a:r>
          </a:p>
          <a:p>
            <a:pPr marL="857250" lvl="1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orientation</a:t>
            </a:r>
          </a:p>
          <a:p>
            <a:pPr marL="857250" lvl="1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arriage &amp;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</a:t>
            </a:r>
          </a:p>
          <a:p>
            <a:pPr marL="857250" lvl="1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regnancy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maternity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37802"/>
            <a:ext cx="4865982" cy="456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7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456384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learners understand what they are learning and why?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all learning needs being met (e.g. SEN)?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the lesson been differentiated for 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levels </a:t>
            </a: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abilities? </a:t>
            </a: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clear integration of English and m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aths?</a:t>
            </a: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variety of teaching and learning strategies used throughout?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pace of the lesson meet all 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needs?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GB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70000"/>
              </a:lnSpc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equality and diversity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2" name="Picture 4" descr="C:\Users\cseilssh\AppData\Local\Microsoft\Windows\Temporary Internet Files\Content.IE5\K5PG3V32\Diversity_Matters-hand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09" y="5085184"/>
            <a:ext cx="1122569" cy="9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differentiate for students of all ages? 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support varying learner abilities within your group?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inclusive;? i.e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are there references to different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ages, genders, culture and faith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etc, in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lessons &amp; handouts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81" y="4293096"/>
            <a:ext cx="353739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90" y="1805569"/>
            <a:ext cx="8229600" cy="4497363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use technology that some learners may not be familiar with? How will you support this?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an element of ‘challenge’ or ‘opportunity’ within your teaching resources that takes your learners out of their comfort zone? i.e. discussion or debate?</a:t>
            </a:r>
          </a:p>
          <a:p>
            <a:endParaRPr lang="en-GB" dirty="0"/>
          </a:p>
        </p:txBody>
      </p:sp>
      <p:pic>
        <p:nvPicPr>
          <p:cNvPr id="14338" name="Picture 2" descr="C:\Users\cseilssh\AppData\Local\Microsoft\Windows\Temporary Internet Files\Content.IE5\JXTVEQUN\image-equalit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79" y="4054251"/>
            <a:ext cx="2451422" cy="11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use current news articles, sports events, music influences?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resources used current, sufficient, reliable,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valid, accessible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reflect the construct of the group and the wider community?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there been a variety of assessment methods used throughout the lesson?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provided feedback that stretches and challenges learners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AutoShape 2" descr="Image result for equality and diversity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496944" cy="864096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Sources:</a:t>
            </a:r>
            <a:endParaRPr lang="en-GB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777283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Hampshire Futures VLE- ACL – Policies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Equality &amp; Diversity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 for Education and Training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(formally the Education and Training Foundation)</a:t>
            </a:r>
            <a:endParaRPr lang="en-GB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Equality Act – What’s new for employers?’ an ACAS booklet available on the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VLE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link:</a:t>
            </a:r>
            <a:r>
              <a:rPr lang="en-GB" sz="2800" u="sng" dirty="0" smtClean="0">
                <a:solidFill>
                  <a:srgbClr val="002060"/>
                </a:solidFill>
              </a:rPr>
              <a:t> </a:t>
            </a:r>
            <a:r>
              <a:rPr lang="en-GB" sz="1800" dirty="0">
                <a:solidFill>
                  <a:srgbClr val="0000FF"/>
                </a:solidFill>
                <a:hlinkClick r:id="rId2"/>
              </a:rPr>
              <a:t>http://</a:t>
            </a:r>
            <a:r>
              <a:rPr lang="en-GB" sz="1800" dirty="0" smtClean="0">
                <a:solidFill>
                  <a:srgbClr val="0000FF"/>
                </a:solidFill>
                <a:hlinkClick r:id="rId2"/>
              </a:rPr>
              <a:t>www.hants.gov.uk/elearning/equalityandinclusion/presentation.html</a:t>
            </a:r>
            <a:endParaRPr lang="en-GB" sz="1800" dirty="0">
              <a:solidFill>
                <a:srgbClr val="0000FF"/>
              </a:solidFill>
            </a:endParaRPr>
          </a:p>
          <a:p>
            <a:endParaRPr lang="en-GB" sz="1200" dirty="0">
              <a:solidFill>
                <a:srgbClr val="0000FF"/>
              </a:solidFill>
            </a:endParaRPr>
          </a:p>
          <a:p>
            <a:endParaRPr lang="en-GB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 smtClean="0">
                <a:solidFill>
                  <a:srgbClr val="0000FF"/>
                </a:solidFill>
              </a:rPr>
              <a:t>Any questions?</a:t>
            </a:r>
            <a:endParaRPr lang="en-GB" sz="4800" b="1" dirty="0">
              <a:solidFill>
                <a:srgbClr val="0000FF"/>
              </a:solidFill>
            </a:endParaRPr>
          </a:p>
        </p:txBody>
      </p:sp>
      <p:pic>
        <p:nvPicPr>
          <p:cNvPr id="13314" name="Picture 2" descr="C:\Users\cseilssh\AppData\Local\Microsoft\Windows\Temporary Internet Files\Content.IE5\URCC91LM\depositphotos_4439888-Question-Marks-Around-Wor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717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2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/>
            </a:r>
            <a:br>
              <a:rPr lang="en-GB" b="1" dirty="0" smtClean="0">
                <a:solidFill>
                  <a:srgbClr val="0000FF"/>
                </a:solidFill>
              </a:rPr>
            </a:br>
            <a:r>
              <a:rPr lang="en-GB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 </a:t>
            </a:r>
            <a:r>
              <a:rPr lang="en-GB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HCC - Our vision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7"/>
            <a:ext cx="822960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</a:rPr>
              <a:t>Hampshire </a:t>
            </a:r>
            <a:r>
              <a:rPr lang="en-GB" dirty="0">
                <a:solidFill>
                  <a:srgbClr val="002060"/>
                </a:solidFill>
              </a:rPr>
              <a:t>County Council values diversity respects individual rights and expects others to take personal responsibility to do the </a:t>
            </a:r>
            <a:r>
              <a:rPr lang="en-GB" dirty="0" smtClean="0">
                <a:solidFill>
                  <a:srgbClr val="002060"/>
                </a:solidFill>
              </a:rPr>
              <a:t>same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119437"/>
            <a:ext cx="2095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80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/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/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rgbClr val="0000FF"/>
                </a:solidFill>
              </a:rPr>
              <a:t>http</a:t>
            </a:r>
            <a:r>
              <a:rPr lang="en-GB" sz="3600" dirty="0">
                <a:solidFill>
                  <a:srgbClr val="0000FF"/>
                </a:solidFill>
              </a:rPr>
              <a:t>://www3.hants.gov.uk/equality.htm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4395333" cy="32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5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and Objectives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tutors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look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their current use of equality and diversity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teaching and learning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marL="0" indent="0">
              <a:buNone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and familiarise ourselves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meaning of Equality and Diversity and Protected Characteristics; what it means to us and how we use it within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eaching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delivery</a:t>
            </a:r>
          </a:p>
          <a:p>
            <a:pPr marL="0" indent="0">
              <a:buNone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 with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tutors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reassess the teaching resources we are currently using and develop strategies to confidently embed E&amp;D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teaching and learning</a:t>
            </a: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Image result for equality and diversity hampsh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9845"/>
            <a:ext cx="1261891" cy="127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  <a:endParaRPr lang="en-GB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2769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Discuss:</a:t>
            </a:r>
          </a:p>
          <a:p>
            <a:pPr marL="0" indent="0">
              <a:buNone/>
            </a:pPr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 to you/us?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 to you/us?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equality and diversity hampshi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61519"/>
            <a:ext cx="1620656" cy="162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572216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Equality</a:t>
            </a:r>
            <a:br>
              <a:rPr lang="en-GB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&amp; Diversity</a:t>
            </a:r>
            <a:endParaRPr lang="en-GB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EQUALITY: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of being equal, especially in status, rights, or opportunities - treating all people with fairness, decency and respect. </a:t>
            </a:r>
            <a:endParaRPr lang="en-GB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DIVERSITY: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means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‘understanding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each individual is unique, and recognising our individual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–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‘valuing the differences between people.’ </a:t>
            </a:r>
          </a:p>
        </p:txBody>
      </p:sp>
      <p:sp>
        <p:nvSpPr>
          <p:cNvPr id="4" name="AutoShape 2" descr="Image result for equality and diversity hampshir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2653683" cy="15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7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584176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 Characteristics</a:t>
            </a:r>
            <a:endParaRPr lang="en-GB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262562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7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301608" cy="1224136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3 - Case </a:t>
            </a:r>
            <a:r>
              <a:rPr lang="en-GB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: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 (or threes) please discuss: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68960"/>
            <a:ext cx="8507288" cy="30572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Fatima </a:t>
            </a:r>
            <a:r>
              <a:rPr lang="en-GB" sz="2800" dirty="0">
                <a:solidFill>
                  <a:srgbClr val="002060"/>
                </a:solidFill>
              </a:rPr>
              <a:t>has been informed that one of the new students on her </a:t>
            </a:r>
            <a:r>
              <a:rPr lang="en-GB" sz="2800" dirty="0" smtClean="0">
                <a:solidFill>
                  <a:srgbClr val="002060"/>
                </a:solidFill>
              </a:rPr>
              <a:t>‘</a:t>
            </a:r>
            <a:r>
              <a:rPr lang="en-GB" sz="2800" b="1" dirty="0" smtClean="0">
                <a:solidFill>
                  <a:srgbClr val="002060"/>
                </a:solidFill>
              </a:rPr>
              <a:t>Introduction to IT</a:t>
            </a:r>
            <a:r>
              <a:rPr lang="en-GB" sz="2800" dirty="0" smtClean="0">
                <a:solidFill>
                  <a:srgbClr val="002060"/>
                </a:solidFill>
              </a:rPr>
              <a:t>’ class ‘Marie’ </a:t>
            </a:r>
            <a:r>
              <a:rPr lang="en-GB" sz="2800" dirty="0">
                <a:solidFill>
                  <a:srgbClr val="002060"/>
                </a:solidFill>
              </a:rPr>
              <a:t>uses a </a:t>
            </a:r>
            <a:r>
              <a:rPr lang="en-GB" sz="2800" dirty="0" smtClean="0">
                <a:solidFill>
                  <a:srgbClr val="002060"/>
                </a:solidFill>
              </a:rPr>
              <a:t>wheelchair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Marie also </a:t>
            </a:r>
            <a:r>
              <a:rPr lang="en-GB" sz="2800" dirty="0">
                <a:solidFill>
                  <a:srgbClr val="002060"/>
                </a:solidFill>
              </a:rPr>
              <a:t>has a visual </a:t>
            </a:r>
            <a:r>
              <a:rPr lang="en-GB" sz="2800" dirty="0" smtClean="0">
                <a:solidFill>
                  <a:srgbClr val="002060"/>
                </a:solidFill>
              </a:rPr>
              <a:t>impairment and slightly reduced movement on her right side.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300" dirty="0">
                <a:solidFill>
                  <a:srgbClr val="0000FF"/>
                </a:solidFill>
              </a:rPr>
              <a:t>What should Fatima </a:t>
            </a:r>
            <a:r>
              <a:rPr lang="en-GB" sz="3300" dirty="0" smtClean="0">
                <a:solidFill>
                  <a:srgbClr val="0000FF"/>
                </a:solidFill>
              </a:rPr>
              <a:t>put </a:t>
            </a:r>
            <a:r>
              <a:rPr lang="en-GB" sz="3300" dirty="0">
                <a:solidFill>
                  <a:srgbClr val="0000FF"/>
                </a:solidFill>
              </a:rPr>
              <a:t>in place before Marie joins her class in two </a:t>
            </a:r>
            <a:r>
              <a:rPr lang="en-GB" sz="3300" dirty="0" smtClean="0">
                <a:solidFill>
                  <a:srgbClr val="0000FF"/>
                </a:solidFill>
              </a:rPr>
              <a:t>weeks’ </a:t>
            </a:r>
            <a:r>
              <a:rPr lang="en-GB" sz="3300" dirty="0">
                <a:solidFill>
                  <a:srgbClr val="0000FF"/>
                </a:solidFill>
              </a:rPr>
              <a:t>time?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 – In pairs (or threes)</a:t>
            </a:r>
            <a:endParaRPr lang="en-GB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4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fresh look at the resources you are currently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using,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plan to use on your autumn term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 </a:t>
            </a: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7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1990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92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482</Words>
  <Application>Microsoft Office PowerPoint</Application>
  <PresentationFormat>On-screen Show (4:3)</PresentationFormat>
  <Paragraphs>78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Embedding Equality &amp; Diversity  into Teaching and Learning</vt:lpstr>
      <vt:lpstr> Equality and Diversity HCC - Our vision </vt:lpstr>
      <vt:lpstr>  http://www3.hants.gov.uk/equality.htm</vt:lpstr>
      <vt:lpstr>Aims and Objectives</vt:lpstr>
      <vt:lpstr>Activity 1</vt:lpstr>
      <vt:lpstr>  Equality   &amp; Diversity</vt:lpstr>
      <vt:lpstr>Protected Characteristics</vt:lpstr>
      <vt:lpstr> Activity 3 - Case Study : In pairs (or threes) please discuss: </vt:lpstr>
      <vt:lpstr>Activity 4 – In pairs (or threes)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Sources:</vt:lpstr>
      <vt:lpstr>PowerPoint Presentation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cseihfks</dc:creator>
  <cp:lastModifiedBy>cseihfts</cp:lastModifiedBy>
  <cp:revision>54</cp:revision>
  <cp:lastPrinted>2017-07-14T11:30:19Z</cp:lastPrinted>
  <dcterms:created xsi:type="dcterms:W3CDTF">2016-09-27T13:08:31Z</dcterms:created>
  <dcterms:modified xsi:type="dcterms:W3CDTF">2017-07-25T11:44:53Z</dcterms:modified>
</cp:coreProperties>
</file>