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5143500" type="screen16x9"/>
  <p:notesSz cx="6858000" cy="9144000"/>
  <p:embeddedFontLst>
    <p:embeddedFont>
      <p:font typeface="Bree Serif" panose="020B0604020202020204" charset="0"/>
      <p:regular r:id="rId26"/>
    </p:embeddedFont>
    <p:embeddedFont>
      <p:font typeface="Verdana" panose="020B0604030504040204" pitchFamily="34" charset="0"/>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188" y="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3f9c8c4092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3f9c8c4092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3f9c8c4092_0_2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3f9c8c4092_0_2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3f9c8c4092_0_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3f9c8c4092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f9c8c4092_0_29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f9c8c4092_0_2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3f9c8c4092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3f9c8c4092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3f9c8c4092_0_30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3f9c8c4092_0_3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3f9c8c4092_0_8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1" name="Google Shape;261;g3f9c8c4092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3f9c8c4092_0_3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 name="Google Shape;279;g3f9c8c4092_0_3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3f9c8c4092_0_10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9" name="Google Shape;289;g3f9c8c4092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3f9c8c4092_0_3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7" name="Google Shape;307;g3f9c8c4092_0_3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4039247cec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4039247cec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g3f9c8c4092_0_1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2" name="Google Shape;322;g3f9c8c4092_0_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3f9c8c4092_0_3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3f9c8c4092_0_3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f9c8c4092_0_16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f9c8c4092_0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g3f9c8c4092_0_1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0" name="Google Shape;360;g3f9c8c4092_0_1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f9c8c4092_0_2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f9c8c4092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4039247cec_0_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4039247cec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3f9c8c4092_0_2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3f9c8c4092_0_2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4039247cec_0_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4039247cec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f9c8c4092_0_2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3f9c8c4092_0_2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3f9c8c4092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3f9c8c4092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3f9c8c4092_0_26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3f9c8c4092_0_2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56" name="Google Shape;56;p13"/>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3"/>
          <p:cNvSpPr txBox="1"/>
          <p:nvPr/>
        </p:nvSpPr>
        <p:spPr>
          <a:xfrm>
            <a:off x="2288250" y="1134000"/>
            <a:ext cx="4907400" cy="25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8" name="Google Shape;58;p13"/>
          <p:cNvSpPr/>
          <p:nvPr/>
        </p:nvSpPr>
        <p:spPr>
          <a:xfrm>
            <a:off x="195750" y="202500"/>
            <a:ext cx="8636400" cy="4711500"/>
          </a:xfrm>
          <a:prstGeom prst="rect">
            <a:avLst/>
          </a:prstGeom>
          <a:noFill/>
          <a:ln w="28575" cap="flat" cmpd="sng">
            <a:solidFill>
              <a:srgbClr val="FAE00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3"/>
          <p:cNvSpPr txBox="1"/>
          <p:nvPr/>
        </p:nvSpPr>
        <p:spPr>
          <a:xfrm>
            <a:off x="1714500" y="685800"/>
            <a:ext cx="6332100" cy="3954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6000" b="1">
                <a:solidFill>
                  <a:srgbClr val="FF0000"/>
                </a:solidFill>
                <a:highlight>
                  <a:srgbClr val="FFFFFF"/>
                </a:highlight>
              </a:rPr>
              <a:t>Millions to Lose</a:t>
            </a:r>
            <a:endParaRPr sz="6000" b="1">
              <a:solidFill>
                <a:srgbClr val="FF0000"/>
              </a:solidFill>
              <a:highlight>
                <a:srgbClr val="FFFFFF"/>
              </a:highlight>
            </a:endParaRPr>
          </a:p>
        </p:txBody>
      </p:sp>
      <p:pic>
        <p:nvPicPr>
          <p:cNvPr id="60" name="Google Shape;60;p13"/>
          <p:cNvPicPr preferRelativeResize="0"/>
          <p:nvPr/>
        </p:nvPicPr>
        <p:blipFill>
          <a:blip r:embed="rId3">
            <a:alphaModFix/>
          </a:blip>
          <a:stretch>
            <a:fillRect/>
          </a:stretch>
        </p:blipFill>
        <p:spPr>
          <a:xfrm>
            <a:off x="3867422" y="2039475"/>
            <a:ext cx="4449175" cy="267877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a:p>
        </p:txBody>
      </p:sp>
      <p:sp>
        <p:nvSpPr>
          <p:cNvPr id="180" name="Google Shape;180;p2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181" name="Google Shape;181;p22"/>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2"/>
          <p:cNvSpPr/>
          <p:nvPr/>
        </p:nvSpPr>
        <p:spPr>
          <a:xfrm>
            <a:off x="148500" y="183000"/>
            <a:ext cx="8808900" cy="4777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2"/>
          <p:cNvSpPr txBox="1"/>
          <p:nvPr/>
        </p:nvSpPr>
        <p:spPr>
          <a:xfrm>
            <a:off x="236250" y="250400"/>
            <a:ext cx="8595900" cy="484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800" b="1"/>
              <a:t>Q5: How much was the average (est.) cost of a slave in 2012?</a:t>
            </a:r>
            <a:endParaRPr sz="1800" b="1"/>
          </a:p>
        </p:txBody>
      </p:sp>
      <p:sp>
        <p:nvSpPr>
          <p:cNvPr id="184" name="Google Shape;184;p22"/>
          <p:cNvSpPr/>
          <p:nvPr/>
        </p:nvSpPr>
        <p:spPr>
          <a:xfrm>
            <a:off x="955001" y="1181251"/>
            <a:ext cx="3473400" cy="1723500"/>
          </a:xfrm>
          <a:prstGeom prst="roundRect">
            <a:avLst>
              <a:gd name="adj" fmla="val 16667"/>
            </a:avLst>
          </a:prstGeom>
          <a:solidFill>
            <a:srgbClr val="00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solidFill>
                  <a:srgbClr val="FFFFFF"/>
                </a:solidFill>
              </a:rPr>
              <a:t>£90</a:t>
            </a:r>
            <a:endParaRPr sz="6000" b="1">
              <a:solidFill>
                <a:srgbClr val="FFFFFF"/>
              </a:solidFill>
            </a:endParaRPr>
          </a:p>
        </p:txBody>
      </p:sp>
      <p:sp>
        <p:nvSpPr>
          <p:cNvPr id="185" name="Google Shape;185;p22"/>
          <p:cNvSpPr/>
          <p:nvPr/>
        </p:nvSpPr>
        <p:spPr>
          <a:xfrm>
            <a:off x="4696403" y="1181251"/>
            <a:ext cx="3473400" cy="1723500"/>
          </a:xfrm>
          <a:prstGeom prst="roundRect">
            <a:avLst>
              <a:gd name="adj" fmla="val 16667"/>
            </a:avLst>
          </a:prstGeom>
          <a:solidFill>
            <a:srgbClr val="00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solidFill>
                  <a:srgbClr val="FFFFFF"/>
                </a:solidFill>
              </a:rPr>
              <a:t>£13,500</a:t>
            </a:r>
            <a:endParaRPr sz="6000" b="1">
              <a:solidFill>
                <a:srgbClr val="FFFFFF"/>
              </a:solidFill>
            </a:endParaRPr>
          </a:p>
        </p:txBody>
      </p:sp>
      <p:sp>
        <p:nvSpPr>
          <p:cNvPr id="186" name="Google Shape;186;p22"/>
          <p:cNvSpPr/>
          <p:nvPr/>
        </p:nvSpPr>
        <p:spPr>
          <a:xfrm>
            <a:off x="955001" y="3128503"/>
            <a:ext cx="3473400" cy="1723500"/>
          </a:xfrm>
          <a:prstGeom prst="roundRect">
            <a:avLst>
              <a:gd name="adj" fmla="val 16667"/>
            </a:avLst>
          </a:prstGeom>
          <a:solidFill>
            <a:srgbClr val="00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solidFill>
                  <a:srgbClr val="FFFFFF"/>
                </a:solidFill>
              </a:rPr>
              <a:t>£41,000</a:t>
            </a:r>
            <a:endParaRPr sz="6000" b="1">
              <a:solidFill>
                <a:srgbClr val="FFFFFF"/>
              </a:solidFill>
            </a:endParaRPr>
          </a:p>
        </p:txBody>
      </p:sp>
      <p:sp>
        <p:nvSpPr>
          <p:cNvPr id="187" name="Google Shape;187;p22"/>
          <p:cNvSpPr/>
          <p:nvPr/>
        </p:nvSpPr>
        <p:spPr>
          <a:xfrm>
            <a:off x="4696403" y="3128503"/>
            <a:ext cx="3473400" cy="1723500"/>
          </a:xfrm>
          <a:prstGeom prst="roundRect">
            <a:avLst>
              <a:gd name="adj" fmla="val 16667"/>
            </a:avLst>
          </a:prstGeom>
          <a:solidFill>
            <a:srgbClr val="00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solidFill>
                  <a:srgbClr val="FFFFFF"/>
                </a:solidFill>
              </a:rPr>
              <a:t>£81,000</a:t>
            </a:r>
            <a:endParaRPr sz="6000" b="1">
              <a:solidFill>
                <a:srgbClr val="FFFFFF"/>
              </a:solidFill>
            </a:endParaRPr>
          </a:p>
        </p:txBody>
      </p:sp>
      <p:sp>
        <p:nvSpPr>
          <p:cNvPr id="188" name="Google Shape;188;p22"/>
          <p:cNvSpPr txBox="1"/>
          <p:nvPr/>
        </p:nvSpPr>
        <p:spPr>
          <a:xfrm>
            <a:off x="1130700" y="735188"/>
            <a:ext cx="7141500" cy="418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200">
                <a:solidFill>
                  <a:schemeClr val="dk1"/>
                </a:solidFill>
              </a:rPr>
              <a:t>According to Free the Slaves (2012) </a:t>
            </a:r>
            <a:endParaRPr sz="1200"/>
          </a:p>
        </p:txBody>
      </p:sp>
      <p:sp>
        <p:nvSpPr>
          <p:cNvPr id="189" name="Google Shape;189;p22"/>
          <p:cNvSpPr txBox="1"/>
          <p:nvPr/>
        </p:nvSpPr>
        <p:spPr>
          <a:xfrm>
            <a:off x="636750" y="980250"/>
            <a:ext cx="879000" cy="71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A.</a:t>
            </a:r>
            <a:endParaRPr sz="3600"/>
          </a:p>
        </p:txBody>
      </p:sp>
      <p:sp>
        <p:nvSpPr>
          <p:cNvPr id="190" name="Google Shape;190;p22"/>
          <p:cNvSpPr txBox="1"/>
          <p:nvPr/>
        </p:nvSpPr>
        <p:spPr>
          <a:xfrm>
            <a:off x="4512450" y="901650"/>
            <a:ext cx="6552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B.</a:t>
            </a:r>
            <a:endParaRPr sz="3600"/>
          </a:p>
        </p:txBody>
      </p:sp>
      <p:sp>
        <p:nvSpPr>
          <p:cNvPr id="191" name="Google Shape;191;p22"/>
          <p:cNvSpPr txBox="1"/>
          <p:nvPr/>
        </p:nvSpPr>
        <p:spPr>
          <a:xfrm>
            <a:off x="742500" y="2899675"/>
            <a:ext cx="8790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C.</a:t>
            </a:r>
            <a:endParaRPr sz="3600"/>
          </a:p>
        </p:txBody>
      </p:sp>
      <p:sp>
        <p:nvSpPr>
          <p:cNvPr id="192" name="Google Shape;192;p22"/>
          <p:cNvSpPr txBox="1"/>
          <p:nvPr/>
        </p:nvSpPr>
        <p:spPr>
          <a:xfrm>
            <a:off x="4512450" y="2834125"/>
            <a:ext cx="9957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D.</a:t>
            </a:r>
            <a:endParaRPr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3"/>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3"/>
          <p:cNvSpPr/>
          <p:nvPr/>
        </p:nvSpPr>
        <p:spPr>
          <a:xfrm>
            <a:off x="189000" y="216000"/>
            <a:ext cx="8636400" cy="4711500"/>
          </a:xfrm>
          <a:prstGeom prst="rect">
            <a:avLst/>
          </a:prstGeom>
          <a:noFill/>
          <a:ln w="28575" cap="flat" cmpd="sng">
            <a:solidFill>
              <a:srgbClr val="FAE00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3"/>
          <p:cNvSpPr/>
          <p:nvPr/>
        </p:nvSpPr>
        <p:spPr>
          <a:xfrm>
            <a:off x="442001" y="489253"/>
            <a:ext cx="3473400" cy="1723500"/>
          </a:xfrm>
          <a:prstGeom prst="roundRect">
            <a:avLst>
              <a:gd name="adj" fmla="val 16667"/>
            </a:avLst>
          </a:prstGeom>
          <a:solidFill>
            <a:srgbClr val="00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solidFill>
                  <a:srgbClr val="FFFFFF"/>
                </a:solidFill>
              </a:rPr>
              <a:t>£90</a:t>
            </a:r>
            <a:endParaRPr sz="6000" b="1">
              <a:solidFill>
                <a:srgbClr val="FFFFFF"/>
              </a:solidFill>
            </a:endParaRPr>
          </a:p>
        </p:txBody>
      </p:sp>
      <p:pic>
        <p:nvPicPr>
          <p:cNvPr id="200" name="Google Shape;200;p23"/>
          <p:cNvPicPr preferRelativeResize="0"/>
          <p:nvPr/>
        </p:nvPicPr>
        <p:blipFill>
          <a:blip r:embed="rId3">
            <a:alphaModFix/>
          </a:blip>
          <a:stretch>
            <a:fillRect/>
          </a:stretch>
        </p:blipFill>
        <p:spPr>
          <a:xfrm>
            <a:off x="7614000" y="4222400"/>
            <a:ext cx="1529851" cy="921099"/>
          </a:xfrm>
          <a:prstGeom prst="rect">
            <a:avLst/>
          </a:prstGeom>
          <a:noFill/>
          <a:ln>
            <a:noFill/>
          </a:ln>
        </p:spPr>
      </p:pic>
      <p:sp>
        <p:nvSpPr>
          <p:cNvPr id="201" name="Google Shape;201;p23"/>
          <p:cNvSpPr txBox="1"/>
          <p:nvPr/>
        </p:nvSpPr>
        <p:spPr>
          <a:xfrm>
            <a:off x="4023000" y="391500"/>
            <a:ext cx="4603500" cy="4252800"/>
          </a:xfrm>
          <a:prstGeom prst="rect">
            <a:avLst/>
          </a:prstGeom>
          <a:noFill/>
          <a:ln>
            <a:noFill/>
          </a:ln>
        </p:spPr>
        <p:txBody>
          <a:bodyPr spcFirstLastPara="1" wrap="square" lIns="91425" tIns="91425" rIns="91425" bIns="91425" anchor="t" anchorCtr="0">
            <a:noAutofit/>
          </a:bodyPr>
          <a:lstStyle/>
          <a:p>
            <a:pPr marL="457200" lvl="0" indent="-317500" algn="l" rtl="0">
              <a:spcBef>
                <a:spcPts val="0"/>
              </a:spcBef>
              <a:spcAft>
                <a:spcPts val="0"/>
              </a:spcAft>
              <a:buClr>
                <a:srgbClr val="F3F3F3"/>
              </a:buClr>
              <a:buSzPts val="1400"/>
              <a:buChar char="●"/>
            </a:pPr>
            <a:r>
              <a:rPr lang="en-GB">
                <a:solidFill>
                  <a:srgbClr val="F3F3F3"/>
                </a:solidFill>
              </a:rPr>
              <a:t>Often slaves are taken and made to work without being sold. They can be tricked into work or taken from the streets. In the case where slaves are sold the money they are sold for can range from nothing to hundreds of thousands. However the majority of slaves are sold for little to nothing. Therefore the average of a slave in today’s money is an estimated £90. </a:t>
            </a:r>
            <a:endParaRPr>
              <a:solidFill>
                <a:srgbClr val="F3F3F3"/>
              </a:solidFill>
            </a:endParaRPr>
          </a:p>
          <a:p>
            <a:pPr marL="457200" lvl="0" indent="0" algn="l" rtl="0">
              <a:spcBef>
                <a:spcPts val="0"/>
              </a:spcBef>
              <a:spcAft>
                <a:spcPts val="0"/>
              </a:spcAft>
              <a:buNone/>
            </a:pPr>
            <a:endParaRPr>
              <a:solidFill>
                <a:srgbClr val="F3F3F3"/>
              </a:solidFill>
            </a:endParaRPr>
          </a:p>
          <a:p>
            <a:pPr marL="457200" lvl="0" indent="-317500" algn="l" rtl="0">
              <a:spcBef>
                <a:spcPts val="0"/>
              </a:spcBef>
              <a:spcAft>
                <a:spcPts val="0"/>
              </a:spcAft>
              <a:buClr>
                <a:srgbClr val="F3F3F3"/>
              </a:buClr>
              <a:buSzPts val="1400"/>
              <a:buChar char="●"/>
            </a:pPr>
            <a:r>
              <a:rPr lang="en-GB">
                <a:solidFill>
                  <a:srgbClr val="F3F3F3"/>
                </a:solidFill>
              </a:rPr>
              <a:t>Remember that people are sold often more than once, making the trafficker a lot of money from one person. </a:t>
            </a:r>
            <a:endParaRPr>
              <a:solidFill>
                <a:srgbClr val="F3F3F3"/>
              </a:solidFill>
            </a:endParaRPr>
          </a:p>
          <a:p>
            <a:pPr marL="457200" lvl="0" indent="0" algn="l" rtl="0">
              <a:spcBef>
                <a:spcPts val="0"/>
              </a:spcBef>
              <a:spcAft>
                <a:spcPts val="0"/>
              </a:spcAft>
              <a:buNone/>
            </a:pPr>
            <a:endParaRPr>
              <a:solidFill>
                <a:srgbClr val="F3F3F3"/>
              </a:solidFill>
            </a:endParaRPr>
          </a:p>
          <a:p>
            <a:pPr marL="457200" lvl="0" indent="-317500" algn="l" rtl="0">
              <a:spcBef>
                <a:spcPts val="0"/>
              </a:spcBef>
              <a:spcAft>
                <a:spcPts val="0"/>
              </a:spcAft>
              <a:buClr>
                <a:srgbClr val="F3F3F3"/>
              </a:buClr>
              <a:buSzPts val="1400"/>
              <a:buChar char="●"/>
            </a:pPr>
            <a:r>
              <a:rPr lang="en-GB">
                <a:solidFill>
                  <a:srgbClr val="F3F3F3"/>
                </a:solidFill>
              </a:rPr>
              <a:t>In this whole process, the person does not get a say in their own life. </a:t>
            </a:r>
            <a:endParaRPr>
              <a:solidFill>
                <a:srgbClr val="F3F3F3"/>
              </a:solidFill>
            </a:endParaRPr>
          </a:p>
          <a:p>
            <a:pPr marL="457200" lvl="0" indent="0" algn="l" rtl="0">
              <a:spcBef>
                <a:spcPts val="0"/>
              </a:spcBef>
              <a:spcAft>
                <a:spcPts val="0"/>
              </a:spcAft>
              <a:buNone/>
            </a:pPr>
            <a:endParaRPr>
              <a:solidFill>
                <a:srgbClr val="F3F3F3"/>
              </a:solidFill>
            </a:endParaRPr>
          </a:p>
          <a:p>
            <a:pPr marL="457200" lvl="0" indent="-317500" algn="l" rtl="0">
              <a:spcBef>
                <a:spcPts val="0"/>
              </a:spcBef>
              <a:spcAft>
                <a:spcPts val="0"/>
              </a:spcAft>
              <a:buClr>
                <a:srgbClr val="F3F3F3"/>
              </a:buClr>
              <a:buSzPts val="1400"/>
              <a:buChar char="●"/>
            </a:pPr>
            <a:r>
              <a:rPr lang="en-GB">
                <a:solidFill>
                  <a:srgbClr val="F3F3F3"/>
                </a:solidFill>
              </a:rPr>
              <a:t>These figures are estimates. And even though slavery is awful in essence, these statistics show the devaluing of human life. </a:t>
            </a:r>
            <a:endParaRPr>
              <a:solidFill>
                <a:srgbClr val="F3F3F3"/>
              </a:solidFill>
            </a:endParaRPr>
          </a:p>
        </p:txBody>
      </p:sp>
      <p:sp>
        <p:nvSpPr>
          <p:cNvPr id="202" name="Google Shape;202;p23"/>
          <p:cNvSpPr txBox="1"/>
          <p:nvPr/>
        </p:nvSpPr>
        <p:spPr>
          <a:xfrm>
            <a:off x="357750" y="216000"/>
            <a:ext cx="879000" cy="71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A.</a:t>
            </a:r>
            <a:endParaRPr sz="36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2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a:p>
        </p:txBody>
      </p:sp>
      <p:sp>
        <p:nvSpPr>
          <p:cNvPr id="208" name="Google Shape;208;p24"/>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209" name="Google Shape;209;p24"/>
          <p:cNvSpPr/>
          <p:nvPr/>
        </p:nvSpPr>
        <p:spPr>
          <a:xfrm>
            <a:off x="0" y="0"/>
            <a:ext cx="91440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24"/>
          <p:cNvSpPr/>
          <p:nvPr/>
        </p:nvSpPr>
        <p:spPr>
          <a:xfrm>
            <a:off x="148500" y="183000"/>
            <a:ext cx="8808900" cy="4777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24"/>
          <p:cNvSpPr txBox="1"/>
          <p:nvPr/>
        </p:nvSpPr>
        <p:spPr>
          <a:xfrm>
            <a:off x="491550" y="222850"/>
            <a:ext cx="8160900" cy="48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800" b="1"/>
              <a:t>Q6: How many slaves are estimated to be currently held in slavery? </a:t>
            </a:r>
            <a:endParaRPr sz="1800" b="1"/>
          </a:p>
        </p:txBody>
      </p:sp>
      <p:sp>
        <p:nvSpPr>
          <p:cNvPr id="212" name="Google Shape;212;p24"/>
          <p:cNvSpPr/>
          <p:nvPr/>
        </p:nvSpPr>
        <p:spPr>
          <a:xfrm>
            <a:off x="955001" y="1181251"/>
            <a:ext cx="3473400" cy="1723500"/>
          </a:xfrm>
          <a:prstGeom prst="roundRect">
            <a:avLst>
              <a:gd name="adj" fmla="val 16667"/>
            </a:avLst>
          </a:prstGeom>
          <a:solidFill>
            <a:srgbClr val="FF99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20.7 million</a:t>
            </a:r>
            <a:endParaRPr sz="3600" b="1"/>
          </a:p>
        </p:txBody>
      </p:sp>
      <p:sp>
        <p:nvSpPr>
          <p:cNvPr id="213" name="Google Shape;213;p24"/>
          <p:cNvSpPr/>
          <p:nvPr/>
        </p:nvSpPr>
        <p:spPr>
          <a:xfrm>
            <a:off x="4696403" y="1181251"/>
            <a:ext cx="3473400" cy="1723500"/>
          </a:xfrm>
          <a:prstGeom prst="roundRect">
            <a:avLst>
              <a:gd name="adj" fmla="val 16667"/>
            </a:avLst>
          </a:prstGeom>
          <a:solidFill>
            <a:srgbClr val="FF99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10.5 million</a:t>
            </a:r>
            <a:endParaRPr sz="3600" b="1"/>
          </a:p>
        </p:txBody>
      </p:sp>
      <p:sp>
        <p:nvSpPr>
          <p:cNvPr id="214" name="Google Shape;214;p24"/>
          <p:cNvSpPr/>
          <p:nvPr/>
        </p:nvSpPr>
        <p:spPr>
          <a:xfrm>
            <a:off x="955001" y="3128503"/>
            <a:ext cx="3473400" cy="1723500"/>
          </a:xfrm>
          <a:prstGeom prst="roundRect">
            <a:avLst>
              <a:gd name="adj" fmla="val 16667"/>
            </a:avLst>
          </a:prstGeom>
          <a:solidFill>
            <a:srgbClr val="FF99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30.4 million</a:t>
            </a:r>
            <a:endParaRPr sz="3600" b="1"/>
          </a:p>
        </p:txBody>
      </p:sp>
      <p:sp>
        <p:nvSpPr>
          <p:cNvPr id="215" name="Google Shape;215;p24"/>
          <p:cNvSpPr/>
          <p:nvPr/>
        </p:nvSpPr>
        <p:spPr>
          <a:xfrm>
            <a:off x="4696403" y="3128503"/>
            <a:ext cx="3473400" cy="1723500"/>
          </a:xfrm>
          <a:prstGeom prst="roundRect">
            <a:avLst>
              <a:gd name="adj" fmla="val 16667"/>
            </a:avLst>
          </a:prstGeom>
          <a:solidFill>
            <a:srgbClr val="FF99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40.3 million</a:t>
            </a:r>
            <a:endParaRPr sz="3600" b="1"/>
          </a:p>
        </p:txBody>
      </p:sp>
      <p:sp>
        <p:nvSpPr>
          <p:cNvPr id="216" name="Google Shape;216;p24"/>
          <p:cNvSpPr txBox="1"/>
          <p:nvPr/>
        </p:nvSpPr>
        <p:spPr>
          <a:xfrm>
            <a:off x="2950350" y="735200"/>
            <a:ext cx="3243300" cy="418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i="1"/>
              <a:t>According to the Global Slavery Index (2018)</a:t>
            </a:r>
            <a:endParaRPr sz="1200" i="1"/>
          </a:p>
        </p:txBody>
      </p:sp>
      <p:sp>
        <p:nvSpPr>
          <p:cNvPr id="217" name="Google Shape;217;p24"/>
          <p:cNvSpPr txBox="1"/>
          <p:nvPr/>
        </p:nvSpPr>
        <p:spPr>
          <a:xfrm>
            <a:off x="561750" y="873300"/>
            <a:ext cx="879000" cy="71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A.</a:t>
            </a:r>
            <a:endParaRPr sz="3600"/>
          </a:p>
        </p:txBody>
      </p:sp>
      <p:sp>
        <p:nvSpPr>
          <p:cNvPr id="218" name="Google Shape;218;p24"/>
          <p:cNvSpPr txBox="1"/>
          <p:nvPr/>
        </p:nvSpPr>
        <p:spPr>
          <a:xfrm>
            <a:off x="4512450" y="901650"/>
            <a:ext cx="6552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B.</a:t>
            </a:r>
            <a:endParaRPr sz="3600"/>
          </a:p>
        </p:txBody>
      </p:sp>
      <p:sp>
        <p:nvSpPr>
          <p:cNvPr id="219" name="Google Shape;219;p24"/>
          <p:cNvSpPr txBox="1"/>
          <p:nvPr/>
        </p:nvSpPr>
        <p:spPr>
          <a:xfrm>
            <a:off x="742500" y="2899675"/>
            <a:ext cx="8790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C.</a:t>
            </a:r>
            <a:endParaRPr sz="3600"/>
          </a:p>
        </p:txBody>
      </p:sp>
      <p:sp>
        <p:nvSpPr>
          <p:cNvPr id="220" name="Google Shape;220;p24"/>
          <p:cNvSpPr txBox="1"/>
          <p:nvPr/>
        </p:nvSpPr>
        <p:spPr>
          <a:xfrm>
            <a:off x="4512450" y="2834125"/>
            <a:ext cx="9957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D.</a:t>
            </a:r>
            <a:endParaRPr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25"/>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5"/>
          <p:cNvSpPr/>
          <p:nvPr/>
        </p:nvSpPr>
        <p:spPr>
          <a:xfrm>
            <a:off x="189000" y="216000"/>
            <a:ext cx="8636400" cy="4711500"/>
          </a:xfrm>
          <a:prstGeom prst="rect">
            <a:avLst/>
          </a:prstGeom>
          <a:noFill/>
          <a:ln w="28575" cap="flat" cmpd="sng">
            <a:solidFill>
              <a:srgbClr val="FAE00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5"/>
          <p:cNvSpPr/>
          <p:nvPr/>
        </p:nvSpPr>
        <p:spPr>
          <a:xfrm>
            <a:off x="437153" y="577003"/>
            <a:ext cx="3473400" cy="1723500"/>
          </a:xfrm>
          <a:prstGeom prst="roundRect">
            <a:avLst>
              <a:gd name="adj" fmla="val 16667"/>
            </a:avLst>
          </a:prstGeom>
          <a:solidFill>
            <a:srgbClr val="FF99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40.3 million</a:t>
            </a:r>
            <a:endParaRPr sz="3600" b="1"/>
          </a:p>
        </p:txBody>
      </p:sp>
      <p:pic>
        <p:nvPicPr>
          <p:cNvPr id="228" name="Google Shape;228;p25"/>
          <p:cNvPicPr preferRelativeResize="0"/>
          <p:nvPr/>
        </p:nvPicPr>
        <p:blipFill>
          <a:blip r:embed="rId3">
            <a:alphaModFix/>
          </a:blip>
          <a:stretch>
            <a:fillRect/>
          </a:stretch>
        </p:blipFill>
        <p:spPr>
          <a:xfrm>
            <a:off x="7614000" y="4222400"/>
            <a:ext cx="1529851" cy="921099"/>
          </a:xfrm>
          <a:prstGeom prst="rect">
            <a:avLst/>
          </a:prstGeom>
          <a:noFill/>
          <a:ln>
            <a:noFill/>
          </a:ln>
        </p:spPr>
      </p:pic>
      <p:sp>
        <p:nvSpPr>
          <p:cNvPr id="229" name="Google Shape;229;p25"/>
          <p:cNvSpPr txBox="1"/>
          <p:nvPr/>
        </p:nvSpPr>
        <p:spPr>
          <a:xfrm>
            <a:off x="3910550" y="282625"/>
            <a:ext cx="4716000" cy="4361700"/>
          </a:xfrm>
          <a:prstGeom prst="rect">
            <a:avLst/>
          </a:prstGeom>
          <a:noFill/>
          <a:ln>
            <a:noFill/>
          </a:ln>
        </p:spPr>
        <p:txBody>
          <a:bodyPr spcFirstLastPara="1" wrap="square" lIns="91425" tIns="91425" rIns="91425" bIns="91425" anchor="t" anchorCtr="0">
            <a:noAutofit/>
          </a:bodyPr>
          <a:lstStyle/>
          <a:p>
            <a:pPr marL="457200" lvl="0" indent="-317500" algn="l" rtl="0">
              <a:spcBef>
                <a:spcPts val="0"/>
              </a:spcBef>
              <a:spcAft>
                <a:spcPts val="0"/>
              </a:spcAft>
              <a:buClr>
                <a:srgbClr val="F3F3F3"/>
              </a:buClr>
              <a:buSzPts val="1400"/>
              <a:buChar char="●"/>
            </a:pPr>
            <a:r>
              <a:rPr lang="en-GB">
                <a:solidFill>
                  <a:srgbClr val="F3F3F3"/>
                </a:solidFill>
              </a:rPr>
              <a:t>The Global Slavery Index estimates that 40.3 million people are currently held in slavery around the world. </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What percentage of the world is that? </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There is no typical person who might be a slave. These statistics do not reveal much about who is held in slavery. It could be anyone, any age, any gender, any nationality. </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Every country has slavery in one form or another. </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This figure is larger than the amount of slaves held at any one time in the transatlantic slave trade. </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Differing definitions of slavery can also be taken into consideration for this statistic. </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How did modern slavery get so big? Some things statistics can’t tell us. </a:t>
            </a:r>
            <a:endParaRPr>
              <a:solidFill>
                <a:srgbClr val="F3F3F3"/>
              </a:solidFill>
            </a:endParaRPr>
          </a:p>
          <a:p>
            <a:pPr marL="0" lvl="0" indent="0" algn="l" rtl="0">
              <a:spcBef>
                <a:spcPts val="0"/>
              </a:spcBef>
              <a:spcAft>
                <a:spcPts val="1000"/>
              </a:spcAft>
              <a:buNone/>
            </a:pPr>
            <a:endParaRPr>
              <a:solidFill>
                <a:srgbClr val="F3F3F3"/>
              </a:solidFill>
            </a:endParaRPr>
          </a:p>
        </p:txBody>
      </p:sp>
      <p:sp>
        <p:nvSpPr>
          <p:cNvPr id="230" name="Google Shape;230;p25"/>
          <p:cNvSpPr txBox="1"/>
          <p:nvPr/>
        </p:nvSpPr>
        <p:spPr>
          <a:xfrm>
            <a:off x="278775" y="282625"/>
            <a:ext cx="9957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D.</a:t>
            </a:r>
            <a:endParaRPr sz="3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26"/>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a:p>
        </p:txBody>
      </p:sp>
      <p:sp>
        <p:nvSpPr>
          <p:cNvPr id="236" name="Google Shape;236;p26"/>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237" name="Google Shape;237;p26"/>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6"/>
          <p:cNvSpPr/>
          <p:nvPr/>
        </p:nvSpPr>
        <p:spPr>
          <a:xfrm>
            <a:off x="148500" y="183000"/>
            <a:ext cx="8808900" cy="4777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6"/>
          <p:cNvSpPr txBox="1"/>
          <p:nvPr/>
        </p:nvSpPr>
        <p:spPr>
          <a:xfrm>
            <a:off x="850500" y="222850"/>
            <a:ext cx="7256400" cy="48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800" b="1"/>
              <a:t>Q7: How many slaves are there currently held in the UK (Est.)</a:t>
            </a:r>
            <a:endParaRPr sz="1800" b="1"/>
          </a:p>
        </p:txBody>
      </p:sp>
      <p:sp>
        <p:nvSpPr>
          <p:cNvPr id="240" name="Google Shape;240;p26"/>
          <p:cNvSpPr/>
          <p:nvPr/>
        </p:nvSpPr>
        <p:spPr>
          <a:xfrm>
            <a:off x="955001" y="1181251"/>
            <a:ext cx="3473400" cy="1723500"/>
          </a:xfrm>
          <a:prstGeom prst="roundRect">
            <a:avLst>
              <a:gd name="adj" fmla="val 16667"/>
            </a:avLst>
          </a:prstGeom>
          <a:solidFill>
            <a:srgbClr val="00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1,000-5,000</a:t>
            </a:r>
            <a:endParaRPr sz="3600" b="1"/>
          </a:p>
        </p:txBody>
      </p:sp>
      <p:sp>
        <p:nvSpPr>
          <p:cNvPr id="241" name="Google Shape;241;p26"/>
          <p:cNvSpPr/>
          <p:nvPr/>
        </p:nvSpPr>
        <p:spPr>
          <a:xfrm>
            <a:off x="4696403" y="1181251"/>
            <a:ext cx="3473400" cy="1723500"/>
          </a:xfrm>
          <a:prstGeom prst="roundRect">
            <a:avLst>
              <a:gd name="adj" fmla="val 16667"/>
            </a:avLst>
          </a:prstGeom>
          <a:solidFill>
            <a:srgbClr val="00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20,000-23,000</a:t>
            </a:r>
            <a:endParaRPr sz="3600" b="1"/>
          </a:p>
        </p:txBody>
      </p:sp>
      <p:sp>
        <p:nvSpPr>
          <p:cNvPr id="242" name="Google Shape;242;p26"/>
          <p:cNvSpPr/>
          <p:nvPr/>
        </p:nvSpPr>
        <p:spPr>
          <a:xfrm>
            <a:off x="955001" y="3128503"/>
            <a:ext cx="3473400" cy="1723500"/>
          </a:xfrm>
          <a:prstGeom prst="roundRect">
            <a:avLst>
              <a:gd name="adj" fmla="val 16667"/>
            </a:avLst>
          </a:prstGeom>
          <a:solidFill>
            <a:srgbClr val="00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10,000-13,000</a:t>
            </a:r>
            <a:endParaRPr sz="3600" b="1"/>
          </a:p>
        </p:txBody>
      </p:sp>
      <p:sp>
        <p:nvSpPr>
          <p:cNvPr id="243" name="Google Shape;243;p26"/>
          <p:cNvSpPr/>
          <p:nvPr/>
        </p:nvSpPr>
        <p:spPr>
          <a:xfrm>
            <a:off x="4696403" y="3128503"/>
            <a:ext cx="3473400" cy="1723500"/>
          </a:xfrm>
          <a:prstGeom prst="roundRect">
            <a:avLst>
              <a:gd name="adj" fmla="val 16667"/>
            </a:avLst>
          </a:prstGeom>
          <a:solidFill>
            <a:srgbClr val="00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58,000-61,000</a:t>
            </a:r>
            <a:endParaRPr sz="3600" b="1"/>
          </a:p>
        </p:txBody>
      </p:sp>
      <p:sp>
        <p:nvSpPr>
          <p:cNvPr id="244" name="Google Shape;244;p26"/>
          <p:cNvSpPr txBox="1"/>
          <p:nvPr/>
        </p:nvSpPr>
        <p:spPr>
          <a:xfrm>
            <a:off x="2950350" y="735200"/>
            <a:ext cx="3243300" cy="418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i="1"/>
              <a:t>According to the Home Office (2014)</a:t>
            </a:r>
            <a:endParaRPr sz="1200" i="1"/>
          </a:p>
        </p:txBody>
      </p:sp>
      <p:sp>
        <p:nvSpPr>
          <p:cNvPr id="245" name="Google Shape;245;p26"/>
          <p:cNvSpPr txBox="1"/>
          <p:nvPr/>
        </p:nvSpPr>
        <p:spPr>
          <a:xfrm>
            <a:off x="561750" y="901650"/>
            <a:ext cx="879000" cy="71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A.</a:t>
            </a:r>
            <a:endParaRPr sz="3600"/>
          </a:p>
        </p:txBody>
      </p:sp>
      <p:sp>
        <p:nvSpPr>
          <p:cNvPr id="246" name="Google Shape;246;p26"/>
          <p:cNvSpPr txBox="1"/>
          <p:nvPr/>
        </p:nvSpPr>
        <p:spPr>
          <a:xfrm>
            <a:off x="4512450" y="901650"/>
            <a:ext cx="6552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B.</a:t>
            </a:r>
            <a:endParaRPr sz="3600"/>
          </a:p>
        </p:txBody>
      </p:sp>
      <p:sp>
        <p:nvSpPr>
          <p:cNvPr id="247" name="Google Shape;247;p26"/>
          <p:cNvSpPr txBox="1"/>
          <p:nvPr/>
        </p:nvSpPr>
        <p:spPr>
          <a:xfrm>
            <a:off x="742500" y="2899675"/>
            <a:ext cx="8790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C.</a:t>
            </a:r>
            <a:endParaRPr sz="3600"/>
          </a:p>
        </p:txBody>
      </p:sp>
      <p:sp>
        <p:nvSpPr>
          <p:cNvPr id="248" name="Google Shape;248;p26"/>
          <p:cNvSpPr txBox="1"/>
          <p:nvPr/>
        </p:nvSpPr>
        <p:spPr>
          <a:xfrm>
            <a:off x="4512450" y="2834125"/>
            <a:ext cx="9957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D.</a:t>
            </a:r>
            <a:endParaRPr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2">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27"/>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7"/>
          <p:cNvSpPr/>
          <p:nvPr/>
        </p:nvSpPr>
        <p:spPr>
          <a:xfrm>
            <a:off x="189000" y="216000"/>
            <a:ext cx="8636400" cy="4711500"/>
          </a:xfrm>
          <a:prstGeom prst="rect">
            <a:avLst/>
          </a:prstGeom>
          <a:noFill/>
          <a:ln w="28575" cap="flat" cmpd="sng">
            <a:solidFill>
              <a:srgbClr val="FAE00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7"/>
          <p:cNvSpPr/>
          <p:nvPr/>
        </p:nvSpPr>
        <p:spPr>
          <a:xfrm>
            <a:off x="455501" y="509503"/>
            <a:ext cx="3473400" cy="1723500"/>
          </a:xfrm>
          <a:prstGeom prst="roundRect">
            <a:avLst>
              <a:gd name="adj" fmla="val 16667"/>
            </a:avLst>
          </a:prstGeom>
          <a:solidFill>
            <a:srgbClr val="00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10,000-13,000</a:t>
            </a:r>
            <a:endParaRPr sz="3600" b="1"/>
          </a:p>
        </p:txBody>
      </p:sp>
      <p:pic>
        <p:nvPicPr>
          <p:cNvPr id="256" name="Google Shape;256;p27"/>
          <p:cNvPicPr preferRelativeResize="0"/>
          <p:nvPr/>
        </p:nvPicPr>
        <p:blipFill>
          <a:blip r:embed="rId3">
            <a:alphaModFix/>
          </a:blip>
          <a:stretch>
            <a:fillRect/>
          </a:stretch>
        </p:blipFill>
        <p:spPr>
          <a:xfrm>
            <a:off x="7614000" y="4222400"/>
            <a:ext cx="1529851" cy="921099"/>
          </a:xfrm>
          <a:prstGeom prst="rect">
            <a:avLst/>
          </a:prstGeom>
          <a:noFill/>
          <a:ln>
            <a:noFill/>
          </a:ln>
        </p:spPr>
      </p:pic>
      <p:sp>
        <p:nvSpPr>
          <p:cNvPr id="257" name="Google Shape;257;p27"/>
          <p:cNvSpPr txBox="1"/>
          <p:nvPr/>
        </p:nvSpPr>
        <p:spPr>
          <a:xfrm>
            <a:off x="4023000" y="391500"/>
            <a:ext cx="4603500" cy="4252800"/>
          </a:xfrm>
          <a:prstGeom prst="rect">
            <a:avLst/>
          </a:prstGeom>
          <a:noFill/>
          <a:ln>
            <a:noFill/>
          </a:ln>
        </p:spPr>
        <p:txBody>
          <a:bodyPr spcFirstLastPara="1" wrap="square" lIns="91425" tIns="91425" rIns="91425" bIns="91425" anchor="t" anchorCtr="0">
            <a:noAutofit/>
          </a:bodyPr>
          <a:lstStyle/>
          <a:p>
            <a:pPr marL="457200" lvl="0" indent="-317500" algn="l" rtl="0">
              <a:spcBef>
                <a:spcPts val="1000"/>
              </a:spcBef>
              <a:spcAft>
                <a:spcPts val="0"/>
              </a:spcAft>
              <a:buClr>
                <a:srgbClr val="F3F3F3"/>
              </a:buClr>
              <a:buSzPts val="1400"/>
              <a:buChar char="●"/>
            </a:pPr>
            <a:r>
              <a:rPr lang="en-GB">
                <a:solidFill>
                  <a:srgbClr val="F3F3F3"/>
                </a:solidFill>
              </a:rPr>
              <a:t>In 2014 the UK Home Office estimated there are 10,000-13,000 people in slavery in the UK</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Since 2014, more information has been available in regards to human trafficking and modern slavery.</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The UK estimates that for every slave they rescue/escapes there are about 4 still unaccounted for. </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Do we think this number is still the same? </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If the government is aware of the scale what are they providing to help tackle the problem? </a:t>
            </a:r>
            <a:endParaRPr>
              <a:solidFill>
                <a:srgbClr val="F3F3F3"/>
              </a:solidFill>
            </a:endParaRPr>
          </a:p>
          <a:p>
            <a:pPr marL="0" lvl="0" indent="0" algn="l" rtl="0">
              <a:spcBef>
                <a:spcPts val="1000"/>
              </a:spcBef>
              <a:spcAft>
                <a:spcPts val="0"/>
              </a:spcAft>
              <a:buNone/>
            </a:pPr>
            <a:endParaRPr>
              <a:solidFill>
                <a:srgbClr val="F3F3F3"/>
              </a:solidFill>
            </a:endParaRPr>
          </a:p>
          <a:p>
            <a:pPr marL="0" lvl="0" indent="0" algn="l" rtl="0">
              <a:spcBef>
                <a:spcPts val="1000"/>
              </a:spcBef>
              <a:spcAft>
                <a:spcPts val="0"/>
              </a:spcAft>
              <a:buNone/>
            </a:pPr>
            <a:endParaRPr>
              <a:solidFill>
                <a:srgbClr val="F3F3F3"/>
              </a:solidFill>
            </a:endParaRPr>
          </a:p>
          <a:p>
            <a:pPr marL="0" lvl="0" indent="0" algn="l" rtl="0">
              <a:spcBef>
                <a:spcPts val="0"/>
              </a:spcBef>
              <a:spcAft>
                <a:spcPts val="1000"/>
              </a:spcAft>
              <a:buNone/>
            </a:pPr>
            <a:endParaRPr>
              <a:solidFill>
                <a:srgbClr val="F3F3F3"/>
              </a:solidFill>
            </a:endParaRPr>
          </a:p>
        </p:txBody>
      </p:sp>
      <p:sp>
        <p:nvSpPr>
          <p:cNvPr id="258" name="Google Shape;258;p27"/>
          <p:cNvSpPr txBox="1"/>
          <p:nvPr/>
        </p:nvSpPr>
        <p:spPr>
          <a:xfrm>
            <a:off x="293675" y="282325"/>
            <a:ext cx="8790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C.</a:t>
            </a:r>
            <a:endParaRPr sz="3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28"/>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a:p>
        </p:txBody>
      </p:sp>
      <p:sp>
        <p:nvSpPr>
          <p:cNvPr id="264" name="Google Shape;264;p28"/>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265" name="Google Shape;265;p28"/>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8"/>
          <p:cNvSpPr/>
          <p:nvPr/>
        </p:nvSpPr>
        <p:spPr>
          <a:xfrm>
            <a:off x="148500" y="183000"/>
            <a:ext cx="8808900" cy="4777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28"/>
          <p:cNvSpPr txBox="1"/>
          <p:nvPr/>
        </p:nvSpPr>
        <p:spPr>
          <a:xfrm>
            <a:off x="1329900" y="259775"/>
            <a:ext cx="6484200" cy="48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800" b="1"/>
              <a:t>Q8: How many slaves are there in the UK currently? (Est.)</a:t>
            </a:r>
            <a:endParaRPr sz="1800" b="1"/>
          </a:p>
        </p:txBody>
      </p:sp>
      <p:sp>
        <p:nvSpPr>
          <p:cNvPr id="268" name="Google Shape;268;p28"/>
          <p:cNvSpPr/>
          <p:nvPr/>
        </p:nvSpPr>
        <p:spPr>
          <a:xfrm>
            <a:off x="955001" y="1181251"/>
            <a:ext cx="3473400" cy="1723500"/>
          </a:xfrm>
          <a:prstGeom prst="roundRect">
            <a:avLst>
              <a:gd name="adj" fmla="val 16667"/>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t>13,000</a:t>
            </a:r>
            <a:endParaRPr sz="6000" b="1"/>
          </a:p>
        </p:txBody>
      </p:sp>
      <p:sp>
        <p:nvSpPr>
          <p:cNvPr id="269" name="Google Shape;269;p28"/>
          <p:cNvSpPr/>
          <p:nvPr/>
        </p:nvSpPr>
        <p:spPr>
          <a:xfrm>
            <a:off x="4696403" y="1181251"/>
            <a:ext cx="3473400" cy="1723500"/>
          </a:xfrm>
          <a:prstGeom prst="roundRect">
            <a:avLst>
              <a:gd name="adj" fmla="val 16667"/>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t>59,000</a:t>
            </a:r>
            <a:endParaRPr sz="6000" b="1"/>
          </a:p>
        </p:txBody>
      </p:sp>
      <p:sp>
        <p:nvSpPr>
          <p:cNvPr id="270" name="Google Shape;270;p28"/>
          <p:cNvSpPr/>
          <p:nvPr/>
        </p:nvSpPr>
        <p:spPr>
          <a:xfrm>
            <a:off x="955001" y="3128503"/>
            <a:ext cx="3473400" cy="1723500"/>
          </a:xfrm>
          <a:prstGeom prst="roundRect">
            <a:avLst>
              <a:gd name="adj" fmla="val 16667"/>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t>97,000</a:t>
            </a:r>
            <a:endParaRPr sz="6000" b="1"/>
          </a:p>
        </p:txBody>
      </p:sp>
      <p:sp>
        <p:nvSpPr>
          <p:cNvPr id="271" name="Google Shape;271;p28"/>
          <p:cNvSpPr/>
          <p:nvPr/>
        </p:nvSpPr>
        <p:spPr>
          <a:xfrm>
            <a:off x="4696403" y="3128503"/>
            <a:ext cx="3473400" cy="1723500"/>
          </a:xfrm>
          <a:prstGeom prst="roundRect">
            <a:avLst>
              <a:gd name="adj" fmla="val 16667"/>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t>136,000</a:t>
            </a:r>
            <a:endParaRPr sz="6000" b="1"/>
          </a:p>
        </p:txBody>
      </p:sp>
      <p:sp>
        <p:nvSpPr>
          <p:cNvPr id="272" name="Google Shape;272;p28"/>
          <p:cNvSpPr txBox="1"/>
          <p:nvPr/>
        </p:nvSpPr>
        <p:spPr>
          <a:xfrm>
            <a:off x="2950350" y="735200"/>
            <a:ext cx="3243300" cy="418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i="1"/>
              <a:t>According to the Global Slavery Index (2018)</a:t>
            </a:r>
            <a:endParaRPr sz="1200" i="1"/>
          </a:p>
        </p:txBody>
      </p:sp>
      <p:sp>
        <p:nvSpPr>
          <p:cNvPr id="273" name="Google Shape;273;p28"/>
          <p:cNvSpPr txBox="1"/>
          <p:nvPr/>
        </p:nvSpPr>
        <p:spPr>
          <a:xfrm>
            <a:off x="561750" y="955975"/>
            <a:ext cx="879000" cy="71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A.</a:t>
            </a:r>
            <a:endParaRPr sz="3600"/>
          </a:p>
        </p:txBody>
      </p:sp>
      <p:sp>
        <p:nvSpPr>
          <p:cNvPr id="274" name="Google Shape;274;p28"/>
          <p:cNvSpPr txBox="1"/>
          <p:nvPr/>
        </p:nvSpPr>
        <p:spPr>
          <a:xfrm>
            <a:off x="4512450" y="901650"/>
            <a:ext cx="6552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B.</a:t>
            </a:r>
            <a:endParaRPr sz="3600"/>
          </a:p>
        </p:txBody>
      </p:sp>
      <p:sp>
        <p:nvSpPr>
          <p:cNvPr id="275" name="Google Shape;275;p28"/>
          <p:cNvSpPr txBox="1"/>
          <p:nvPr/>
        </p:nvSpPr>
        <p:spPr>
          <a:xfrm>
            <a:off x="742500" y="2899675"/>
            <a:ext cx="8790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C.</a:t>
            </a:r>
            <a:endParaRPr sz="3600"/>
          </a:p>
        </p:txBody>
      </p:sp>
      <p:sp>
        <p:nvSpPr>
          <p:cNvPr id="276" name="Google Shape;276;p28"/>
          <p:cNvSpPr txBox="1"/>
          <p:nvPr/>
        </p:nvSpPr>
        <p:spPr>
          <a:xfrm>
            <a:off x="4512450" y="2834125"/>
            <a:ext cx="9957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D.</a:t>
            </a:r>
            <a:endParaRPr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29"/>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29"/>
          <p:cNvSpPr/>
          <p:nvPr/>
        </p:nvSpPr>
        <p:spPr>
          <a:xfrm>
            <a:off x="189000" y="216000"/>
            <a:ext cx="8636400" cy="4711500"/>
          </a:xfrm>
          <a:prstGeom prst="rect">
            <a:avLst/>
          </a:prstGeom>
          <a:noFill/>
          <a:ln w="28575" cap="flat" cmpd="sng">
            <a:solidFill>
              <a:srgbClr val="FAE00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29"/>
          <p:cNvSpPr/>
          <p:nvPr/>
        </p:nvSpPr>
        <p:spPr>
          <a:xfrm>
            <a:off x="450653" y="597253"/>
            <a:ext cx="3473400" cy="1723500"/>
          </a:xfrm>
          <a:prstGeom prst="roundRect">
            <a:avLst>
              <a:gd name="adj" fmla="val 16667"/>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t>136,000</a:t>
            </a:r>
            <a:endParaRPr sz="6000" b="1"/>
          </a:p>
        </p:txBody>
      </p:sp>
      <p:pic>
        <p:nvPicPr>
          <p:cNvPr id="284" name="Google Shape;284;p29"/>
          <p:cNvPicPr preferRelativeResize="0"/>
          <p:nvPr/>
        </p:nvPicPr>
        <p:blipFill>
          <a:blip r:embed="rId3">
            <a:alphaModFix/>
          </a:blip>
          <a:stretch>
            <a:fillRect/>
          </a:stretch>
        </p:blipFill>
        <p:spPr>
          <a:xfrm>
            <a:off x="7614000" y="4222400"/>
            <a:ext cx="1529851" cy="921099"/>
          </a:xfrm>
          <a:prstGeom prst="rect">
            <a:avLst/>
          </a:prstGeom>
          <a:noFill/>
          <a:ln>
            <a:noFill/>
          </a:ln>
        </p:spPr>
      </p:pic>
      <p:sp>
        <p:nvSpPr>
          <p:cNvPr id="285" name="Google Shape;285;p29"/>
          <p:cNvSpPr txBox="1"/>
          <p:nvPr/>
        </p:nvSpPr>
        <p:spPr>
          <a:xfrm>
            <a:off x="4482000" y="647125"/>
            <a:ext cx="3510000" cy="2099100"/>
          </a:xfrm>
          <a:prstGeom prst="rect">
            <a:avLst/>
          </a:prstGeom>
          <a:noFill/>
          <a:ln>
            <a:noFill/>
          </a:ln>
        </p:spPr>
        <p:txBody>
          <a:bodyPr spcFirstLastPara="1" wrap="square" lIns="91425" tIns="91425" rIns="91425" bIns="91425" anchor="t" anchorCtr="0">
            <a:noAutofit/>
          </a:bodyPr>
          <a:lstStyle/>
          <a:p>
            <a:pPr marL="457200" lvl="0" indent="-317500" algn="l" rtl="0">
              <a:spcBef>
                <a:spcPts val="0"/>
              </a:spcBef>
              <a:spcAft>
                <a:spcPts val="0"/>
              </a:spcAft>
              <a:buClr>
                <a:srgbClr val="F3F3F3"/>
              </a:buClr>
              <a:buSzPts val="1400"/>
              <a:buChar char="●"/>
            </a:pPr>
            <a:r>
              <a:rPr lang="en-GB">
                <a:solidFill>
                  <a:srgbClr val="F3F3F3"/>
                </a:solidFill>
              </a:rPr>
              <a:t>Why does the number differ so much?</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Often different methods of data collection are used by different reports. </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We may never know the </a:t>
            </a:r>
            <a:r>
              <a:rPr lang="en-GB" i="1">
                <a:solidFill>
                  <a:srgbClr val="F3F3F3"/>
                </a:solidFill>
              </a:rPr>
              <a:t>true </a:t>
            </a:r>
            <a:r>
              <a:rPr lang="en-GB">
                <a:solidFill>
                  <a:srgbClr val="F3F3F3"/>
                </a:solidFill>
              </a:rPr>
              <a:t>number, but one person in slavery is one person too many.</a:t>
            </a:r>
            <a:endParaRPr>
              <a:solidFill>
                <a:srgbClr val="F3F3F3"/>
              </a:solidFill>
            </a:endParaRPr>
          </a:p>
          <a:p>
            <a:pPr marL="457200" lvl="0" indent="0" algn="l" rtl="0">
              <a:spcBef>
                <a:spcPts val="1000"/>
              </a:spcBef>
              <a:spcAft>
                <a:spcPts val="0"/>
              </a:spcAft>
              <a:buNone/>
            </a:pPr>
            <a:endParaRPr>
              <a:solidFill>
                <a:srgbClr val="F3F3F3"/>
              </a:solidFill>
            </a:endParaRPr>
          </a:p>
          <a:p>
            <a:pPr marL="0" lvl="0" indent="0" algn="l" rtl="0">
              <a:spcBef>
                <a:spcPts val="1000"/>
              </a:spcBef>
              <a:spcAft>
                <a:spcPts val="0"/>
              </a:spcAft>
              <a:buNone/>
            </a:pPr>
            <a:endParaRPr>
              <a:solidFill>
                <a:srgbClr val="F3F3F3"/>
              </a:solidFill>
            </a:endParaRPr>
          </a:p>
          <a:p>
            <a:pPr marL="0" lvl="0" indent="0" algn="l" rtl="0">
              <a:spcBef>
                <a:spcPts val="0"/>
              </a:spcBef>
              <a:spcAft>
                <a:spcPts val="1000"/>
              </a:spcAft>
              <a:buNone/>
            </a:pPr>
            <a:endParaRPr>
              <a:solidFill>
                <a:srgbClr val="F3F3F3"/>
              </a:solidFill>
            </a:endParaRPr>
          </a:p>
        </p:txBody>
      </p:sp>
      <p:sp>
        <p:nvSpPr>
          <p:cNvPr id="286" name="Google Shape;286;p29"/>
          <p:cNvSpPr txBox="1"/>
          <p:nvPr/>
        </p:nvSpPr>
        <p:spPr>
          <a:xfrm>
            <a:off x="290900" y="335150"/>
            <a:ext cx="9957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D.</a:t>
            </a:r>
            <a:endParaRPr sz="36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3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a:p>
        </p:txBody>
      </p:sp>
      <p:sp>
        <p:nvSpPr>
          <p:cNvPr id="292" name="Google Shape;292;p30"/>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293" name="Google Shape;293;p30"/>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30"/>
          <p:cNvSpPr/>
          <p:nvPr/>
        </p:nvSpPr>
        <p:spPr>
          <a:xfrm>
            <a:off x="148500" y="183000"/>
            <a:ext cx="8808900" cy="4777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30"/>
          <p:cNvSpPr txBox="1"/>
          <p:nvPr/>
        </p:nvSpPr>
        <p:spPr>
          <a:xfrm>
            <a:off x="850500" y="222850"/>
            <a:ext cx="7738200" cy="48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800" b="1"/>
              <a:t>Q9: WHat is the most common type of Modern slavery in the UK? </a:t>
            </a:r>
            <a:endParaRPr sz="1800" b="1"/>
          </a:p>
        </p:txBody>
      </p:sp>
      <p:sp>
        <p:nvSpPr>
          <p:cNvPr id="296" name="Google Shape;296;p30"/>
          <p:cNvSpPr/>
          <p:nvPr/>
        </p:nvSpPr>
        <p:spPr>
          <a:xfrm>
            <a:off x="955001" y="1181251"/>
            <a:ext cx="3473400" cy="1723500"/>
          </a:xfrm>
          <a:prstGeom prst="roundRect">
            <a:avLst>
              <a:gd name="adj" fmla="val 16667"/>
            </a:avLst>
          </a:prstGeom>
          <a:solidFill>
            <a:srgbClr val="99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solidFill>
                  <a:srgbClr val="FFFFFF"/>
                </a:solidFill>
              </a:rPr>
              <a:t>Labour Exploitation</a:t>
            </a:r>
            <a:endParaRPr sz="3600" b="1">
              <a:solidFill>
                <a:srgbClr val="FFFFFF"/>
              </a:solidFill>
            </a:endParaRPr>
          </a:p>
        </p:txBody>
      </p:sp>
      <p:sp>
        <p:nvSpPr>
          <p:cNvPr id="297" name="Google Shape;297;p30"/>
          <p:cNvSpPr/>
          <p:nvPr/>
        </p:nvSpPr>
        <p:spPr>
          <a:xfrm>
            <a:off x="4696403" y="1181251"/>
            <a:ext cx="3473400" cy="1723500"/>
          </a:xfrm>
          <a:prstGeom prst="roundRect">
            <a:avLst>
              <a:gd name="adj" fmla="val 16667"/>
            </a:avLst>
          </a:prstGeom>
          <a:solidFill>
            <a:srgbClr val="99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solidFill>
                  <a:srgbClr val="FFFFFF"/>
                </a:solidFill>
              </a:rPr>
              <a:t>Sexual Exploitation</a:t>
            </a:r>
            <a:endParaRPr sz="3600" b="1">
              <a:solidFill>
                <a:srgbClr val="FFFFFF"/>
              </a:solidFill>
            </a:endParaRPr>
          </a:p>
        </p:txBody>
      </p:sp>
      <p:sp>
        <p:nvSpPr>
          <p:cNvPr id="298" name="Google Shape;298;p30"/>
          <p:cNvSpPr/>
          <p:nvPr/>
        </p:nvSpPr>
        <p:spPr>
          <a:xfrm>
            <a:off x="955001" y="3128503"/>
            <a:ext cx="3473400" cy="1723500"/>
          </a:xfrm>
          <a:prstGeom prst="roundRect">
            <a:avLst>
              <a:gd name="adj" fmla="val 16667"/>
            </a:avLst>
          </a:prstGeom>
          <a:solidFill>
            <a:srgbClr val="99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solidFill>
                  <a:srgbClr val="FFFFFF"/>
                </a:solidFill>
              </a:rPr>
              <a:t>Domestic Servitude</a:t>
            </a:r>
            <a:endParaRPr sz="3600" b="1">
              <a:solidFill>
                <a:srgbClr val="FFFFFF"/>
              </a:solidFill>
            </a:endParaRPr>
          </a:p>
        </p:txBody>
      </p:sp>
      <p:sp>
        <p:nvSpPr>
          <p:cNvPr id="299" name="Google Shape;299;p30"/>
          <p:cNvSpPr/>
          <p:nvPr/>
        </p:nvSpPr>
        <p:spPr>
          <a:xfrm>
            <a:off x="4696403" y="3128503"/>
            <a:ext cx="3473400" cy="1723500"/>
          </a:xfrm>
          <a:prstGeom prst="roundRect">
            <a:avLst>
              <a:gd name="adj" fmla="val 16667"/>
            </a:avLst>
          </a:prstGeom>
          <a:solidFill>
            <a:srgbClr val="99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solidFill>
                  <a:srgbClr val="FFFFFF"/>
                </a:solidFill>
              </a:rPr>
              <a:t>Organ Harvesting</a:t>
            </a:r>
            <a:endParaRPr sz="3600" b="1">
              <a:solidFill>
                <a:srgbClr val="FFFFFF"/>
              </a:solidFill>
            </a:endParaRPr>
          </a:p>
        </p:txBody>
      </p:sp>
      <p:sp>
        <p:nvSpPr>
          <p:cNvPr id="300" name="Google Shape;300;p30"/>
          <p:cNvSpPr txBox="1"/>
          <p:nvPr/>
        </p:nvSpPr>
        <p:spPr>
          <a:xfrm>
            <a:off x="2531250" y="735200"/>
            <a:ext cx="3892500" cy="418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i="1"/>
              <a:t>According to the National Referral Mechanism (2018)</a:t>
            </a:r>
            <a:endParaRPr sz="1200" i="1"/>
          </a:p>
        </p:txBody>
      </p:sp>
      <p:sp>
        <p:nvSpPr>
          <p:cNvPr id="301" name="Google Shape;301;p30"/>
          <p:cNvSpPr txBox="1"/>
          <p:nvPr/>
        </p:nvSpPr>
        <p:spPr>
          <a:xfrm>
            <a:off x="636775" y="873300"/>
            <a:ext cx="879000" cy="71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A.</a:t>
            </a:r>
            <a:endParaRPr sz="3600"/>
          </a:p>
        </p:txBody>
      </p:sp>
      <p:sp>
        <p:nvSpPr>
          <p:cNvPr id="302" name="Google Shape;302;p30"/>
          <p:cNvSpPr txBox="1"/>
          <p:nvPr/>
        </p:nvSpPr>
        <p:spPr>
          <a:xfrm>
            <a:off x="4512450" y="901650"/>
            <a:ext cx="6552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B.</a:t>
            </a:r>
            <a:endParaRPr sz="3600"/>
          </a:p>
        </p:txBody>
      </p:sp>
      <p:sp>
        <p:nvSpPr>
          <p:cNvPr id="303" name="Google Shape;303;p30"/>
          <p:cNvSpPr txBox="1"/>
          <p:nvPr/>
        </p:nvSpPr>
        <p:spPr>
          <a:xfrm>
            <a:off x="742500" y="2899675"/>
            <a:ext cx="8790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C.</a:t>
            </a:r>
            <a:endParaRPr sz="3600"/>
          </a:p>
        </p:txBody>
      </p:sp>
      <p:sp>
        <p:nvSpPr>
          <p:cNvPr id="304" name="Google Shape;304;p30"/>
          <p:cNvSpPr txBox="1"/>
          <p:nvPr/>
        </p:nvSpPr>
        <p:spPr>
          <a:xfrm>
            <a:off x="4512450" y="2834125"/>
            <a:ext cx="9957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D.</a:t>
            </a:r>
            <a:endParaRPr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31"/>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31"/>
          <p:cNvSpPr/>
          <p:nvPr/>
        </p:nvSpPr>
        <p:spPr>
          <a:xfrm>
            <a:off x="189000" y="216000"/>
            <a:ext cx="8636400" cy="4711500"/>
          </a:xfrm>
          <a:prstGeom prst="rect">
            <a:avLst/>
          </a:prstGeom>
          <a:noFill/>
          <a:ln w="28575" cap="flat" cmpd="sng">
            <a:solidFill>
              <a:srgbClr val="FAE00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31"/>
          <p:cNvSpPr/>
          <p:nvPr/>
        </p:nvSpPr>
        <p:spPr>
          <a:xfrm>
            <a:off x="462251" y="634501"/>
            <a:ext cx="3473400" cy="1723500"/>
          </a:xfrm>
          <a:prstGeom prst="roundRect">
            <a:avLst>
              <a:gd name="adj" fmla="val 16667"/>
            </a:avLst>
          </a:prstGeom>
          <a:solidFill>
            <a:srgbClr val="99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457200" lvl="0" indent="-457200" algn="ctr" rtl="0">
              <a:spcBef>
                <a:spcPts val="0"/>
              </a:spcBef>
              <a:spcAft>
                <a:spcPts val="0"/>
              </a:spcAft>
              <a:buClr>
                <a:srgbClr val="FFFFFF"/>
              </a:buClr>
              <a:buSzPts val="3600"/>
              <a:buAutoNum type="arabicPeriod"/>
            </a:pPr>
            <a:r>
              <a:rPr lang="en-GB" sz="3600" b="1">
                <a:solidFill>
                  <a:srgbClr val="FFFFFF"/>
                </a:solidFill>
              </a:rPr>
              <a:t>Labour Exploitation</a:t>
            </a:r>
            <a:endParaRPr sz="3600" b="1">
              <a:solidFill>
                <a:srgbClr val="FFFFFF"/>
              </a:solidFill>
            </a:endParaRPr>
          </a:p>
        </p:txBody>
      </p:sp>
      <p:pic>
        <p:nvPicPr>
          <p:cNvPr id="312" name="Google Shape;312;p31"/>
          <p:cNvPicPr preferRelativeResize="0"/>
          <p:nvPr/>
        </p:nvPicPr>
        <p:blipFill>
          <a:blip r:embed="rId3">
            <a:alphaModFix/>
          </a:blip>
          <a:stretch>
            <a:fillRect/>
          </a:stretch>
        </p:blipFill>
        <p:spPr>
          <a:xfrm>
            <a:off x="7614000" y="4222400"/>
            <a:ext cx="1529851" cy="921099"/>
          </a:xfrm>
          <a:prstGeom prst="rect">
            <a:avLst/>
          </a:prstGeom>
          <a:noFill/>
          <a:ln>
            <a:noFill/>
          </a:ln>
        </p:spPr>
      </p:pic>
      <p:sp>
        <p:nvSpPr>
          <p:cNvPr id="313" name="Google Shape;313;p31"/>
          <p:cNvSpPr txBox="1"/>
          <p:nvPr/>
        </p:nvSpPr>
        <p:spPr>
          <a:xfrm>
            <a:off x="4023000" y="249750"/>
            <a:ext cx="4603500" cy="4394400"/>
          </a:xfrm>
          <a:prstGeom prst="rect">
            <a:avLst/>
          </a:prstGeom>
          <a:noFill/>
          <a:ln>
            <a:noFill/>
          </a:ln>
        </p:spPr>
        <p:txBody>
          <a:bodyPr spcFirstLastPara="1" wrap="square" lIns="91425" tIns="91425" rIns="91425" bIns="91425" anchor="t" anchorCtr="0">
            <a:noAutofit/>
          </a:bodyPr>
          <a:lstStyle/>
          <a:p>
            <a:pPr marL="457200" lvl="0" indent="-317500" algn="l" rtl="0">
              <a:spcBef>
                <a:spcPts val="1000"/>
              </a:spcBef>
              <a:spcAft>
                <a:spcPts val="0"/>
              </a:spcAft>
              <a:buClr>
                <a:srgbClr val="F3F3F3"/>
              </a:buClr>
              <a:buSzPts val="1400"/>
              <a:buChar char="●"/>
            </a:pPr>
            <a:r>
              <a:rPr lang="en-GB">
                <a:solidFill>
                  <a:srgbClr val="F3F3F3"/>
                </a:solidFill>
              </a:rPr>
              <a:t>Labour Exploitation is the highest form of slavery in the UK.</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This statistic is based on the information from rescued slaves. </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The other types of slavery may have higher levels in the UK but levels of rescue for these may be lower. </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Types of common labour exploitation:</a:t>
            </a:r>
            <a:endParaRPr>
              <a:solidFill>
                <a:srgbClr val="F3F3F3"/>
              </a:solidFill>
            </a:endParaRPr>
          </a:p>
          <a:p>
            <a:pPr marL="914400" lvl="1" indent="-317500" algn="l" rtl="0">
              <a:spcBef>
                <a:spcPts val="1000"/>
              </a:spcBef>
              <a:spcAft>
                <a:spcPts val="0"/>
              </a:spcAft>
              <a:buClr>
                <a:srgbClr val="F3F3F3"/>
              </a:buClr>
              <a:buSzPts val="1400"/>
              <a:buChar char="○"/>
            </a:pPr>
            <a:r>
              <a:rPr lang="en-GB">
                <a:solidFill>
                  <a:srgbClr val="F3F3F3"/>
                </a:solidFill>
              </a:rPr>
              <a:t>Farm Work (e.g. picking vegetables)</a:t>
            </a:r>
            <a:endParaRPr>
              <a:solidFill>
                <a:srgbClr val="F3F3F3"/>
              </a:solidFill>
            </a:endParaRPr>
          </a:p>
          <a:p>
            <a:pPr marL="914400" lvl="1" indent="-317500" algn="l" rtl="0">
              <a:spcBef>
                <a:spcPts val="0"/>
              </a:spcBef>
              <a:spcAft>
                <a:spcPts val="0"/>
              </a:spcAft>
              <a:buClr>
                <a:srgbClr val="F3F3F3"/>
              </a:buClr>
              <a:buSzPts val="1400"/>
              <a:buChar char="○"/>
            </a:pPr>
            <a:r>
              <a:rPr lang="en-GB">
                <a:solidFill>
                  <a:srgbClr val="F3F3F3"/>
                </a:solidFill>
              </a:rPr>
              <a:t>Cannabis Farms </a:t>
            </a:r>
            <a:endParaRPr>
              <a:solidFill>
                <a:srgbClr val="F3F3F3"/>
              </a:solidFill>
            </a:endParaRPr>
          </a:p>
          <a:p>
            <a:pPr marL="914400" lvl="1" indent="-317500" algn="l" rtl="0">
              <a:spcBef>
                <a:spcPts val="0"/>
              </a:spcBef>
              <a:spcAft>
                <a:spcPts val="0"/>
              </a:spcAft>
              <a:buClr>
                <a:srgbClr val="F3F3F3"/>
              </a:buClr>
              <a:buSzPts val="1400"/>
              <a:buChar char="○"/>
            </a:pPr>
            <a:r>
              <a:rPr lang="en-GB">
                <a:solidFill>
                  <a:srgbClr val="F3F3F3"/>
                </a:solidFill>
              </a:rPr>
              <a:t>County Lines (children made to traffic drugs)</a:t>
            </a:r>
            <a:endParaRPr>
              <a:solidFill>
                <a:srgbClr val="F3F3F3"/>
              </a:solidFill>
            </a:endParaRPr>
          </a:p>
          <a:p>
            <a:pPr marL="914400" lvl="1" indent="-317500" algn="l" rtl="0">
              <a:spcBef>
                <a:spcPts val="0"/>
              </a:spcBef>
              <a:spcAft>
                <a:spcPts val="0"/>
              </a:spcAft>
              <a:buClr>
                <a:srgbClr val="F3F3F3"/>
              </a:buClr>
              <a:buSzPts val="1400"/>
              <a:buChar char="○"/>
            </a:pPr>
            <a:r>
              <a:rPr lang="en-GB">
                <a:solidFill>
                  <a:srgbClr val="F3F3F3"/>
                </a:solidFill>
              </a:rPr>
              <a:t>Laying Driveways</a:t>
            </a:r>
            <a:endParaRPr>
              <a:solidFill>
                <a:srgbClr val="F3F3F3"/>
              </a:solidFill>
            </a:endParaRPr>
          </a:p>
          <a:p>
            <a:pPr marL="914400" lvl="1" indent="-317500" algn="l" rtl="0">
              <a:spcBef>
                <a:spcPts val="0"/>
              </a:spcBef>
              <a:spcAft>
                <a:spcPts val="0"/>
              </a:spcAft>
              <a:buClr>
                <a:srgbClr val="F3F3F3"/>
              </a:buClr>
              <a:buSzPts val="1400"/>
              <a:buChar char="○"/>
            </a:pPr>
            <a:r>
              <a:rPr lang="en-GB">
                <a:solidFill>
                  <a:srgbClr val="F3F3F3"/>
                </a:solidFill>
              </a:rPr>
              <a:t>Nail Salon Work </a:t>
            </a:r>
            <a:endParaRPr>
              <a:solidFill>
                <a:srgbClr val="F3F3F3"/>
              </a:solidFill>
            </a:endParaRPr>
          </a:p>
          <a:p>
            <a:pPr marL="914400" lvl="1" indent="-317500" algn="l" rtl="0">
              <a:spcBef>
                <a:spcPts val="0"/>
              </a:spcBef>
              <a:spcAft>
                <a:spcPts val="0"/>
              </a:spcAft>
              <a:buClr>
                <a:srgbClr val="F3F3F3"/>
              </a:buClr>
              <a:buSzPts val="1400"/>
              <a:buChar char="○"/>
            </a:pPr>
            <a:r>
              <a:rPr lang="en-GB">
                <a:solidFill>
                  <a:srgbClr val="F3F3F3"/>
                </a:solidFill>
              </a:rPr>
              <a:t>Car Washes </a:t>
            </a:r>
            <a:endParaRPr>
              <a:solidFill>
                <a:srgbClr val="F3F3F3"/>
              </a:solidFill>
            </a:endParaRPr>
          </a:p>
          <a:p>
            <a:pPr marL="0" lvl="0" indent="0" algn="l" rtl="0">
              <a:spcBef>
                <a:spcPts val="0"/>
              </a:spcBef>
              <a:spcAft>
                <a:spcPts val="0"/>
              </a:spcAft>
              <a:buNone/>
            </a:pPr>
            <a:endParaRPr>
              <a:solidFill>
                <a:srgbClr val="F3F3F3"/>
              </a:solidFill>
            </a:endParaRPr>
          </a:p>
          <a:p>
            <a:pPr marL="0" lvl="0" indent="0" algn="l" rtl="0">
              <a:spcBef>
                <a:spcPts val="0"/>
              </a:spcBef>
              <a:spcAft>
                <a:spcPts val="1000"/>
              </a:spcAft>
              <a:buNone/>
            </a:pPr>
            <a:endParaRPr>
              <a:solidFill>
                <a:srgbClr val="F3F3F3"/>
              </a:solidFill>
            </a:endParaRPr>
          </a:p>
        </p:txBody>
      </p:sp>
      <p:sp>
        <p:nvSpPr>
          <p:cNvPr id="314" name="Google Shape;314;p31"/>
          <p:cNvSpPr txBox="1"/>
          <p:nvPr/>
        </p:nvSpPr>
        <p:spPr>
          <a:xfrm>
            <a:off x="3935650" y="4266000"/>
            <a:ext cx="3809700" cy="661500"/>
          </a:xfrm>
          <a:prstGeom prst="rect">
            <a:avLst/>
          </a:prstGeom>
          <a:noFill/>
          <a:ln>
            <a:noFill/>
          </a:ln>
        </p:spPr>
        <p:txBody>
          <a:bodyPr spcFirstLastPara="1" wrap="square" lIns="91425" tIns="91425" rIns="91425" bIns="91425" anchor="t" anchorCtr="0">
            <a:noAutofit/>
          </a:bodyPr>
          <a:lstStyle/>
          <a:p>
            <a:pPr marL="457200" lvl="0" indent="-292100" algn="l" rtl="0">
              <a:spcBef>
                <a:spcPts val="0"/>
              </a:spcBef>
              <a:spcAft>
                <a:spcPts val="0"/>
              </a:spcAft>
              <a:buClr>
                <a:srgbClr val="F3F3F3"/>
              </a:buClr>
              <a:buSzPts val="1000"/>
              <a:buChar char="●"/>
            </a:pPr>
            <a:r>
              <a:rPr lang="en-GB" sz="1000" b="1">
                <a:solidFill>
                  <a:srgbClr val="F3F3F3"/>
                </a:solidFill>
              </a:rPr>
              <a:t>ORGAN HARVESTING</a:t>
            </a:r>
            <a:r>
              <a:rPr lang="en-GB" sz="1000">
                <a:solidFill>
                  <a:srgbClr val="F3F3F3"/>
                </a:solidFill>
              </a:rPr>
              <a:t> - there was three cases in 2017 of organ harvesting in the UK. This is rare however more cases may be happening without authorities knowing. </a:t>
            </a:r>
            <a:endParaRPr sz="1000">
              <a:solidFill>
                <a:srgbClr val="F3F3F3"/>
              </a:solidFill>
            </a:endParaRPr>
          </a:p>
        </p:txBody>
      </p:sp>
      <p:sp>
        <p:nvSpPr>
          <p:cNvPr id="315" name="Google Shape;315;p31"/>
          <p:cNvSpPr/>
          <p:nvPr/>
        </p:nvSpPr>
        <p:spPr>
          <a:xfrm>
            <a:off x="462250" y="2450250"/>
            <a:ext cx="3473400" cy="600600"/>
          </a:xfrm>
          <a:prstGeom prst="roundRect">
            <a:avLst>
              <a:gd name="adj" fmla="val 16667"/>
            </a:avLst>
          </a:prstGeom>
          <a:solidFill>
            <a:srgbClr val="99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800" b="1">
                <a:solidFill>
                  <a:srgbClr val="FFFFFF"/>
                </a:solidFill>
              </a:rPr>
              <a:t>2. Sexual Exploitation</a:t>
            </a:r>
            <a:endParaRPr sz="1800" b="1">
              <a:solidFill>
                <a:srgbClr val="FFFFFF"/>
              </a:solidFill>
            </a:endParaRPr>
          </a:p>
        </p:txBody>
      </p:sp>
      <p:sp>
        <p:nvSpPr>
          <p:cNvPr id="316" name="Google Shape;316;p31"/>
          <p:cNvSpPr/>
          <p:nvPr/>
        </p:nvSpPr>
        <p:spPr>
          <a:xfrm>
            <a:off x="502750" y="3143100"/>
            <a:ext cx="3432900" cy="551400"/>
          </a:xfrm>
          <a:prstGeom prst="roundRect">
            <a:avLst>
              <a:gd name="adj" fmla="val 16667"/>
            </a:avLst>
          </a:prstGeom>
          <a:solidFill>
            <a:srgbClr val="99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800" b="1">
                <a:solidFill>
                  <a:srgbClr val="FFFFFF"/>
                </a:solidFill>
              </a:rPr>
              <a:t>3. Domestic Servitude</a:t>
            </a:r>
            <a:endParaRPr sz="1800" b="1">
              <a:solidFill>
                <a:srgbClr val="FFFFFF"/>
              </a:solidFill>
            </a:endParaRPr>
          </a:p>
        </p:txBody>
      </p:sp>
      <p:sp>
        <p:nvSpPr>
          <p:cNvPr id="317" name="Google Shape;317;p31"/>
          <p:cNvSpPr/>
          <p:nvPr/>
        </p:nvSpPr>
        <p:spPr>
          <a:xfrm>
            <a:off x="502750" y="3759175"/>
            <a:ext cx="3432900" cy="551400"/>
          </a:xfrm>
          <a:prstGeom prst="roundRect">
            <a:avLst>
              <a:gd name="adj" fmla="val 16667"/>
            </a:avLst>
          </a:prstGeom>
          <a:solidFill>
            <a:srgbClr val="99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800" b="1">
                <a:solidFill>
                  <a:srgbClr val="FFFFFF"/>
                </a:solidFill>
              </a:rPr>
              <a:t>4. Unknown </a:t>
            </a:r>
            <a:endParaRPr sz="1800" b="1">
              <a:solidFill>
                <a:srgbClr val="FFFFFF"/>
              </a:solidFill>
            </a:endParaRPr>
          </a:p>
        </p:txBody>
      </p:sp>
      <p:sp>
        <p:nvSpPr>
          <p:cNvPr id="318" name="Google Shape;318;p31"/>
          <p:cNvSpPr/>
          <p:nvPr/>
        </p:nvSpPr>
        <p:spPr>
          <a:xfrm>
            <a:off x="502750" y="4375250"/>
            <a:ext cx="3432900" cy="504900"/>
          </a:xfrm>
          <a:prstGeom prst="roundRect">
            <a:avLst>
              <a:gd name="adj" fmla="val 16667"/>
            </a:avLst>
          </a:prstGeom>
          <a:solidFill>
            <a:srgbClr val="99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800" b="1">
                <a:solidFill>
                  <a:srgbClr val="FFFFFF"/>
                </a:solidFill>
              </a:rPr>
              <a:t>5. Organ Harvesting</a:t>
            </a:r>
            <a:endParaRPr sz="1800" b="1">
              <a:solidFill>
                <a:srgbClr val="FFFFFF"/>
              </a:solidFill>
            </a:endParaRPr>
          </a:p>
        </p:txBody>
      </p:sp>
      <p:sp>
        <p:nvSpPr>
          <p:cNvPr id="319" name="Google Shape;319;p31"/>
          <p:cNvSpPr txBox="1"/>
          <p:nvPr/>
        </p:nvSpPr>
        <p:spPr>
          <a:xfrm>
            <a:off x="357750" y="216000"/>
            <a:ext cx="879000" cy="71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A.</a:t>
            </a:r>
            <a:endParaRPr sz="3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a:p>
        </p:txBody>
      </p:sp>
      <p:sp>
        <p:nvSpPr>
          <p:cNvPr id="66" name="Google Shape;66;p14"/>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67" name="Google Shape;67;p14"/>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4"/>
          <p:cNvSpPr/>
          <p:nvPr/>
        </p:nvSpPr>
        <p:spPr>
          <a:xfrm>
            <a:off x="157950" y="183000"/>
            <a:ext cx="8808900" cy="4777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4"/>
          <p:cNvSpPr txBox="1"/>
          <p:nvPr/>
        </p:nvSpPr>
        <p:spPr>
          <a:xfrm>
            <a:off x="2288250" y="1134000"/>
            <a:ext cx="4907400" cy="25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0" name="Google Shape;70;p14"/>
          <p:cNvSpPr txBox="1"/>
          <p:nvPr/>
        </p:nvSpPr>
        <p:spPr>
          <a:xfrm>
            <a:off x="1601275" y="222825"/>
            <a:ext cx="5466000" cy="48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800" b="1"/>
              <a:t>Q1: Which person said this famous phrase?</a:t>
            </a:r>
            <a:endParaRPr sz="1800" b="1"/>
          </a:p>
        </p:txBody>
      </p:sp>
      <p:sp>
        <p:nvSpPr>
          <p:cNvPr id="71" name="Google Shape;71;p14"/>
          <p:cNvSpPr/>
          <p:nvPr/>
        </p:nvSpPr>
        <p:spPr>
          <a:xfrm>
            <a:off x="955001" y="1181251"/>
            <a:ext cx="3473400" cy="1723500"/>
          </a:xfrm>
          <a:prstGeom prst="roundRect">
            <a:avLst>
              <a:gd name="adj" fmla="val 16667"/>
            </a:avLst>
          </a:prstGeom>
          <a:solidFill>
            <a:srgbClr val="00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Harriet Tubman</a:t>
            </a:r>
            <a:endParaRPr sz="3600" b="1"/>
          </a:p>
        </p:txBody>
      </p:sp>
      <p:sp>
        <p:nvSpPr>
          <p:cNvPr id="72" name="Google Shape;72;p14"/>
          <p:cNvSpPr/>
          <p:nvPr/>
        </p:nvSpPr>
        <p:spPr>
          <a:xfrm>
            <a:off x="4696403" y="1181251"/>
            <a:ext cx="3473400" cy="1723500"/>
          </a:xfrm>
          <a:prstGeom prst="roundRect">
            <a:avLst>
              <a:gd name="adj" fmla="val 16667"/>
            </a:avLst>
          </a:prstGeom>
          <a:solidFill>
            <a:srgbClr val="00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Winston Churchill</a:t>
            </a:r>
            <a:endParaRPr sz="3600" b="1"/>
          </a:p>
        </p:txBody>
      </p:sp>
      <p:sp>
        <p:nvSpPr>
          <p:cNvPr id="73" name="Google Shape;73;p14"/>
          <p:cNvSpPr/>
          <p:nvPr/>
        </p:nvSpPr>
        <p:spPr>
          <a:xfrm>
            <a:off x="955001" y="3128503"/>
            <a:ext cx="3473400" cy="1723500"/>
          </a:xfrm>
          <a:prstGeom prst="roundRect">
            <a:avLst>
              <a:gd name="adj" fmla="val 16667"/>
            </a:avLst>
          </a:prstGeom>
          <a:solidFill>
            <a:srgbClr val="00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William Wilberforce</a:t>
            </a:r>
            <a:endParaRPr sz="3600" b="1"/>
          </a:p>
        </p:txBody>
      </p:sp>
      <p:sp>
        <p:nvSpPr>
          <p:cNvPr id="74" name="Google Shape;74;p14"/>
          <p:cNvSpPr/>
          <p:nvPr/>
        </p:nvSpPr>
        <p:spPr>
          <a:xfrm>
            <a:off x="4696403" y="3128503"/>
            <a:ext cx="3473400" cy="1723500"/>
          </a:xfrm>
          <a:prstGeom prst="roundRect">
            <a:avLst>
              <a:gd name="adj" fmla="val 16667"/>
            </a:avLst>
          </a:prstGeom>
          <a:solidFill>
            <a:srgbClr val="00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David Cameron</a:t>
            </a:r>
            <a:endParaRPr sz="3600" b="1"/>
          </a:p>
        </p:txBody>
      </p:sp>
      <p:sp>
        <p:nvSpPr>
          <p:cNvPr id="75" name="Google Shape;75;p14"/>
          <p:cNvSpPr txBox="1"/>
          <p:nvPr/>
        </p:nvSpPr>
        <p:spPr>
          <a:xfrm>
            <a:off x="1130700" y="735188"/>
            <a:ext cx="7141500" cy="418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a:t>“You can chose to look the other way but never again can you say you didn’t know”</a:t>
            </a:r>
            <a:endParaRPr/>
          </a:p>
        </p:txBody>
      </p:sp>
      <p:sp>
        <p:nvSpPr>
          <p:cNvPr id="76" name="Google Shape;76;p14"/>
          <p:cNvSpPr txBox="1"/>
          <p:nvPr/>
        </p:nvSpPr>
        <p:spPr>
          <a:xfrm>
            <a:off x="4512450" y="901650"/>
            <a:ext cx="6552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B.</a:t>
            </a:r>
            <a:endParaRPr sz="3600"/>
          </a:p>
        </p:txBody>
      </p:sp>
      <p:sp>
        <p:nvSpPr>
          <p:cNvPr id="77" name="Google Shape;77;p14"/>
          <p:cNvSpPr txBox="1"/>
          <p:nvPr/>
        </p:nvSpPr>
        <p:spPr>
          <a:xfrm>
            <a:off x="742500" y="2899675"/>
            <a:ext cx="8790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C.</a:t>
            </a:r>
            <a:endParaRPr sz="3600"/>
          </a:p>
        </p:txBody>
      </p:sp>
      <p:sp>
        <p:nvSpPr>
          <p:cNvPr id="78" name="Google Shape;78;p14"/>
          <p:cNvSpPr txBox="1"/>
          <p:nvPr/>
        </p:nvSpPr>
        <p:spPr>
          <a:xfrm>
            <a:off x="4512450" y="2834125"/>
            <a:ext cx="9957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D.</a:t>
            </a:r>
            <a:endParaRPr sz="3600"/>
          </a:p>
        </p:txBody>
      </p:sp>
      <p:sp>
        <p:nvSpPr>
          <p:cNvPr id="79" name="Google Shape;79;p14"/>
          <p:cNvSpPr txBox="1"/>
          <p:nvPr/>
        </p:nvSpPr>
        <p:spPr>
          <a:xfrm>
            <a:off x="561750" y="901650"/>
            <a:ext cx="879000" cy="71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A.</a:t>
            </a:r>
            <a:endParaRPr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3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a:p>
        </p:txBody>
      </p:sp>
      <p:sp>
        <p:nvSpPr>
          <p:cNvPr id="325" name="Google Shape;325;p3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326" name="Google Shape;326;p32"/>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2"/>
          <p:cNvSpPr/>
          <p:nvPr/>
        </p:nvSpPr>
        <p:spPr>
          <a:xfrm>
            <a:off x="148500" y="183000"/>
            <a:ext cx="8808900" cy="4777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328" name="Google Shape;328;p32"/>
          <p:cNvSpPr txBox="1"/>
          <p:nvPr/>
        </p:nvSpPr>
        <p:spPr>
          <a:xfrm>
            <a:off x="654150" y="183000"/>
            <a:ext cx="7816500" cy="1029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800" b="1"/>
              <a:t>Q10: How many potential survivors were referred to the National Referral Mechanism in 2017? </a:t>
            </a:r>
            <a:endParaRPr sz="1800" b="1"/>
          </a:p>
        </p:txBody>
      </p:sp>
      <p:sp>
        <p:nvSpPr>
          <p:cNvPr id="329" name="Google Shape;329;p32"/>
          <p:cNvSpPr/>
          <p:nvPr/>
        </p:nvSpPr>
        <p:spPr>
          <a:xfrm>
            <a:off x="928001" y="1181251"/>
            <a:ext cx="3473400" cy="1723500"/>
          </a:xfrm>
          <a:prstGeom prst="roundRect">
            <a:avLst>
              <a:gd name="adj" fmla="val 16667"/>
            </a:avLst>
          </a:prstGeom>
          <a:solidFill>
            <a:srgbClr val="FF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t>3818</a:t>
            </a:r>
            <a:endParaRPr sz="6000" b="1"/>
          </a:p>
        </p:txBody>
      </p:sp>
      <p:sp>
        <p:nvSpPr>
          <p:cNvPr id="330" name="Google Shape;330;p32"/>
          <p:cNvSpPr/>
          <p:nvPr/>
        </p:nvSpPr>
        <p:spPr>
          <a:xfrm>
            <a:off x="4696403" y="1181251"/>
            <a:ext cx="3473400" cy="1723500"/>
          </a:xfrm>
          <a:prstGeom prst="roundRect">
            <a:avLst>
              <a:gd name="adj" fmla="val 16667"/>
            </a:avLst>
          </a:prstGeom>
          <a:solidFill>
            <a:srgbClr val="FF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t>514</a:t>
            </a:r>
            <a:endParaRPr sz="6000" b="1"/>
          </a:p>
        </p:txBody>
      </p:sp>
      <p:sp>
        <p:nvSpPr>
          <p:cNvPr id="331" name="Google Shape;331;p32"/>
          <p:cNvSpPr/>
          <p:nvPr/>
        </p:nvSpPr>
        <p:spPr>
          <a:xfrm>
            <a:off x="928001" y="3128503"/>
            <a:ext cx="3473400" cy="1723500"/>
          </a:xfrm>
          <a:prstGeom prst="roundRect">
            <a:avLst>
              <a:gd name="adj" fmla="val 16667"/>
            </a:avLst>
          </a:prstGeom>
          <a:solidFill>
            <a:srgbClr val="FF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t>5145</a:t>
            </a:r>
            <a:endParaRPr sz="6000" b="1"/>
          </a:p>
        </p:txBody>
      </p:sp>
      <p:sp>
        <p:nvSpPr>
          <p:cNvPr id="332" name="Google Shape;332;p32"/>
          <p:cNvSpPr/>
          <p:nvPr/>
        </p:nvSpPr>
        <p:spPr>
          <a:xfrm>
            <a:off x="4696403" y="3128503"/>
            <a:ext cx="3473400" cy="1723500"/>
          </a:xfrm>
          <a:prstGeom prst="roundRect">
            <a:avLst>
              <a:gd name="adj" fmla="val 16667"/>
            </a:avLst>
          </a:prstGeom>
          <a:solidFill>
            <a:srgbClr val="FF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t>818</a:t>
            </a:r>
            <a:endParaRPr sz="6000" b="1"/>
          </a:p>
        </p:txBody>
      </p:sp>
      <p:sp>
        <p:nvSpPr>
          <p:cNvPr id="333" name="Google Shape;333;p32"/>
          <p:cNvSpPr txBox="1"/>
          <p:nvPr/>
        </p:nvSpPr>
        <p:spPr>
          <a:xfrm>
            <a:off x="4572000" y="794163"/>
            <a:ext cx="3603900" cy="418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i="1"/>
              <a:t>According to the National Crime Agency (2018). </a:t>
            </a:r>
            <a:endParaRPr sz="1200" i="1"/>
          </a:p>
        </p:txBody>
      </p:sp>
      <p:sp>
        <p:nvSpPr>
          <p:cNvPr id="334" name="Google Shape;334;p32"/>
          <p:cNvSpPr txBox="1"/>
          <p:nvPr/>
        </p:nvSpPr>
        <p:spPr>
          <a:xfrm>
            <a:off x="561750" y="873300"/>
            <a:ext cx="879000" cy="71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A.</a:t>
            </a:r>
            <a:endParaRPr sz="3600"/>
          </a:p>
        </p:txBody>
      </p:sp>
      <p:sp>
        <p:nvSpPr>
          <p:cNvPr id="335" name="Google Shape;335;p32"/>
          <p:cNvSpPr txBox="1"/>
          <p:nvPr/>
        </p:nvSpPr>
        <p:spPr>
          <a:xfrm>
            <a:off x="4512450" y="901650"/>
            <a:ext cx="6552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B.</a:t>
            </a:r>
            <a:endParaRPr sz="3600"/>
          </a:p>
        </p:txBody>
      </p:sp>
      <p:sp>
        <p:nvSpPr>
          <p:cNvPr id="336" name="Google Shape;336;p32"/>
          <p:cNvSpPr txBox="1"/>
          <p:nvPr/>
        </p:nvSpPr>
        <p:spPr>
          <a:xfrm>
            <a:off x="742500" y="2899675"/>
            <a:ext cx="8790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C.</a:t>
            </a:r>
            <a:endParaRPr sz="3600"/>
          </a:p>
        </p:txBody>
      </p:sp>
      <p:sp>
        <p:nvSpPr>
          <p:cNvPr id="337" name="Google Shape;337;p32"/>
          <p:cNvSpPr txBox="1"/>
          <p:nvPr/>
        </p:nvSpPr>
        <p:spPr>
          <a:xfrm>
            <a:off x="4512450" y="2834125"/>
            <a:ext cx="9957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D.</a:t>
            </a:r>
            <a:endParaRPr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1">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33"/>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33"/>
          <p:cNvSpPr/>
          <p:nvPr/>
        </p:nvSpPr>
        <p:spPr>
          <a:xfrm>
            <a:off x="189000" y="216000"/>
            <a:ext cx="8636400" cy="4711500"/>
          </a:xfrm>
          <a:prstGeom prst="rect">
            <a:avLst/>
          </a:prstGeom>
          <a:noFill/>
          <a:ln w="28575" cap="flat" cmpd="sng">
            <a:solidFill>
              <a:srgbClr val="FAE00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33"/>
          <p:cNvSpPr/>
          <p:nvPr/>
        </p:nvSpPr>
        <p:spPr>
          <a:xfrm>
            <a:off x="435251" y="516253"/>
            <a:ext cx="3473400" cy="1723500"/>
          </a:xfrm>
          <a:prstGeom prst="roundRect">
            <a:avLst>
              <a:gd name="adj" fmla="val 16667"/>
            </a:avLst>
          </a:prstGeom>
          <a:solidFill>
            <a:srgbClr val="FF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t>5145</a:t>
            </a:r>
            <a:endParaRPr sz="6000" b="1"/>
          </a:p>
        </p:txBody>
      </p:sp>
      <p:pic>
        <p:nvPicPr>
          <p:cNvPr id="345" name="Google Shape;345;p33"/>
          <p:cNvPicPr preferRelativeResize="0"/>
          <p:nvPr/>
        </p:nvPicPr>
        <p:blipFill>
          <a:blip r:embed="rId3">
            <a:alphaModFix/>
          </a:blip>
          <a:stretch>
            <a:fillRect/>
          </a:stretch>
        </p:blipFill>
        <p:spPr>
          <a:xfrm>
            <a:off x="7614000" y="4222400"/>
            <a:ext cx="1529851" cy="921099"/>
          </a:xfrm>
          <a:prstGeom prst="rect">
            <a:avLst/>
          </a:prstGeom>
          <a:noFill/>
          <a:ln>
            <a:noFill/>
          </a:ln>
        </p:spPr>
      </p:pic>
      <p:sp>
        <p:nvSpPr>
          <p:cNvPr id="346" name="Google Shape;346;p33"/>
          <p:cNvSpPr txBox="1"/>
          <p:nvPr/>
        </p:nvSpPr>
        <p:spPr>
          <a:xfrm>
            <a:off x="4023000" y="391500"/>
            <a:ext cx="4603500" cy="4252800"/>
          </a:xfrm>
          <a:prstGeom prst="rect">
            <a:avLst/>
          </a:prstGeom>
          <a:noFill/>
          <a:ln>
            <a:noFill/>
          </a:ln>
        </p:spPr>
        <p:txBody>
          <a:bodyPr spcFirstLastPara="1" wrap="square" lIns="91425" tIns="91425" rIns="91425" bIns="91425" anchor="t" anchorCtr="0">
            <a:noAutofit/>
          </a:bodyPr>
          <a:lstStyle/>
          <a:p>
            <a:pPr marL="457200" marR="0" lvl="0" indent="-317500" algn="l" rtl="0">
              <a:lnSpc>
                <a:spcPct val="100000"/>
              </a:lnSpc>
              <a:spcBef>
                <a:spcPts val="1000"/>
              </a:spcBef>
              <a:spcAft>
                <a:spcPts val="0"/>
              </a:spcAft>
              <a:buClr>
                <a:srgbClr val="F3F3F3"/>
              </a:buClr>
              <a:buSzPts val="1400"/>
              <a:buFont typeface="Arial"/>
              <a:buChar char="●"/>
            </a:pPr>
            <a:r>
              <a:rPr lang="en-GB">
                <a:solidFill>
                  <a:srgbClr val="F3F3F3"/>
                </a:solidFill>
              </a:rPr>
              <a:t>This is a 35% increase on the 2016 statistics </a:t>
            </a:r>
            <a:endParaRPr>
              <a:solidFill>
                <a:srgbClr val="F3F3F3"/>
              </a:solidFill>
            </a:endParaRPr>
          </a:p>
          <a:p>
            <a:pPr marL="457200" marR="0" lvl="0" indent="-317500" algn="l" rtl="0">
              <a:lnSpc>
                <a:spcPct val="100000"/>
              </a:lnSpc>
              <a:spcBef>
                <a:spcPts val="1000"/>
              </a:spcBef>
              <a:spcAft>
                <a:spcPts val="0"/>
              </a:spcAft>
              <a:buClr>
                <a:srgbClr val="F3F3F3"/>
              </a:buClr>
              <a:buSzPts val="1400"/>
              <a:buChar char="●"/>
            </a:pPr>
            <a:r>
              <a:rPr lang="en-GB">
                <a:solidFill>
                  <a:srgbClr val="F3F3F3"/>
                </a:solidFill>
              </a:rPr>
              <a:t>Awareness on the issue could be reason for the rise.</a:t>
            </a:r>
            <a:endParaRPr>
              <a:solidFill>
                <a:srgbClr val="F3F3F3"/>
              </a:solidFill>
            </a:endParaRPr>
          </a:p>
          <a:p>
            <a:pPr marL="457200" marR="0" lvl="0" indent="-317500" algn="l" rtl="0">
              <a:lnSpc>
                <a:spcPct val="100000"/>
              </a:lnSpc>
              <a:spcBef>
                <a:spcPts val="1000"/>
              </a:spcBef>
              <a:spcAft>
                <a:spcPts val="0"/>
              </a:spcAft>
              <a:buClr>
                <a:srgbClr val="F3F3F3"/>
              </a:buClr>
              <a:buSzPts val="1400"/>
              <a:buChar char="●"/>
            </a:pPr>
            <a:r>
              <a:rPr lang="en-GB">
                <a:solidFill>
                  <a:srgbClr val="F3F3F3"/>
                </a:solidFill>
              </a:rPr>
              <a:t>If there are 13,000 slaves in the UK, this would mean a large proportion are being rescued - do you think this is the case? </a:t>
            </a:r>
            <a:endParaRPr>
              <a:solidFill>
                <a:srgbClr val="F3F3F3"/>
              </a:solidFill>
            </a:endParaRPr>
          </a:p>
          <a:p>
            <a:pPr marL="457200" marR="0" lvl="0" indent="-317500" algn="l" rtl="0">
              <a:lnSpc>
                <a:spcPct val="100000"/>
              </a:lnSpc>
              <a:spcBef>
                <a:spcPts val="1000"/>
              </a:spcBef>
              <a:spcAft>
                <a:spcPts val="0"/>
              </a:spcAft>
              <a:buClr>
                <a:srgbClr val="F3F3F3"/>
              </a:buClr>
              <a:buSzPts val="1400"/>
              <a:buChar char="●"/>
            </a:pPr>
            <a:r>
              <a:rPr lang="en-GB">
                <a:solidFill>
                  <a:srgbClr val="F3F3F3"/>
                </a:solidFill>
              </a:rPr>
              <a:t>Out of those referred, not all of the potential slaves are declared slavery status. </a:t>
            </a:r>
            <a:endParaRPr>
              <a:solidFill>
                <a:srgbClr val="F3F3F3"/>
              </a:solidFill>
            </a:endParaRPr>
          </a:p>
          <a:p>
            <a:pPr marL="914400" marR="0" lvl="1" indent="-317500" algn="l" rtl="0">
              <a:lnSpc>
                <a:spcPct val="100000"/>
              </a:lnSpc>
              <a:spcBef>
                <a:spcPts val="1000"/>
              </a:spcBef>
              <a:spcAft>
                <a:spcPts val="0"/>
              </a:spcAft>
              <a:buClr>
                <a:srgbClr val="F3F3F3"/>
              </a:buClr>
              <a:buSzPts val="1400"/>
              <a:buChar char="○"/>
            </a:pPr>
            <a:r>
              <a:rPr lang="en-GB">
                <a:solidFill>
                  <a:srgbClr val="F3F3F3"/>
                </a:solidFill>
              </a:rPr>
              <a:t>In the UK 2,688 of referrals were men </a:t>
            </a:r>
            <a:endParaRPr>
              <a:solidFill>
                <a:srgbClr val="F3F3F3"/>
              </a:solidFill>
            </a:endParaRPr>
          </a:p>
          <a:p>
            <a:pPr marL="914400" marR="0" lvl="1" indent="-317500" algn="l" rtl="0">
              <a:lnSpc>
                <a:spcPct val="100000"/>
              </a:lnSpc>
              <a:spcBef>
                <a:spcPts val="0"/>
              </a:spcBef>
              <a:spcAft>
                <a:spcPts val="0"/>
              </a:spcAft>
              <a:buClr>
                <a:srgbClr val="F3F3F3"/>
              </a:buClr>
              <a:buSzPts val="1400"/>
              <a:buChar char="○"/>
            </a:pPr>
            <a:r>
              <a:rPr lang="en-GB">
                <a:solidFill>
                  <a:srgbClr val="F3F3F3"/>
                </a:solidFill>
              </a:rPr>
              <a:t>2,454 referrals were women</a:t>
            </a:r>
            <a:endParaRPr>
              <a:solidFill>
                <a:srgbClr val="F3F3F3"/>
              </a:solidFill>
            </a:endParaRPr>
          </a:p>
          <a:p>
            <a:pPr marL="914400" marR="0" lvl="1" indent="-317500" algn="l" rtl="0">
              <a:lnSpc>
                <a:spcPct val="100000"/>
              </a:lnSpc>
              <a:spcBef>
                <a:spcPts val="0"/>
              </a:spcBef>
              <a:spcAft>
                <a:spcPts val="0"/>
              </a:spcAft>
              <a:buClr>
                <a:srgbClr val="F3F3F3"/>
              </a:buClr>
              <a:buSzPts val="1400"/>
              <a:buChar char="○"/>
            </a:pPr>
            <a:r>
              <a:rPr lang="en-GB">
                <a:solidFill>
                  <a:srgbClr val="F3F3F3"/>
                </a:solidFill>
              </a:rPr>
              <a:t>3 referrals were transgender </a:t>
            </a:r>
            <a:endParaRPr>
              <a:solidFill>
                <a:srgbClr val="F3F3F3"/>
              </a:solidFill>
            </a:endParaRPr>
          </a:p>
          <a:p>
            <a:pPr marL="914400" marR="0" lvl="1" indent="-317500" algn="l" rtl="0">
              <a:lnSpc>
                <a:spcPct val="100000"/>
              </a:lnSpc>
              <a:spcBef>
                <a:spcPts val="0"/>
              </a:spcBef>
              <a:spcAft>
                <a:spcPts val="0"/>
              </a:spcAft>
              <a:buClr>
                <a:srgbClr val="F3F3F3"/>
              </a:buClr>
              <a:buSzPts val="1400"/>
              <a:buChar char="○"/>
            </a:pPr>
            <a:r>
              <a:rPr lang="en-GB">
                <a:solidFill>
                  <a:srgbClr val="F3F3F3"/>
                </a:solidFill>
              </a:rPr>
              <a:t>2,118 referrals were children </a:t>
            </a:r>
            <a:endParaRPr>
              <a:solidFill>
                <a:srgbClr val="F3F3F3"/>
              </a:solidFill>
            </a:endParaRPr>
          </a:p>
          <a:p>
            <a:pPr marL="914400" marR="0" lvl="1" indent="-317500" algn="l" rtl="0">
              <a:lnSpc>
                <a:spcPct val="100000"/>
              </a:lnSpc>
              <a:spcBef>
                <a:spcPts val="0"/>
              </a:spcBef>
              <a:spcAft>
                <a:spcPts val="0"/>
              </a:spcAft>
              <a:buClr>
                <a:srgbClr val="F3F3F3"/>
              </a:buClr>
              <a:buSzPts val="1400"/>
              <a:buChar char="○"/>
            </a:pPr>
            <a:r>
              <a:rPr lang="en-GB">
                <a:solidFill>
                  <a:srgbClr val="F3F3F3"/>
                </a:solidFill>
              </a:rPr>
              <a:t>3,027 referrals were adults </a:t>
            </a:r>
            <a:endParaRPr>
              <a:solidFill>
                <a:srgbClr val="F3F3F3"/>
              </a:solidFill>
            </a:endParaRPr>
          </a:p>
          <a:p>
            <a:pPr marL="457200" marR="0" lvl="0" indent="-317500" algn="l" rtl="0">
              <a:lnSpc>
                <a:spcPct val="100000"/>
              </a:lnSpc>
              <a:spcBef>
                <a:spcPts val="1000"/>
              </a:spcBef>
              <a:spcAft>
                <a:spcPts val="0"/>
              </a:spcAft>
              <a:buClr>
                <a:srgbClr val="F3F3F3"/>
              </a:buClr>
              <a:buSzPts val="1400"/>
              <a:buChar char="●"/>
            </a:pPr>
            <a:r>
              <a:rPr lang="en-GB">
                <a:solidFill>
                  <a:srgbClr val="F3F3F3"/>
                </a:solidFill>
              </a:rPr>
              <a:t>Main agencies who find slaves are: </a:t>
            </a:r>
            <a:br>
              <a:rPr lang="en-GB">
                <a:solidFill>
                  <a:srgbClr val="F3F3F3"/>
                </a:solidFill>
              </a:rPr>
            </a:br>
            <a:r>
              <a:rPr lang="en-GB">
                <a:solidFill>
                  <a:srgbClr val="F3F3F3"/>
                </a:solidFill>
              </a:rPr>
              <a:t>Police, Local Councils, Third Sector. </a:t>
            </a:r>
            <a:endParaRPr>
              <a:solidFill>
                <a:srgbClr val="F3F3F3"/>
              </a:solidFill>
            </a:endParaRPr>
          </a:p>
          <a:p>
            <a:pPr marL="0" lvl="0" indent="0" algn="l" rtl="0">
              <a:spcBef>
                <a:spcPts val="1000"/>
              </a:spcBef>
              <a:spcAft>
                <a:spcPts val="0"/>
              </a:spcAft>
              <a:buNone/>
            </a:pPr>
            <a:endParaRPr>
              <a:solidFill>
                <a:srgbClr val="F3F3F3"/>
              </a:solidFill>
            </a:endParaRPr>
          </a:p>
          <a:p>
            <a:pPr marL="0" lvl="0" indent="0" algn="l" rtl="0">
              <a:spcBef>
                <a:spcPts val="0"/>
              </a:spcBef>
              <a:spcAft>
                <a:spcPts val="1000"/>
              </a:spcAft>
              <a:buNone/>
            </a:pPr>
            <a:endParaRPr>
              <a:solidFill>
                <a:srgbClr val="F3F3F3"/>
              </a:solidFill>
            </a:endParaRPr>
          </a:p>
        </p:txBody>
      </p:sp>
      <p:sp>
        <p:nvSpPr>
          <p:cNvPr id="347" name="Google Shape;347;p33"/>
          <p:cNvSpPr txBox="1"/>
          <p:nvPr/>
        </p:nvSpPr>
        <p:spPr>
          <a:xfrm>
            <a:off x="269400" y="294450"/>
            <a:ext cx="8790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C.</a:t>
            </a:r>
            <a:endParaRPr sz="36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4"/>
          <p:cNvSpPr txBox="1"/>
          <p:nvPr/>
        </p:nvSpPr>
        <p:spPr>
          <a:xfrm>
            <a:off x="432000" y="1211525"/>
            <a:ext cx="8048100" cy="48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800" b="1"/>
              <a:t>Q11: What proportion of the UK public know what ‘Modern Slavery’ is?  </a:t>
            </a:r>
            <a:endParaRPr sz="1800" b="1"/>
          </a:p>
        </p:txBody>
      </p:sp>
      <p:sp>
        <p:nvSpPr>
          <p:cNvPr id="353" name="Google Shape;353;p34"/>
          <p:cNvSpPr/>
          <p:nvPr/>
        </p:nvSpPr>
        <p:spPr>
          <a:xfrm>
            <a:off x="947051" y="2133001"/>
            <a:ext cx="3473400" cy="1723500"/>
          </a:xfrm>
          <a:prstGeom prst="roundRect">
            <a:avLst>
              <a:gd name="adj" fmla="val 16667"/>
            </a:avLst>
          </a:prstGeom>
          <a:solidFill>
            <a:srgbClr val="00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t>4 in 10</a:t>
            </a:r>
            <a:endParaRPr sz="6000" b="1"/>
          </a:p>
        </p:txBody>
      </p:sp>
      <p:sp>
        <p:nvSpPr>
          <p:cNvPr id="354" name="Google Shape;354;p34"/>
          <p:cNvSpPr/>
          <p:nvPr/>
        </p:nvSpPr>
        <p:spPr>
          <a:xfrm>
            <a:off x="4715453" y="2133001"/>
            <a:ext cx="3473400" cy="1723500"/>
          </a:xfrm>
          <a:prstGeom prst="roundRect">
            <a:avLst>
              <a:gd name="adj" fmla="val 16667"/>
            </a:avLst>
          </a:prstGeom>
          <a:solidFill>
            <a:srgbClr val="00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t>7 in 10</a:t>
            </a:r>
            <a:endParaRPr sz="6000" b="1"/>
          </a:p>
        </p:txBody>
      </p:sp>
      <p:sp>
        <p:nvSpPr>
          <p:cNvPr id="355" name="Google Shape;355;p34"/>
          <p:cNvSpPr txBox="1"/>
          <p:nvPr/>
        </p:nvSpPr>
        <p:spPr>
          <a:xfrm>
            <a:off x="2789100" y="1705413"/>
            <a:ext cx="3603900" cy="418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i="1"/>
              <a:t>According to the National Crime Agency (2018). </a:t>
            </a:r>
            <a:endParaRPr sz="1200" i="1"/>
          </a:p>
        </p:txBody>
      </p:sp>
      <p:sp>
        <p:nvSpPr>
          <p:cNvPr id="356" name="Google Shape;356;p34"/>
          <p:cNvSpPr txBox="1"/>
          <p:nvPr/>
        </p:nvSpPr>
        <p:spPr>
          <a:xfrm>
            <a:off x="709525" y="1941825"/>
            <a:ext cx="879000" cy="71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A.</a:t>
            </a:r>
            <a:endParaRPr sz="3600"/>
          </a:p>
        </p:txBody>
      </p:sp>
      <p:sp>
        <p:nvSpPr>
          <p:cNvPr id="357" name="Google Shape;357;p34"/>
          <p:cNvSpPr txBox="1"/>
          <p:nvPr/>
        </p:nvSpPr>
        <p:spPr>
          <a:xfrm>
            <a:off x="4512450" y="1970175"/>
            <a:ext cx="6552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B.</a:t>
            </a:r>
            <a:endParaRPr sz="36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Google Shape;362;p35"/>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5"/>
          <p:cNvSpPr/>
          <p:nvPr/>
        </p:nvSpPr>
        <p:spPr>
          <a:xfrm>
            <a:off x="189000" y="216000"/>
            <a:ext cx="8636400" cy="4711500"/>
          </a:xfrm>
          <a:prstGeom prst="rect">
            <a:avLst/>
          </a:prstGeom>
          <a:noFill/>
          <a:ln w="28575" cap="flat" cmpd="sng">
            <a:solidFill>
              <a:srgbClr val="FAE00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5"/>
          <p:cNvSpPr txBox="1">
            <a:spLocks noGrp="1"/>
          </p:cNvSpPr>
          <p:nvPr>
            <p:ph type="ctrTitle"/>
          </p:nvPr>
        </p:nvSpPr>
        <p:spPr>
          <a:xfrm>
            <a:off x="2153250" y="330575"/>
            <a:ext cx="6577800" cy="112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600" b="1">
                <a:solidFill>
                  <a:srgbClr val="F3F3F3"/>
                </a:solidFill>
              </a:rPr>
              <a:t>...THIS NEEDS TO CHANGE...</a:t>
            </a:r>
            <a:endParaRPr sz="3600" b="1">
              <a:solidFill>
                <a:srgbClr val="F3F3F3"/>
              </a:solidFill>
            </a:endParaRPr>
          </a:p>
        </p:txBody>
      </p:sp>
      <p:sp>
        <p:nvSpPr>
          <p:cNvPr id="365" name="Google Shape;365;p35"/>
          <p:cNvSpPr txBox="1">
            <a:spLocks noGrp="1"/>
          </p:cNvSpPr>
          <p:nvPr>
            <p:ph type="subTitle" idx="1"/>
          </p:nvPr>
        </p:nvSpPr>
        <p:spPr>
          <a:xfrm>
            <a:off x="311700" y="1370250"/>
            <a:ext cx="8520600" cy="3348000"/>
          </a:xfrm>
          <a:prstGeom prst="rect">
            <a:avLst/>
          </a:prstGeom>
        </p:spPr>
        <p:txBody>
          <a:bodyPr spcFirstLastPara="1" wrap="square" lIns="91425" tIns="91425" rIns="91425" bIns="91425" anchor="t" anchorCtr="0">
            <a:noAutofit/>
          </a:bodyPr>
          <a:lstStyle/>
          <a:p>
            <a:pPr marL="0" lvl="0" indent="0" algn="r" rtl="0">
              <a:lnSpc>
                <a:spcPct val="150000"/>
              </a:lnSpc>
              <a:spcBef>
                <a:spcPts val="0"/>
              </a:spcBef>
              <a:spcAft>
                <a:spcPts val="0"/>
              </a:spcAft>
              <a:buNone/>
            </a:pPr>
            <a:r>
              <a:rPr lang="en-GB" sz="1800">
                <a:solidFill>
                  <a:srgbClr val="F3F3F3"/>
                </a:solidFill>
              </a:rPr>
              <a:t>How many slaves in the world?</a:t>
            </a:r>
            <a:r>
              <a:rPr lang="en-GB" sz="1800">
                <a:solidFill>
                  <a:srgbClr val="FF0000"/>
                </a:solidFill>
              </a:rPr>
              <a:t>………..….……………………………………………..</a:t>
            </a:r>
            <a:endParaRPr sz="1800">
              <a:solidFill>
                <a:srgbClr val="FF0000"/>
              </a:solidFill>
            </a:endParaRPr>
          </a:p>
          <a:p>
            <a:pPr marL="0" lvl="0" indent="0" algn="r" rtl="0">
              <a:lnSpc>
                <a:spcPct val="150000"/>
              </a:lnSpc>
              <a:spcBef>
                <a:spcPts val="0"/>
              </a:spcBef>
              <a:spcAft>
                <a:spcPts val="0"/>
              </a:spcAft>
              <a:buNone/>
            </a:pPr>
            <a:r>
              <a:rPr lang="en-GB" sz="1800">
                <a:solidFill>
                  <a:srgbClr val="F3F3F3"/>
                </a:solidFill>
              </a:rPr>
              <a:t>How many slaves in the UK?(Max and min)</a:t>
            </a:r>
            <a:r>
              <a:rPr lang="en-GB" sz="1800">
                <a:solidFill>
                  <a:srgbClr val="FF9900"/>
                </a:solidFill>
              </a:rPr>
              <a:t>..…………………………………………..</a:t>
            </a:r>
            <a:endParaRPr sz="1800">
              <a:solidFill>
                <a:srgbClr val="FF9900"/>
              </a:solidFill>
            </a:endParaRPr>
          </a:p>
          <a:p>
            <a:pPr marL="0" lvl="0" indent="0" algn="r" rtl="0">
              <a:lnSpc>
                <a:spcPct val="150000"/>
              </a:lnSpc>
              <a:spcBef>
                <a:spcPts val="0"/>
              </a:spcBef>
              <a:spcAft>
                <a:spcPts val="0"/>
              </a:spcAft>
              <a:buNone/>
            </a:pPr>
            <a:r>
              <a:rPr lang="en-GB" sz="1800">
                <a:solidFill>
                  <a:srgbClr val="F3F3F3"/>
                </a:solidFill>
              </a:rPr>
              <a:t>Why is there such a difference?</a:t>
            </a:r>
            <a:r>
              <a:rPr lang="en-GB" sz="1800">
                <a:solidFill>
                  <a:srgbClr val="00FFFF"/>
                </a:solidFill>
              </a:rPr>
              <a:t>……….…..……………………………………………..</a:t>
            </a:r>
            <a:endParaRPr sz="1800">
              <a:solidFill>
                <a:srgbClr val="00FFFF"/>
              </a:solidFill>
            </a:endParaRPr>
          </a:p>
          <a:p>
            <a:pPr marL="0" lvl="0" indent="0" algn="r" rtl="0">
              <a:lnSpc>
                <a:spcPct val="150000"/>
              </a:lnSpc>
              <a:spcBef>
                <a:spcPts val="0"/>
              </a:spcBef>
              <a:spcAft>
                <a:spcPts val="0"/>
              </a:spcAft>
              <a:buNone/>
            </a:pPr>
            <a:r>
              <a:rPr lang="en-GB" sz="1800">
                <a:solidFill>
                  <a:srgbClr val="F3F3F3"/>
                </a:solidFill>
              </a:rPr>
              <a:t>What was the top form of slavery in the UK in 2017?</a:t>
            </a:r>
            <a:r>
              <a:rPr lang="en-GB" sz="1800">
                <a:solidFill>
                  <a:srgbClr val="9900FF"/>
                </a:solidFill>
              </a:rPr>
              <a:t>.………..………………………..</a:t>
            </a:r>
            <a:endParaRPr sz="1800">
              <a:solidFill>
                <a:srgbClr val="9900FF"/>
              </a:solidFill>
            </a:endParaRPr>
          </a:p>
          <a:p>
            <a:pPr marL="0" lvl="0" indent="0" algn="r" rtl="0">
              <a:lnSpc>
                <a:spcPct val="150000"/>
              </a:lnSpc>
              <a:spcBef>
                <a:spcPts val="0"/>
              </a:spcBef>
              <a:spcAft>
                <a:spcPts val="0"/>
              </a:spcAft>
              <a:buNone/>
            </a:pPr>
            <a:r>
              <a:rPr lang="en-GB" sz="1800">
                <a:solidFill>
                  <a:srgbClr val="F3F3F3"/>
                </a:solidFill>
              </a:rPr>
              <a:t>Do we know any other forms of modern slavery/sub categories?</a:t>
            </a:r>
            <a:r>
              <a:rPr lang="en-GB" sz="1800">
                <a:solidFill>
                  <a:srgbClr val="FF00FF"/>
                </a:solidFill>
              </a:rPr>
              <a:t>….....……………..</a:t>
            </a:r>
            <a:endParaRPr sz="1800">
              <a:solidFill>
                <a:srgbClr val="FF00FF"/>
              </a:solidFill>
            </a:endParaRPr>
          </a:p>
          <a:p>
            <a:pPr marL="0" lvl="0" indent="0" algn="r" rtl="0">
              <a:lnSpc>
                <a:spcPct val="150000"/>
              </a:lnSpc>
              <a:spcBef>
                <a:spcPts val="0"/>
              </a:spcBef>
              <a:spcAft>
                <a:spcPts val="0"/>
              </a:spcAft>
              <a:buNone/>
            </a:pPr>
            <a:r>
              <a:rPr lang="en-GB" sz="1800">
                <a:solidFill>
                  <a:srgbClr val="F3F3F3"/>
                </a:solidFill>
              </a:rPr>
              <a:t>Were any of the statistics shocking?</a:t>
            </a:r>
            <a:r>
              <a:rPr lang="en-GB" sz="1800">
                <a:solidFill>
                  <a:srgbClr val="00FF00"/>
                </a:solidFill>
              </a:rPr>
              <a:t>….…………………….…………………………..</a:t>
            </a:r>
            <a:endParaRPr sz="1800">
              <a:solidFill>
                <a:srgbClr val="00FF00"/>
              </a:solidFill>
            </a:endParaRPr>
          </a:p>
          <a:p>
            <a:pPr marL="0" lvl="0" indent="0" algn="l" rtl="0">
              <a:lnSpc>
                <a:spcPct val="150000"/>
              </a:lnSpc>
              <a:spcBef>
                <a:spcPts val="0"/>
              </a:spcBef>
              <a:spcAft>
                <a:spcPts val="0"/>
              </a:spcAft>
              <a:buNone/>
            </a:pPr>
            <a:r>
              <a:rPr lang="en-GB" sz="1800">
                <a:solidFill>
                  <a:srgbClr val="FFFFFF"/>
                </a:solidFill>
              </a:rPr>
              <a:t>How can we make a difference?</a:t>
            </a:r>
            <a:r>
              <a:rPr lang="en-GB" sz="1800">
                <a:solidFill>
                  <a:srgbClr val="0000FF"/>
                </a:solidFill>
              </a:rPr>
              <a:t>……..…………………………………………………..</a:t>
            </a:r>
            <a:endParaRPr sz="1800">
              <a:solidFill>
                <a:srgbClr val="0000FF"/>
              </a:solidFill>
            </a:endParaRPr>
          </a:p>
          <a:p>
            <a:pPr marL="0" lvl="0" indent="0" algn="r" rtl="0">
              <a:lnSpc>
                <a:spcPct val="150000"/>
              </a:lnSpc>
              <a:spcBef>
                <a:spcPts val="0"/>
              </a:spcBef>
              <a:spcAft>
                <a:spcPts val="0"/>
              </a:spcAft>
              <a:buNone/>
            </a:pPr>
            <a:endParaRPr sz="1800">
              <a:latin typeface="Bree Serif"/>
              <a:ea typeface="Bree Serif"/>
              <a:cs typeface="Bree Serif"/>
              <a:sym typeface="Bree Serif"/>
            </a:endParaRPr>
          </a:p>
        </p:txBody>
      </p:sp>
      <p:pic>
        <p:nvPicPr>
          <p:cNvPr id="366" name="Google Shape;366;p35"/>
          <p:cNvPicPr preferRelativeResize="0"/>
          <p:nvPr/>
        </p:nvPicPr>
        <p:blipFill>
          <a:blip r:embed="rId3">
            <a:alphaModFix/>
          </a:blip>
          <a:stretch>
            <a:fillRect/>
          </a:stretch>
        </p:blipFill>
        <p:spPr>
          <a:xfrm>
            <a:off x="8032500" y="4474375"/>
            <a:ext cx="1111349" cy="669125"/>
          </a:xfrm>
          <a:prstGeom prst="rect">
            <a:avLst/>
          </a:prstGeom>
          <a:noFill/>
          <a:ln>
            <a:noFill/>
          </a:ln>
        </p:spPr>
      </p:pic>
      <p:pic>
        <p:nvPicPr>
          <p:cNvPr id="367" name="Google Shape;367;p35"/>
          <p:cNvPicPr preferRelativeResize="0"/>
          <p:nvPr/>
        </p:nvPicPr>
        <p:blipFill>
          <a:blip r:embed="rId3">
            <a:alphaModFix/>
          </a:blip>
          <a:stretch>
            <a:fillRect/>
          </a:stretch>
        </p:blipFill>
        <p:spPr>
          <a:xfrm>
            <a:off x="6814650" y="4474375"/>
            <a:ext cx="1111349" cy="669125"/>
          </a:xfrm>
          <a:prstGeom prst="rect">
            <a:avLst/>
          </a:prstGeom>
          <a:noFill/>
          <a:ln>
            <a:noFill/>
          </a:ln>
        </p:spPr>
      </p:pic>
      <p:pic>
        <p:nvPicPr>
          <p:cNvPr id="368" name="Google Shape;368;p35"/>
          <p:cNvPicPr preferRelativeResize="0"/>
          <p:nvPr/>
        </p:nvPicPr>
        <p:blipFill>
          <a:blip r:embed="rId3">
            <a:alphaModFix/>
          </a:blip>
          <a:stretch>
            <a:fillRect/>
          </a:stretch>
        </p:blipFill>
        <p:spPr>
          <a:xfrm>
            <a:off x="5596800" y="4474375"/>
            <a:ext cx="1111349" cy="669125"/>
          </a:xfrm>
          <a:prstGeom prst="rect">
            <a:avLst/>
          </a:prstGeom>
          <a:noFill/>
          <a:ln>
            <a:noFill/>
          </a:ln>
        </p:spPr>
      </p:pic>
      <p:pic>
        <p:nvPicPr>
          <p:cNvPr id="369" name="Google Shape;369;p35"/>
          <p:cNvPicPr preferRelativeResize="0"/>
          <p:nvPr/>
        </p:nvPicPr>
        <p:blipFill>
          <a:blip r:embed="rId3">
            <a:alphaModFix/>
          </a:blip>
          <a:stretch>
            <a:fillRect/>
          </a:stretch>
        </p:blipFill>
        <p:spPr>
          <a:xfrm>
            <a:off x="4232325" y="4474375"/>
            <a:ext cx="1111349" cy="669125"/>
          </a:xfrm>
          <a:prstGeom prst="rect">
            <a:avLst/>
          </a:prstGeom>
          <a:noFill/>
          <a:ln>
            <a:noFill/>
          </a:ln>
        </p:spPr>
      </p:pic>
      <p:pic>
        <p:nvPicPr>
          <p:cNvPr id="370" name="Google Shape;370;p35"/>
          <p:cNvPicPr preferRelativeResize="0"/>
          <p:nvPr/>
        </p:nvPicPr>
        <p:blipFill>
          <a:blip r:embed="rId3">
            <a:alphaModFix/>
          </a:blip>
          <a:stretch>
            <a:fillRect/>
          </a:stretch>
        </p:blipFill>
        <p:spPr>
          <a:xfrm>
            <a:off x="2823600" y="4474375"/>
            <a:ext cx="1111349" cy="669125"/>
          </a:xfrm>
          <a:prstGeom prst="rect">
            <a:avLst/>
          </a:prstGeom>
          <a:noFill/>
          <a:ln>
            <a:noFill/>
          </a:ln>
        </p:spPr>
      </p:pic>
      <p:pic>
        <p:nvPicPr>
          <p:cNvPr id="371" name="Google Shape;371;p35"/>
          <p:cNvPicPr preferRelativeResize="0"/>
          <p:nvPr/>
        </p:nvPicPr>
        <p:blipFill>
          <a:blip r:embed="rId3">
            <a:alphaModFix/>
          </a:blip>
          <a:stretch>
            <a:fillRect/>
          </a:stretch>
        </p:blipFill>
        <p:spPr>
          <a:xfrm>
            <a:off x="1474500" y="4474375"/>
            <a:ext cx="1111349" cy="669125"/>
          </a:xfrm>
          <a:prstGeom prst="rect">
            <a:avLst/>
          </a:prstGeom>
          <a:noFill/>
          <a:ln>
            <a:noFill/>
          </a:ln>
        </p:spPr>
      </p:pic>
      <p:pic>
        <p:nvPicPr>
          <p:cNvPr id="372" name="Google Shape;372;p35"/>
          <p:cNvPicPr preferRelativeResize="0"/>
          <p:nvPr/>
        </p:nvPicPr>
        <p:blipFill>
          <a:blip r:embed="rId3">
            <a:alphaModFix/>
          </a:blip>
          <a:stretch>
            <a:fillRect/>
          </a:stretch>
        </p:blipFill>
        <p:spPr>
          <a:xfrm>
            <a:off x="125400" y="4474375"/>
            <a:ext cx="1111349" cy="669125"/>
          </a:xfrm>
          <a:prstGeom prst="rect">
            <a:avLst/>
          </a:prstGeom>
          <a:noFill/>
          <a:ln>
            <a:noFill/>
          </a:ln>
        </p:spPr>
      </p:pic>
      <p:sp>
        <p:nvSpPr>
          <p:cNvPr id="373" name="Google Shape;373;p35"/>
          <p:cNvSpPr/>
          <p:nvPr/>
        </p:nvSpPr>
        <p:spPr>
          <a:xfrm>
            <a:off x="495128" y="420876"/>
            <a:ext cx="1739100" cy="1071000"/>
          </a:xfrm>
          <a:prstGeom prst="roundRect">
            <a:avLst>
              <a:gd name="adj" fmla="val 16667"/>
            </a:avLst>
          </a:prstGeom>
          <a:solidFill>
            <a:srgbClr val="00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000" b="1"/>
              <a:t>4 in 10</a:t>
            </a:r>
            <a:endParaRPr sz="3000" b="1"/>
          </a:p>
        </p:txBody>
      </p:sp>
      <p:sp>
        <p:nvSpPr>
          <p:cNvPr id="374" name="Google Shape;374;p35"/>
          <p:cNvSpPr txBox="1"/>
          <p:nvPr/>
        </p:nvSpPr>
        <p:spPr>
          <a:xfrm>
            <a:off x="357750" y="216000"/>
            <a:ext cx="879000" cy="71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A.</a:t>
            </a:r>
            <a:endParaRPr sz="3600"/>
          </a:p>
        </p:txBody>
      </p:sp>
      <p:sp>
        <p:nvSpPr>
          <p:cNvPr id="375" name="Google Shape;375;p35"/>
          <p:cNvSpPr txBox="1">
            <a:spLocks noGrp="1"/>
          </p:cNvSpPr>
          <p:nvPr>
            <p:ph type="ctrTitle"/>
          </p:nvPr>
        </p:nvSpPr>
        <p:spPr>
          <a:xfrm>
            <a:off x="2216850" y="-65700"/>
            <a:ext cx="6577800" cy="885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000" b="1" dirty="0">
                <a:solidFill>
                  <a:srgbClr val="F3F3F3"/>
                </a:solidFill>
              </a:rPr>
              <a:t>What can we remember?</a:t>
            </a:r>
            <a:endParaRPr sz="3000" b="1" dirty="0">
              <a:solidFill>
                <a:srgbClr val="F3F3F3"/>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1000"/>
                                          </p:stCondLst>
                                        </p:cTn>
                                        <p:tgtEl>
                                          <p:spTgt spid="36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5"/>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5"/>
          <p:cNvSpPr/>
          <p:nvPr/>
        </p:nvSpPr>
        <p:spPr>
          <a:xfrm>
            <a:off x="195750" y="202500"/>
            <a:ext cx="8636400" cy="4711500"/>
          </a:xfrm>
          <a:prstGeom prst="rect">
            <a:avLst/>
          </a:prstGeom>
          <a:noFill/>
          <a:ln w="28575" cap="flat" cmpd="sng">
            <a:solidFill>
              <a:srgbClr val="FAE00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5"/>
          <p:cNvSpPr/>
          <p:nvPr/>
        </p:nvSpPr>
        <p:spPr>
          <a:xfrm>
            <a:off x="482501" y="536503"/>
            <a:ext cx="3473400" cy="1723500"/>
          </a:xfrm>
          <a:prstGeom prst="roundRect">
            <a:avLst>
              <a:gd name="adj" fmla="val 16667"/>
            </a:avLst>
          </a:prstGeom>
          <a:solidFill>
            <a:srgbClr val="00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William Wilberforce</a:t>
            </a:r>
            <a:endParaRPr sz="3600" b="1"/>
          </a:p>
        </p:txBody>
      </p:sp>
      <p:sp>
        <p:nvSpPr>
          <p:cNvPr id="87" name="Google Shape;87;p15"/>
          <p:cNvSpPr txBox="1"/>
          <p:nvPr/>
        </p:nvSpPr>
        <p:spPr>
          <a:xfrm>
            <a:off x="4509000" y="536500"/>
            <a:ext cx="3861000" cy="766200"/>
          </a:xfrm>
          <a:prstGeom prst="rect">
            <a:avLst/>
          </a:prstGeom>
          <a:noFill/>
          <a:ln>
            <a:noFill/>
          </a:ln>
        </p:spPr>
        <p:txBody>
          <a:bodyPr spcFirstLastPara="1" wrap="square" lIns="91425" tIns="91425" rIns="91425" bIns="91425" anchor="t" anchorCtr="0">
            <a:noAutofit/>
          </a:bodyPr>
          <a:lstStyle/>
          <a:p>
            <a:pPr marL="457200" lvl="0" indent="-317500" algn="l" rtl="0">
              <a:spcBef>
                <a:spcPts val="0"/>
              </a:spcBef>
              <a:spcAft>
                <a:spcPts val="0"/>
              </a:spcAft>
              <a:buClr>
                <a:srgbClr val="F3F3F3"/>
              </a:buClr>
              <a:buSzPts val="1400"/>
              <a:buChar char="●"/>
            </a:pPr>
            <a:r>
              <a:rPr lang="en-GB">
                <a:solidFill>
                  <a:srgbClr val="F3F3F3"/>
                </a:solidFill>
              </a:rPr>
              <a:t>William Wilberforce (24 August 1759 – 29 July 1833) was a politician in the 1700’s and 1800’s.</a:t>
            </a:r>
            <a:endParaRPr>
              <a:solidFill>
                <a:srgbClr val="F3F3F3"/>
              </a:solidFill>
            </a:endParaRPr>
          </a:p>
          <a:p>
            <a:pPr marL="457200" lvl="0" indent="0" algn="l" rtl="0">
              <a:spcBef>
                <a:spcPts val="1000"/>
              </a:spcBef>
              <a:spcAft>
                <a:spcPts val="1000"/>
              </a:spcAft>
              <a:buNone/>
            </a:pPr>
            <a:endParaRPr>
              <a:solidFill>
                <a:srgbClr val="F3F3F3"/>
              </a:solidFill>
            </a:endParaRPr>
          </a:p>
        </p:txBody>
      </p:sp>
      <p:pic>
        <p:nvPicPr>
          <p:cNvPr id="88" name="Google Shape;88;p15"/>
          <p:cNvPicPr preferRelativeResize="0"/>
          <p:nvPr/>
        </p:nvPicPr>
        <p:blipFill>
          <a:blip r:embed="rId3">
            <a:alphaModFix/>
          </a:blip>
          <a:stretch>
            <a:fillRect/>
          </a:stretch>
        </p:blipFill>
        <p:spPr>
          <a:xfrm>
            <a:off x="5260150" y="1505250"/>
            <a:ext cx="2358700" cy="3092775"/>
          </a:xfrm>
          <a:prstGeom prst="rect">
            <a:avLst/>
          </a:prstGeom>
          <a:noFill/>
          <a:ln w="28575" cap="flat" cmpd="sng">
            <a:solidFill>
              <a:srgbClr val="00FFFF"/>
            </a:solidFill>
            <a:prstDash val="solid"/>
            <a:round/>
            <a:headEnd type="none" w="sm" len="sm"/>
            <a:tailEnd type="none" w="sm" len="sm"/>
          </a:ln>
        </p:spPr>
      </p:pic>
      <p:sp>
        <p:nvSpPr>
          <p:cNvPr id="89" name="Google Shape;89;p15"/>
          <p:cNvSpPr txBox="1"/>
          <p:nvPr/>
        </p:nvSpPr>
        <p:spPr>
          <a:xfrm>
            <a:off x="342175" y="327925"/>
            <a:ext cx="8790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C.</a:t>
            </a:r>
            <a:endParaRPr sz="36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6"/>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a:p>
        </p:txBody>
      </p:sp>
      <p:sp>
        <p:nvSpPr>
          <p:cNvPr id="95" name="Google Shape;95;p16"/>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96" name="Google Shape;96;p16"/>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6"/>
          <p:cNvSpPr/>
          <p:nvPr/>
        </p:nvSpPr>
        <p:spPr>
          <a:xfrm>
            <a:off x="148500" y="183000"/>
            <a:ext cx="8808900" cy="4777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6"/>
          <p:cNvSpPr txBox="1"/>
          <p:nvPr/>
        </p:nvSpPr>
        <p:spPr>
          <a:xfrm>
            <a:off x="2288250" y="1134000"/>
            <a:ext cx="4907400" cy="25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16"/>
          <p:cNvSpPr txBox="1"/>
          <p:nvPr/>
        </p:nvSpPr>
        <p:spPr>
          <a:xfrm>
            <a:off x="2728650" y="259775"/>
            <a:ext cx="3686700" cy="48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800" b="1"/>
              <a:t>Q2: What was he talking about?</a:t>
            </a:r>
            <a:endParaRPr sz="1800" b="1"/>
          </a:p>
        </p:txBody>
      </p:sp>
      <p:sp>
        <p:nvSpPr>
          <p:cNvPr id="100" name="Google Shape;100;p16"/>
          <p:cNvSpPr/>
          <p:nvPr/>
        </p:nvSpPr>
        <p:spPr>
          <a:xfrm>
            <a:off x="955001" y="1181251"/>
            <a:ext cx="3473400" cy="1723500"/>
          </a:xfrm>
          <a:prstGeom prst="roundRect">
            <a:avLst>
              <a:gd name="adj" fmla="val 16667"/>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Domestic Violence </a:t>
            </a:r>
            <a:endParaRPr sz="3600" b="1"/>
          </a:p>
        </p:txBody>
      </p:sp>
      <p:sp>
        <p:nvSpPr>
          <p:cNvPr id="101" name="Google Shape;101;p16"/>
          <p:cNvSpPr/>
          <p:nvPr/>
        </p:nvSpPr>
        <p:spPr>
          <a:xfrm>
            <a:off x="4696403" y="1181251"/>
            <a:ext cx="3473400" cy="1723500"/>
          </a:xfrm>
          <a:prstGeom prst="roundRect">
            <a:avLst>
              <a:gd name="adj" fmla="val 16667"/>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Slavery</a:t>
            </a:r>
            <a:endParaRPr sz="3600" b="1"/>
          </a:p>
        </p:txBody>
      </p:sp>
      <p:sp>
        <p:nvSpPr>
          <p:cNvPr id="102" name="Google Shape;102;p16"/>
          <p:cNvSpPr/>
          <p:nvPr/>
        </p:nvSpPr>
        <p:spPr>
          <a:xfrm>
            <a:off x="955001" y="3128503"/>
            <a:ext cx="3473400" cy="1723500"/>
          </a:xfrm>
          <a:prstGeom prst="roundRect">
            <a:avLst>
              <a:gd name="adj" fmla="val 16667"/>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Poverty</a:t>
            </a:r>
            <a:endParaRPr sz="3600" b="1"/>
          </a:p>
        </p:txBody>
      </p:sp>
      <p:sp>
        <p:nvSpPr>
          <p:cNvPr id="103" name="Google Shape;103;p16"/>
          <p:cNvSpPr/>
          <p:nvPr/>
        </p:nvSpPr>
        <p:spPr>
          <a:xfrm>
            <a:off x="4696403" y="3128503"/>
            <a:ext cx="3473400" cy="1723500"/>
          </a:xfrm>
          <a:prstGeom prst="roundRect">
            <a:avLst>
              <a:gd name="adj" fmla="val 16667"/>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Evolution</a:t>
            </a:r>
            <a:endParaRPr sz="3600" b="1"/>
          </a:p>
        </p:txBody>
      </p:sp>
      <p:sp>
        <p:nvSpPr>
          <p:cNvPr id="104" name="Google Shape;104;p16"/>
          <p:cNvSpPr txBox="1"/>
          <p:nvPr/>
        </p:nvSpPr>
        <p:spPr>
          <a:xfrm>
            <a:off x="561750" y="873300"/>
            <a:ext cx="879000" cy="71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A.</a:t>
            </a:r>
            <a:endParaRPr sz="3600"/>
          </a:p>
        </p:txBody>
      </p:sp>
      <p:sp>
        <p:nvSpPr>
          <p:cNvPr id="105" name="Google Shape;105;p16"/>
          <p:cNvSpPr txBox="1"/>
          <p:nvPr/>
        </p:nvSpPr>
        <p:spPr>
          <a:xfrm>
            <a:off x="4512450" y="901650"/>
            <a:ext cx="6552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B.</a:t>
            </a:r>
            <a:endParaRPr sz="3600"/>
          </a:p>
        </p:txBody>
      </p:sp>
      <p:sp>
        <p:nvSpPr>
          <p:cNvPr id="106" name="Google Shape;106;p16"/>
          <p:cNvSpPr txBox="1"/>
          <p:nvPr/>
        </p:nvSpPr>
        <p:spPr>
          <a:xfrm>
            <a:off x="742500" y="2899675"/>
            <a:ext cx="8790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C.</a:t>
            </a:r>
            <a:endParaRPr sz="3600"/>
          </a:p>
        </p:txBody>
      </p:sp>
      <p:sp>
        <p:nvSpPr>
          <p:cNvPr id="107" name="Google Shape;107;p16"/>
          <p:cNvSpPr txBox="1"/>
          <p:nvPr/>
        </p:nvSpPr>
        <p:spPr>
          <a:xfrm>
            <a:off x="4512450" y="2834125"/>
            <a:ext cx="9957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D.</a:t>
            </a:r>
            <a:endParaRPr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7"/>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7"/>
          <p:cNvSpPr/>
          <p:nvPr/>
        </p:nvSpPr>
        <p:spPr>
          <a:xfrm>
            <a:off x="195750" y="202500"/>
            <a:ext cx="8636400" cy="4711500"/>
          </a:xfrm>
          <a:prstGeom prst="rect">
            <a:avLst/>
          </a:prstGeom>
          <a:noFill/>
          <a:ln w="28575" cap="flat" cmpd="sng">
            <a:solidFill>
              <a:srgbClr val="FAE00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7"/>
          <p:cNvSpPr/>
          <p:nvPr/>
        </p:nvSpPr>
        <p:spPr>
          <a:xfrm>
            <a:off x="437153" y="540001"/>
            <a:ext cx="3473400" cy="1723500"/>
          </a:xfrm>
          <a:prstGeom prst="roundRect">
            <a:avLst>
              <a:gd name="adj" fmla="val 16667"/>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t>Slavery</a:t>
            </a:r>
            <a:endParaRPr sz="3600" b="1"/>
          </a:p>
        </p:txBody>
      </p:sp>
      <p:pic>
        <p:nvPicPr>
          <p:cNvPr id="115" name="Google Shape;115;p17"/>
          <p:cNvPicPr preferRelativeResize="0"/>
          <p:nvPr/>
        </p:nvPicPr>
        <p:blipFill>
          <a:blip r:embed="rId3">
            <a:alphaModFix/>
          </a:blip>
          <a:stretch>
            <a:fillRect/>
          </a:stretch>
        </p:blipFill>
        <p:spPr>
          <a:xfrm>
            <a:off x="7614000" y="4222400"/>
            <a:ext cx="1529851" cy="921099"/>
          </a:xfrm>
          <a:prstGeom prst="rect">
            <a:avLst/>
          </a:prstGeom>
          <a:noFill/>
          <a:ln>
            <a:noFill/>
          </a:ln>
        </p:spPr>
      </p:pic>
      <p:sp>
        <p:nvSpPr>
          <p:cNvPr id="116" name="Google Shape;116;p17"/>
          <p:cNvSpPr txBox="1"/>
          <p:nvPr/>
        </p:nvSpPr>
        <p:spPr>
          <a:xfrm>
            <a:off x="4043250" y="506250"/>
            <a:ext cx="4596900" cy="4212000"/>
          </a:xfrm>
          <a:prstGeom prst="rect">
            <a:avLst/>
          </a:prstGeom>
          <a:noFill/>
          <a:ln>
            <a:noFill/>
          </a:ln>
        </p:spPr>
        <p:txBody>
          <a:bodyPr spcFirstLastPara="1" wrap="square" lIns="91425" tIns="91425" rIns="91425" bIns="91425" anchor="t" anchorCtr="0">
            <a:noAutofit/>
          </a:bodyPr>
          <a:lstStyle/>
          <a:p>
            <a:pPr marL="457200" lvl="0" indent="-317500" algn="l" rtl="0">
              <a:spcBef>
                <a:spcPts val="0"/>
              </a:spcBef>
              <a:spcAft>
                <a:spcPts val="0"/>
              </a:spcAft>
              <a:buClr>
                <a:srgbClr val="F3F3F3"/>
              </a:buClr>
              <a:buSzPts val="1400"/>
              <a:buChar char="●"/>
            </a:pPr>
            <a:r>
              <a:rPr lang="en-GB">
                <a:solidFill>
                  <a:srgbClr val="F3F3F3"/>
                </a:solidFill>
              </a:rPr>
              <a:t>Slavery was a big business in William Wilberforce's day; the times of the transatlantic slave trade. </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William could not believe how people were treated and tried to tell parliament that they could not act ignorant anymore. </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William wanted to ban slavery in the UK and petitioned for 20 years when he finally managed to get slavery banned.</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In 1807 the Slave Trade Act was put into place to cease the trading of slaves. </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The Slavery Abolition Act 1833 made it illegal to own a slave in the UK.</a:t>
            </a:r>
            <a:endParaRPr>
              <a:solidFill>
                <a:srgbClr val="F3F3F3"/>
              </a:solidFill>
            </a:endParaRPr>
          </a:p>
          <a:p>
            <a:pPr marL="457200" lvl="0" indent="-317500" algn="l" rtl="0">
              <a:spcBef>
                <a:spcPts val="1000"/>
              </a:spcBef>
              <a:spcAft>
                <a:spcPts val="1000"/>
              </a:spcAft>
              <a:buClr>
                <a:srgbClr val="F3F3F3"/>
              </a:buClr>
              <a:buSzPts val="1400"/>
              <a:buChar char="●"/>
            </a:pPr>
            <a:r>
              <a:rPr lang="en-GB">
                <a:solidFill>
                  <a:srgbClr val="F3F3F3"/>
                </a:solidFill>
              </a:rPr>
              <a:t>William died in 1833, before the Act was put into practice (in 1834). </a:t>
            </a:r>
            <a:endParaRPr>
              <a:solidFill>
                <a:srgbClr val="F3F3F3"/>
              </a:solidFill>
            </a:endParaRPr>
          </a:p>
        </p:txBody>
      </p:sp>
      <p:sp>
        <p:nvSpPr>
          <p:cNvPr id="117" name="Google Shape;117;p17"/>
          <p:cNvSpPr txBox="1"/>
          <p:nvPr/>
        </p:nvSpPr>
        <p:spPr>
          <a:xfrm>
            <a:off x="5143500" y="1444500"/>
            <a:ext cx="3888000" cy="453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17"/>
          <p:cNvSpPr txBox="1"/>
          <p:nvPr/>
        </p:nvSpPr>
        <p:spPr>
          <a:xfrm>
            <a:off x="278775" y="202500"/>
            <a:ext cx="6552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B.</a:t>
            </a:r>
            <a:endParaRPr sz="3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8"/>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a:p>
        </p:txBody>
      </p:sp>
      <p:sp>
        <p:nvSpPr>
          <p:cNvPr id="124" name="Google Shape;124;p18"/>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125" name="Google Shape;125;p18"/>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8"/>
          <p:cNvSpPr/>
          <p:nvPr/>
        </p:nvSpPr>
        <p:spPr>
          <a:xfrm>
            <a:off x="148500" y="183000"/>
            <a:ext cx="8808900" cy="4777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8"/>
          <p:cNvSpPr txBox="1"/>
          <p:nvPr/>
        </p:nvSpPr>
        <p:spPr>
          <a:xfrm>
            <a:off x="2152050" y="222850"/>
            <a:ext cx="5332800" cy="48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800" b="1"/>
              <a:t>Q3: Which person said this famous phrase?</a:t>
            </a:r>
            <a:endParaRPr sz="1800" b="1"/>
          </a:p>
        </p:txBody>
      </p:sp>
      <p:sp>
        <p:nvSpPr>
          <p:cNvPr id="128" name="Google Shape;128;p18"/>
          <p:cNvSpPr/>
          <p:nvPr/>
        </p:nvSpPr>
        <p:spPr>
          <a:xfrm>
            <a:off x="955001" y="1181251"/>
            <a:ext cx="3473400" cy="1723500"/>
          </a:xfrm>
          <a:prstGeom prst="roundRect">
            <a:avLst>
              <a:gd name="adj" fmla="val 16667"/>
            </a:avLst>
          </a:prstGeom>
          <a:solidFill>
            <a:srgbClr val="99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solidFill>
                  <a:srgbClr val="FFFFFF"/>
                </a:solidFill>
              </a:rPr>
              <a:t>Frederick Douglass</a:t>
            </a:r>
            <a:endParaRPr sz="3600" b="1">
              <a:solidFill>
                <a:srgbClr val="FFFFFF"/>
              </a:solidFill>
            </a:endParaRPr>
          </a:p>
        </p:txBody>
      </p:sp>
      <p:sp>
        <p:nvSpPr>
          <p:cNvPr id="129" name="Google Shape;129;p18"/>
          <p:cNvSpPr/>
          <p:nvPr/>
        </p:nvSpPr>
        <p:spPr>
          <a:xfrm>
            <a:off x="4696403" y="1181251"/>
            <a:ext cx="3473400" cy="1723500"/>
          </a:xfrm>
          <a:prstGeom prst="roundRect">
            <a:avLst>
              <a:gd name="adj" fmla="val 16667"/>
            </a:avLst>
          </a:prstGeom>
          <a:solidFill>
            <a:srgbClr val="99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solidFill>
                  <a:srgbClr val="FFFFFF"/>
                </a:solidFill>
              </a:rPr>
              <a:t>Thomas Clarkson</a:t>
            </a:r>
            <a:endParaRPr sz="3600" b="1">
              <a:solidFill>
                <a:srgbClr val="FFFFFF"/>
              </a:solidFill>
            </a:endParaRPr>
          </a:p>
        </p:txBody>
      </p:sp>
      <p:sp>
        <p:nvSpPr>
          <p:cNvPr id="130" name="Google Shape;130;p18"/>
          <p:cNvSpPr/>
          <p:nvPr/>
        </p:nvSpPr>
        <p:spPr>
          <a:xfrm>
            <a:off x="955001" y="3128503"/>
            <a:ext cx="3473400" cy="1723500"/>
          </a:xfrm>
          <a:prstGeom prst="roundRect">
            <a:avLst>
              <a:gd name="adj" fmla="val 16667"/>
            </a:avLst>
          </a:prstGeom>
          <a:solidFill>
            <a:srgbClr val="99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solidFill>
                  <a:srgbClr val="FFFFFF"/>
                </a:solidFill>
              </a:rPr>
              <a:t>Abraham Lincoln</a:t>
            </a:r>
            <a:endParaRPr sz="3600" b="1">
              <a:solidFill>
                <a:srgbClr val="FFFFFF"/>
              </a:solidFill>
            </a:endParaRPr>
          </a:p>
        </p:txBody>
      </p:sp>
      <p:sp>
        <p:nvSpPr>
          <p:cNvPr id="131" name="Google Shape;131;p18"/>
          <p:cNvSpPr/>
          <p:nvPr/>
        </p:nvSpPr>
        <p:spPr>
          <a:xfrm>
            <a:off x="4696403" y="3128503"/>
            <a:ext cx="3473400" cy="1723500"/>
          </a:xfrm>
          <a:prstGeom prst="roundRect">
            <a:avLst>
              <a:gd name="adj" fmla="val 16667"/>
            </a:avLst>
          </a:prstGeom>
          <a:solidFill>
            <a:srgbClr val="99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solidFill>
                  <a:srgbClr val="FFFFFF"/>
                </a:solidFill>
              </a:rPr>
              <a:t>Harriet Tubman</a:t>
            </a:r>
            <a:endParaRPr sz="3600" b="1">
              <a:solidFill>
                <a:srgbClr val="FFFFFF"/>
              </a:solidFill>
            </a:endParaRPr>
          </a:p>
        </p:txBody>
      </p:sp>
      <p:sp>
        <p:nvSpPr>
          <p:cNvPr id="132" name="Google Shape;132;p18"/>
          <p:cNvSpPr txBox="1"/>
          <p:nvPr/>
        </p:nvSpPr>
        <p:spPr>
          <a:xfrm>
            <a:off x="1130700" y="735188"/>
            <a:ext cx="7141500" cy="418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a:solidFill>
                  <a:schemeClr val="dk1"/>
                </a:solidFill>
              </a:rPr>
              <a:t>"Whenever I hear anyone arguing for slavery I feel a strong impulse to see it tried on him personally."</a:t>
            </a:r>
            <a:endParaRPr sz="1200"/>
          </a:p>
        </p:txBody>
      </p:sp>
      <p:sp>
        <p:nvSpPr>
          <p:cNvPr id="133" name="Google Shape;133;p18"/>
          <p:cNvSpPr txBox="1"/>
          <p:nvPr/>
        </p:nvSpPr>
        <p:spPr>
          <a:xfrm>
            <a:off x="561750" y="1004500"/>
            <a:ext cx="879000" cy="71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A.</a:t>
            </a:r>
            <a:endParaRPr sz="3600"/>
          </a:p>
        </p:txBody>
      </p:sp>
      <p:sp>
        <p:nvSpPr>
          <p:cNvPr id="134" name="Google Shape;134;p18"/>
          <p:cNvSpPr txBox="1"/>
          <p:nvPr/>
        </p:nvSpPr>
        <p:spPr>
          <a:xfrm>
            <a:off x="4512450" y="901650"/>
            <a:ext cx="6552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B.</a:t>
            </a:r>
            <a:endParaRPr sz="3600"/>
          </a:p>
        </p:txBody>
      </p:sp>
      <p:sp>
        <p:nvSpPr>
          <p:cNvPr id="135" name="Google Shape;135;p18"/>
          <p:cNvSpPr txBox="1"/>
          <p:nvPr/>
        </p:nvSpPr>
        <p:spPr>
          <a:xfrm>
            <a:off x="742500" y="2899675"/>
            <a:ext cx="8790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C.</a:t>
            </a:r>
            <a:endParaRPr sz="3600"/>
          </a:p>
        </p:txBody>
      </p:sp>
      <p:sp>
        <p:nvSpPr>
          <p:cNvPr id="136" name="Google Shape;136;p18"/>
          <p:cNvSpPr txBox="1"/>
          <p:nvPr/>
        </p:nvSpPr>
        <p:spPr>
          <a:xfrm>
            <a:off x="4512450" y="2834125"/>
            <a:ext cx="9957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D.</a:t>
            </a:r>
            <a:endParaRPr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19"/>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19"/>
          <p:cNvSpPr/>
          <p:nvPr/>
        </p:nvSpPr>
        <p:spPr>
          <a:xfrm>
            <a:off x="216000" y="216000"/>
            <a:ext cx="8636400" cy="4711500"/>
          </a:xfrm>
          <a:prstGeom prst="rect">
            <a:avLst/>
          </a:prstGeom>
          <a:noFill/>
          <a:ln w="28575" cap="flat" cmpd="sng">
            <a:solidFill>
              <a:srgbClr val="FAE00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19"/>
          <p:cNvSpPr/>
          <p:nvPr/>
        </p:nvSpPr>
        <p:spPr>
          <a:xfrm>
            <a:off x="469001" y="502753"/>
            <a:ext cx="3473400" cy="1723500"/>
          </a:xfrm>
          <a:prstGeom prst="roundRect">
            <a:avLst>
              <a:gd name="adj" fmla="val 16667"/>
            </a:avLst>
          </a:prstGeom>
          <a:solidFill>
            <a:srgbClr val="99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solidFill>
                  <a:srgbClr val="FFFFFF"/>
                </a:solidFill>
              </a:rPr>
              <a:t>Abraham Lincoln</a:t>
            </a:r>
            <a:endParaRPr sz="3600" b="1">
              <a:solidFill>
                <a:srgbClr val="FFFFFF"/>
              </a:solidFill>
            </a:endParaRPr>
          </a:p>
        </p:txBody>
      </p:sp>
      <p:pic>
        <p:nvPicPr>
          <p:cNvPr id="144" name="Google Shape;144;p19"/>
          <p:cNvPicPr preferRelativeResize="0"/>
          <p:nvPr/>
        </p:nvPicPr>
        <p:blipFill>
          <a:blip r:embed="rId3">
            <a:alphaModFix/>
          </a:blip>
          <a:stretch>
            <a:fillRect/>
          </a:stretch>
        </p:blipFill>
        <p:spPr>
          <a:xfrm>
            <a:off x="7614000" y="4222400"/>
            <a:ext cx="1529851" cy="921099"/>
          </a:xfrm>
          <a:prstGeom prst="rect">
            <a:avLst/>
          </a:prstGeom>
          <a:noFill/>
          <a:ln>
            <a:noFill/>
          </a:ln>
        </p:spPr>
      </p:pic>
      <p:sp>
        <p:nvSpPr>
          <p:cNvPr id="145" name="Google Shape;145;p19"/>
          <p:cNvSpPr txBox="1"/>
          <p:nvPr/>
        </p:nvSpPr>
        <p:spPr>
          <a:xfrm>
            <a:off x="4259250" y="810000"/>
            <a:ext cx="4218900" cy="3381900"/>
          </a:xfrm>
          <a:prstGeom prst="rect">
            <a:avLst/>
          </a:prstGeom>
          <a:noFill/>
          <a:ln>
            <a:noFill/>
          </a:ln>
        </p:spPr>
        <p:txBody>
          <a:bodyPr spcFirstLastPara="1" wrap="square" lIns="91425" tIns="91425" rIns="91425" bIns="91425" anchor="t" anchorCtr="0">
            <a:noAutofit/>
          </a:bodyPr>
          <a:lstStyle/>
          <a:p>
            <a:pPr marL="457200" lvl="0" indent="-342900" algn="l" rtl="0">
              <a:spcBef>
                <a:spcPts val="0"/>
              </a:spcBef>
              <a:spcAft>
                <a:spcPts val="0"/>
              </a:spcAft>
              <a:buClr>
                <a:srgbClr val="F3F3F3"/>
              </a:buClr>
              <a:buSzPts val="1800"/>
              <a:buChar char="●"/>
            </a:pPr>
            <a:r>
              <a:rPr lang="en-GB" sz="1800">
                <a:solidFill>
                  <a:srgbClr val="F3F3F3"/>
                </a:solidFill>
              </a:rPr>
              <a:t>Abraham Lincoln was the President of America from 1861-1865</a:t>
            </a:r>
            <a:endParaRPr sz="1800">
              <a:solidFill>
                <a:srgbClr val="F3F3F3"/>
              </a:solidFill>
            </a:endParaRPr>
          </a:p>
          <a:p>
            <a:pPr marL="457200" lvl="0" indent="-342900" algn="l" rtl="0">
              <a:spcBef>
                <a:spcPts val="1000"/>
              </a:spcBef>
              <a:spcAft>
                <a:spcPts val="0"/>
              </a:spcAft>
              <a:buClr>
                <a:srgbClr val="F3F3F3"/>
              </a:buClr>
              <a:buSzPts val="1800"/>
              <a:buChar char="●"/>
            </a:pPr>
            <a:r>
              <a:rPr lang="en-GB" sz="1800">
                <a:solidFill>
                  <a:srgbClr val="F3F3F3"/>
                </a:solidFill>
              </a:rPr>
              <a:t>Abraham Lincoln never owned a slave and his father was important influencer in the fight against slavery in America.</a:t>
            </a:r>
            <a:endParaRPr sz="1800">
              <a:solidFill>
                <a:srgbClr val="F3F3F3"/>
              </a:solidFill>
            </a:endParaRPr>
          </a:p>
          <a:p>
            <a:pPr marL="457200" lvl="0" indent="-342900" algn="l" rtl="0">
              <a:spcBef>
                <a:spcPts val="1000"/>
              </a:spcBef>
              <a:spcAft>
                <a:spcPts val="0"/>
              </a:spcAft>
              <a:buClr>
                <a:srgbClr val="F3F3F3"/>
              </a:buClr>
              <a:buSzPts val="1800"/>
              <a:buChar char="●"/>
            </a:pPr>
            <a:r>
              <a:rPr lang="en-GB" sz="1800">
                <a:solidFill>
                  <a:srgbClr val="F3F3F3"/>
                </a:solidFill>
              </a:rPr>
              <a:t>Abraham Lincoln made slavery illegal in America in 1864.</a:t>
            </a:r>
            <a:endParaRPr sz="1800">
              <a:solidFill>
                <a:srgbClr val="F3F3F3"/>
              </a:solidFill>
            </a:endParaRPr>
          </a:p>
          <a:p>
            <a:pPr marL="457200" lvl="0" indent="-342900" algn="l" rtl="0">
              <a:spcBef>
                <a:spcPts val="1000"/>
              </a:spcBef>
              <a:spcAft>
                <a:spcPts val="1000"/>
              </a:spcAft>
              <a:buClr>
                <a:srgbClr val="F3F3F3"/>
              </a:buClr>
              <a:buSzPts val="1800"/>
              <a:buChar char="●"/>
            </a:pPr>
            <a:r>
              <a:rPr lang="en-GB" sz="1800">
                <a:solidFill>
                  <a:srgbClr val="F3F3F3"/>
                </a:solidFill>
              </a:rPr>
              <a:t>Abraham Lincoln was assassinated in 1865</a:t>
            </a:r>
            <a:endParaRPr sz="1800">
              <a:solidFill>
                <a:srgbClr val="F3F3F3"/>
              </a:solidFill>
            </a:endParaRPr>
          </a:p>
        </p:txBody>
      </p:sp>
      <p:pic>
        <p:nvPicPr>
          <p:cNvPr id="146" name="Google Shape;146;p19"/>
          <p:cNvPicPr preferRelativeResize="0"/>
          <p:nvPr/>
        </p:nvPicPr>
        <p:blipFill>
          <a:blip r:embed="rId4">
            <a:alphaModFix/>
          </a:blip>
          <a:stretch>
            <a:fillRect/>
          </a:stretch>
        </p:blipFill>
        <p:spPr>
          <a:xfrm>
            <a:off x="652862" y="2373375"/>
            <a:ext cx="3105675" cy="2425875"/>
          </a:xfrm>
          <a:prstGeom prst="rect">
            <a:avLst/>
          </a:prstGeom>
          <a:noFill/>
          <a:ln w="28575" cap="flat" cmpd="sng">
            <a:solidFill>
              <a:srgbClr val="9900FF"/>
            </a:solidFill>
            <a:prstDash val="solid"/>
            <a:round/>
            <a:headEnd type="none" w="sm" len="sm"/>
            <a:tailEnd type="none" w="sm" len="sm"/>
          </a:ln>
        </p:spPr>
      </p:pic>
      <p:sp>
        <p:nvSpPr>
          <p:cNvPr id="147" name="Google Shape;147;p19"/>
          <p:cNvSpPr txBox="1"/>
          <p:nvPr/>
        </p:nvSpPr>
        <p:spPr>
          <a:xfrm>
            <a:off x="354325" y="352175"/>
            <a:ext cx="8790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C.</a:t>
            </a:r>
            <a:endParaRPr sz="3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a:p>
        </p:txBody>
      </p:sp>
      <p:sp>
        <p:nvSpPr>
          <p:cNvPr id="153" name="Google Shape;153;p20"/>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154" name="Google Shape;154;p20"/>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20"/>
          <p:cNvSpPr/>
          <p:nvPr/>
        </p:nvSpPr>
        <p:spPr>
          <a:xfrm>
            <a:off x="148500" y="183000"/>
            <a:ext cx="8808900" cy="4777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0"/>
          <p:cNvSpPr txBox="1"/>
          <p:nvPr/>
        </p:nvSpPr>
        <p:spPr>
          <a:xfrm>
            <a:off x="208050" y="222825"/>
            <a:ext cx="8624400" cy="864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800" b="1"/>
              <a:t>Q4: What was the average cost of a Healthy slave in 1860’s America? </a:t>
            </a:r>
            <a:endParaRPr sz="1800" b="1"/>
          </a:p>
          <a:p>
            <a:pPr marL="0" lvl="0" indent="0" algn="ctr" rtl="0">
              <a:spcBef>
                <a:spcPts val="0"/>
              </a:spcBef>
              <a:spcAft>
                <a:spcPts val="0"/>
              </a:spcAft>
              <a:buNone/>
            </a:pPr>
            <a:r>
              <a:rPr lang="en-GB" sz="1800" b="1"/>
              <a:t>Equivalent in today's money (£)</a:t>
            </a:r>
            <a:endParaRPr sz="1800" b="1"/>
          </a:p>
          <a:p>
            <a:pPr marL="0" lvl="0" indent="0" algn="ctr" rtl="0">
              <a:spcBef>
                <a:spcPts val="0"/>
              </a:spcBef>
              <a:spcAft>
                <a:spcPts val="0"/>
              </a:spcAft>
              <a:buNone/>
            </a:pPr>
            <a:r>
              <a:rPr lang="en-GB" sz="1200"/>
              <a:t>According to Free the Slaves (2012) </a:t>
            </a:r>
            <a:endParaRPr sz="1200"/>
          </a:p>
        </p:txBody>
      </p:sp>
      <p:sp>
        <p:nvSpPr>
          <p:cNvPr id="157" name="Google Shape;157;p20"/>
          <p:cNvSpPr/>
          <p:nvPr/>
        </p:nvSpPr>
        <p:spPr>
          <a:xfrm>
            <a:off x="964601" y="1181251"/>
            <a:ext cx="3473400" cy="1723500"/>
          </a:xfrm>
          <a:prstGeom prst="roundRect">
            <a:avLst>
              <a:gd name="adj" fmla="val 16667"/>
            </a:avLst>
          </a:prstGeom>
          <a:solidFill>
            <a:srgbClr val="FF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t>£90</a:t>
            </a:r>
            <a:endParaRPr sz="6000" b="1"/>
          </a:p>
        </p:txBody>
      </p:sp>
      <p:sp>
        <p:nvSpPr>
          <p:cNvPr id="158" name="Google Shape;158;p20"/>
          <p:cNvSpPr/>
          <p:nvPr/>
        </p:nvSpPr>
        <p:spPr>
          <a:xfrm>
            <a:off x="4706003" y="1181251"/>
            <a:ext cx="3473400" cy="1723500"/>
          </a:xfrm>
          <a:prstGeom prst="roundRect">
            <a:avLst>
              <a:gd name="adj" fmla="val 16667"/>
            </a:avLst>
          </a:prstGeom>
          <a:solidFill>
            <a:srgbClr val="FF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t>£13,500</a:t>
            </a:r>
            <a:endParaRPr sz="6000" b="1"/>
          </a:p>
        </p:txBody>
      </p:sp>
      <p:sp>
        <p:nvSpPr>
          <p:cNvPr id="159" name="Google Shape;159;p20"/>
          <p:cNvSpPr/>
          <p:nvPr/>
        </p:nvSpPr>
        <p:spPr>
          <a:xfrm>
            <a:off x="964601" y="3128503"/>
            <a:ext cx="3473400" cy="1723500"/>
          </a:xfrm>
          <a:prstGeom prst="roundRect">
            <a:avLst>
              <a:gd name="adj" fmla="val 16667"/>
            </a:avLst>
          </a:prstGeom>
          <a:solidFill>
            <a:srgbClr val="FF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t>£40,000</a:t>
            </a:r>
            <a:endParaRPr sz="6000" b="1"/>
          </a:p>
        </p:txBody>
      </p:sp>
      <p:sp>
        <p:nvSpPr>
          <p:cNvPr id="160" name="Google Shape;160;p20"/>
          <p:cNvSpPr/>
          <p:nvPr/>
        </p:nvSpPr>
        <p:spPr>
          <a:xfrm>
            <a:off x="4706003" y="3128503"/>
            <a:ext cx="3473400" cy="1723500"/>
          </a:xfrm>
          <a:prstGeom prst="roundRect">
            <a:avLst>
              <a:gd name="adj" fmla="val 16667"/>
            </a:avLst>
          </a:prstGeom>
          <a:solidFill>
            <a:srgbClr val="FF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6000" b="1"/>
              <a:t>£1,500</a:t>
            </a:r>
            <a:endParaRPr sz="6000" b="1"/>
          </a:p>
        </p:txBody>
      </p:sp>
      <p:sp>
        <p:nvSpPr>
          <p:cNvPr id="161" name="Google Shape;161;p20"/>
          <p:cNvSpPr txBox="1"/>
          <p:nvPr/>
        </p:nvSpPr>
        <p:spPr>
          <a:xfrm>
            <a:off x="648900" y="1028750"/>
            <a:ext cx="879000" cy="71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A.</a:t>
            </a:r>
            <a:endParaRPr sz="3600"/>
          </a:p>
        </p:txBody>
      </p:sp>
      <p:sp>
        <p:nvSpPr>
          <p:cNvPr id="162" name="Google Shape;162;p20"/>
          <p:cNvSpPr txBox="1"/>
          <p:nvPr/>
        </p:nvSpPr>
        <p:spPr>
          <a:xfrm>
            <a:off x="4512450" y="901650"/>
            <a:ext cx="6552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B.</a:t>
            </a:r>
            <a:endParaRPr sz="3600"/>
          </a:p>
        </p:txBody>
      </p:sp>
      <p:sp>
        <p:nvSpPr>
          <p:cNvPr id="163" name="Google Shape;163;p20"/>
          <p:cNvSpPr txBox="1"/>
          <p:nvPr/>
        </p:nvSpPr>
        <p:spPr>
          <a:xfrm>
            <a:off x="742500" y="2899675"/>
            <a:ext cx="8790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C.</a:t>
            </a:r>
            <a:endParaRPr sz="3600"/>
          </a:p>
        </p:txBody>
      </p:sp>
      <p:sp>
        <p:nvSpPr>
          <p:cNvPr id="164" name="Google Shape;164;p20"/>
          <p:cNvSpPr txBox="1"/>
          <p:nvPr/>
        </p:nvSpPr>
        <p:spPr>
          <a:xfrm>
            <a:off x="4512450" y="2834125"/>
            <a:ext cx="9957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D.</a:t>
            </a:r>
            <a:endParaRPr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1"/>
          <p:cNvSpPr/>
          <p:nvPr/>
        </p:nvSpPr>
        <p:spPr>
          <a:xfrm>
            <a:off x="-19050" y="0"/>
            <a:ext cx="9162900" cy="51435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1"/>
          <p:cNvSpPr/>
          <p:nvPr/>
        </p:nvSpPr>
        <p:spPr>
          <a:xfrm>
            <a:off x="195750" y="216000"/>
            <a:ext cx="8636400" cy="4711500"/>
          </a:xfrm>
          <a:prstGeom prst="rect">
            <a:avLst/>
          </a:prstGeom>
          <a:noFill/>
          <a:ln w="28575" cap="flat" cmpd="sng">
            <a:solidFill>
              <a:srgbClr val="FAE00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1"/>
          <p:cNvSpPr/>
          <p:nvPr/>
        </p:nvSpPr>
        <p:spPr>
          <a:xfrm>
            <a:off x="433253" y="533251"/>
            <a:ext cx="3473400" cy="1723500"/>
          </a:xfrm>
          <a:prstGeom prst="roundRect">
            <a:avLst>
              <a:gd name="adj" fmla="val 16667"/>
            </a:avLst>
          </a:prstGeom>
          <a:solidFill>
            <a:srgbClr val="FF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b="1">
                <a:latin typeface="Verdana"/>
                <a:ea typeface="Verdana"/>
                <a:cs typeface="Verdana"/>
                <a:sym typeface="Verdana"/>
              </a:rPr>
              <a:t>£40,000</a:t>
            </a:r>
            <a:endParaRPr sz="3600" b="1">
              <a:latin typeface="Verdana"/>
              <a:ea typeface="Verdana"/>
              <a:cs typeface="Verdana"/>
              <a:sym typeface="Verdana"/>
            </a:endParaRPr>
          </a:p>
        </p:txBody>
      </p:sp>
      <p:pic>
        <p:nvPicPr>
          <p:cNvPr id="172" name="Google Shape;172;p21"/>
          <p:cNvPicPr preferRelativeResize="0"/>
          <p:nvPr/>
        </p:nvPicPr>
        <p:blipFill>
          <a:blip r:embed="rId3">
            <a:alphaModFix/>
          </a:blip>
          <a:stretch>
            <a:fillRect/>
          </a:stretch>
        </p:blipFill>
        <p:spPr>
          <a:xfrm>
            <a:off x="7614000" y="4222400"/>
            <a:ext cx="1529851" cy="921099"/>
          </a:xfrm>
          <a:prstGeom prst="rect">
            <a:avLst/>
          </a:prstGeom>
          <a:noFill/>
          <a:ln>
            <a:noFill/>
          </a:ln>
        </p:spPr>
      </p:pic>
      <p:sp>
        <p:nvSpPr>
          <p:cNvPr id="173" name="Google Shape;173;p21"/>
          <p:cNvSpPr txBox="1"/>
          <p:nvPr/>
        </p:nvSpPr>
        <p:spPr>
          <a:xfrm>
            <a:off x="4171500" y="351000"/>
            <a:ext cx="4218900" cy="4293300"/>
          </a:xfrm>
          <a:prstGeom prst="rect">
            <a:avLst/>
          </a:prstGeom>
          <a:noFill/>
          <a:ln>
            <a:noFill/>
          </a:ln>
        </p:spPr>
        <p:txBody>
          <a:bodyPr spcFirstLastPara="1" wrap="square" lIns="91425" tIns="91425" rIns="91425" bIns="91425" anchor="t" anchorCtr="0">
            <a:noAutofit/>
          </a:bodyPr>
          <a:lstStyle/>
          <a:p>
            <a:pPr marL="457200" lvl="0" indent="-317500" algn="l" rtl="0">
              <a:spcBef>
                <a:spcPts val="0"/>
              </a:spcBef>
              <a:spcAft>
                <a:spcPts val="0"/>
              </a:spcAft>
              <a:buClr>
                <a:srgbClr val="F3F3F3"/>
              </a:buClr>
              <a:buSzPts val="1400"/>
              <a:buChar char="●"/>
            </a:pPr>
            <a:r>
              <a:rPr lang="en-GB">
                <a:solidFill>
                  <a:srgbClr val="F3F3F3"/>
                </a:solidFill>
              </a:rPr>
              <a:t>In the 1860’s the cost of a slave in America could range wildly.</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A male or female slave with no other skills would be sold for a minimum of $800. In today’s money that is £18,000. </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However some slaves who may have been a Blacksmith, a carpenter, a cook, or possessed other domestic skills may be sold for around £100,000 or more in today’s money. </a:t>
            </a:r>
            <a:endParaRPr>
              <a:solidFill>
                <a:srgbClr val="F3F3F3"/>
              </a:solidFill>
            </a:endParaRPr>
          </a:p>
          <a:p>
            <a:pPr marL="457200" lvl="0" indent="-317500" algn="l" rtl="0">
              <a:spcBef>
                <a:spcPts val="1000"/>
              </a:spcBef>
              <a:spcAft>
                <a:spcPts val="0"/>
              </a:spcAft>
              <a:buClr>
                <a:srgbClr val="F3F3F3"/>
              </a:buClr>
              <a:buSzPts val="1400"/>
              <a:buChar char="●"/>
            </a:pPr>
            <a:r>
              <a:rPr lang="en-GB">
                <a:solidFill>
                  <a:srgbClr val="F3F3F3"/>
                </a:solidFill>
              </a:rPr>
              <a:t>It wasn’t rare for a slave to cost the amount of a house in the 1860’s. </a:t>
            </a:r>
            <a:endParaRPr>
              <a:solidFill>
                <a:srgbClr val="F3F3F3"/>
              </a:solidFill>
            </a:endParaRPr>
          </a:p>
          <a:p>
            <a:pPr marL="457200" lvl="0" indent="-317500" algn="l" rtl="0">
              <a:spcBef>
                <a:spcPts val="1000"/>
              </a:spcBef>
              <a:spcAft>
                <a:spcPts val="1000"/>
              </a:spcAft>
              <a:buClr>
                <a:srgbClr val="F3F3F3"/>
              </a:buClr>
              <a:buSzPts val="1400"/>
              <a:buChar char="●"/>
            </a:pPr>
            <a:r>
              <a:rPr lang="en-GB">
                <a:solidFill>
                  <a:srgbClr val="F3F3F3"/>
                </a:solidFill>
              </a:rPr>
              <a:t>These figures are estimates but show just how much money was made from slavery in the UK and America in the 18th and 19th centuries.  </a:t>
            </a:r>
            <a:endParaRPr>
              <a:solidFill>
                <a:srgbClr val="F3F3F3"/>
              </a:solidFill>
            </a:endParaRPr>
          </a:p>
        </p:txBody>
      </p:sp>
      <p:sp>
        <p:nvSpPr>
          <p:cNvPr id="174" name="Google Shape;174;p21"/>
          <p:cNvSpPr txBox="1"/>
          <p:nvPr/>
        </p:nvSpPr>
        <p:spPr>
          <a:xfrm>
            <a:off x="257250" y="351000"/>
            <a:ext cx="879000" cy="6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600"/>
              <a:t>C.</a:t>
            </a:r>
            <a:endParaRPr sz="36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1434</Words>
  <Application>Microsoft Office PowerPoint</Application>
  <PresentationFormat>On-screen Show (16:9)</PresentationFormat>
  <Paragraphs>203</Paragraphs>
  <Slides>23</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Bree Serif</vt:lpstr>
      <vt:lpstr>Arial</vt:lpstr>
      <vt:lpstr>Verdana</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...THIS NEEDS TO CHANGE...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Saye, Samantha</cp:lastModifiedBy>
  <cp:revision>1</cp:revision>
  <dcterms:modified xsi:type="dcterms:W3CDTF">2020-06-11T13:20:21Z</dcterms:modified>
</cp:coreProperties>
</file>