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6"/>
    <p:sldMasterId id="2147483698" r:id="rId7"/>
  </p:sldMasterIdLst>
  <p:notesMasterIdLst>
    <p:notesMasterId r:id="rId27"/>
  </p:notesMasterIdLst>
  <p:handoutMasterIdLst>
    <p:handoutMasterId r:id="rId28"/>
  </p:handoutMasterIdLst>
  <p:sldIdLst>
    <p:sldId id="266" r:id="rId8"/>
    <p:sldId id="265" r:id="rId9"/>
    <p:sldId id="268" r:id="rId10"/>
    <p:sldId id="272" r:id="rId11"/>
    <p:sldId id="270" r:id="rId12"/>
    <p:sldId id="273" r:id="rId13"/>
    <p:sldId id="274" r:id="rId14"/>
    <p:sldId id="275" r:id="rId15"/>
    <p:sldId id="276" r:id="rId16"/>
    <p:sldId id="277" r:id="rId17"/>
    <p:sldId id="287" r:id="rId18"/>
    <p:sldId id="279" r:id="rId19"/>
    <p:sldId id="288" r:id="rId20"/>
    <p:sldId id="282" r:id="rId21"/>
    <p:sldId id="283" r:id="rId22"/>
    <p:sldId id="284" r:id="rId23"/>
    <p:sldId id="289" r:id="rId24"/>
    <p:sldId id="280" r:id="rId25"/>
    <p:sldId id="290" r:id="rId26"/>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0BF74-91C3-4FAC-B04A-0E64E09D9740}" v="4" dt="2020-08-18T13:57:26.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2"/>
    <p:restoredTop sz="80068" autoAdjust="0"/>
  </p:normalViewPr>
  <p:slideViewPr>
    <p:cSldViewPr>
      <p:cViewPr varScale="1">
        <p:scale>
          <a:sx n="45" d="100"/>
          <a:sy n="45" d="100"/>
        </p:scale>
        <p:origin x="51" y="182"/>
      </p:cViewPr>
      <p:guideLst/>
    </p:cSldViewPr>
  </p:slideViewPr>
  <p:notesTextViewPr>
    <p:cViewPr>
      <p:scale>
        <a:sx n="1" d="1"/>
        <a:sy n="1" d="1"/>
      </p:scale>
      <p:origin x="0" y="0"/>
    </p:cViewPr>
  </p:notesTextViewPr>
  <p:sorterViewPr>
    <p:cViewPr>
      <p:scale>
        <a:sx n="100" d="100"/>
        <a:sy n="100" d="100"/>
      </p:scale>
      <p:origin x="0" y="-73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s, Susie" userId="2db38802-6c3a-4cf9-bcec-7cf2d743d4e2" providerId="ADAL" clId="{EA00BF74-91C3-4FAC-B04A-0E64E09D9740}"/>
    <pc:docChg chg="undo custSel mod addSld modSld">
      <pc:chgData name="Higgs, Susie" userId="2db38802-6c3a-4cf9-bcec-7cf2d743d4e2" providerId="ADAL" clId="{EA00BF74-91C3-4FAC-B04A-0E64E09D9740}" dt="2020-08-18T13:58:01.794" v="33" actId="26606"/>
      <pc:docMkLst>
        <pc:docMk/>
      </pc:docMkLst>
      <pc:sldChg chg="addSp delSp modSp new mod setBg setClrOvrMap">
        <pc:chgData name="Higgs, Susie" userId="2db38802-6c3a-4cf9-bcec-7cf2d743d4e2" providerId="ADAL" clId="{EA00BF74-91C3-4FAC-B04A-0E64E09D9740}" dt="2020-08-18T13:58:01.794" v="33" actId="26606"/>
        <pc:sldMkLst>
          <pc:docMk/>
          <pc:sldMk cId="2210119195" sldId="290"/>
        </pc:sldMkLst>
        <pc:spChg chg="mod ord">
          <ac:chgData name="Higgs, Susie" userId="2db38802-6c3a-4cf9-bcec-7cf2d743d4e2" providerId="ADAL" clId="{EA00BF74-91C3-4FAC-B04A-0E64E09D9740}" dt="2020-08-18T13:58:01.794" v="33" actId="26606"/>
          <ac:spMkLst>
            <pc:docMk/>
            <pc:sldMk cId="2210119195" sldId="290"/>
            <ac:spMk id="2" creationId="{4EFCD74D-50E1-439C-86E2-93285D33AAA9}"/>
          </ac:spMkLst>
        </pc:spChg>
        <pc:spChg chg="del">
          <ac:chgData name="Higgs, Susie" userId="2db38802-6c3a-4cf9-bcec-7cf2d743d4e2" providerId="ADAL" clId="{EA00BF74-91C3-4FAC-B04A-0E64E09D9740}" dt="2020-08-18T13:57:26.457" v="27" actId="478"/>
          <ac:spMkLst>
            <pc:docMk/>
            <pc:sldMk cId="2210119195" sldId="290"/>
            <ac:spMk id="3" creationId="{0A6BBA4B-63B7-45FA-B780-A24D85EC9CCF}"/>
          </ac:spMkLst>
        </pc:spChg>
        <pc:spChg chg="add del">
          <ac:chgData name="Higgs, Susie" userId="2db38802-6c3a-4cf9-bcec-7cf2d743d4e2" providerId="ADAL" clId="{EA00BF74-91C3-4FAC-B04A-0E64E09D9740}" dt="2020-08-18T13:58:01.794" v="33" actId="26606"/>
          <ac:spMkLst>
            <pc:docMk/>
            <pc:sldMk cId="2210119195" sldId="290"/>
            <ac:spMk id="10" creationId="{5A59F003-E00A-43F9-91DC-CC54E3B87466}"/>
          </ac:spMkLst>
        </pc:spChg>
        <pc:spChg chg="add del">
          <ac:chgData name="Higgs, Susie" userId="2db38802-6c3a-4cf9-bcec-7cf2d743d4e2" providerId="ADAL" clId="{EA00BF74-91C3-4FAC-B04A-0E64E09D9740}" dt="2020-08-18T13:58:01.794" v="33" actId="26606"/>
          <ac:spMkLst>
            <pc:docMk/>
            <pc:sldMk cId="2210119195" sldId="290"/>
            <ac:spMk id="12" creationId="{D74A4382-E3AD-430A-9A1F-DFA3E0E77A7D}"/>
          </ac:spMkLst>
        </pc:spChg>
        <pc:spChg chg="add del">
          <ac:chgData name="Higgs, Susie" userId="2db38802-6c3a-4cf9-bcec-7cf2d743d4e2" providerId="ADAL" clId="{EA00BF74-91C3-4FAC-B04A-0E64E09D9740}" dt="2020-08-18T13:58:01.794" v="33" actId="26606"/>
          <ac:spMkLst>
            <pc:docMk/>
            <pc:sldMk cId="2210119195" sldId="290"/>
            <ac:spMk id="14" creationId="{79F40191-0F44-4FD1-82CC-ACB507C14BE6}"/>
          </ac:spMkLst>
        </pc:spChg>
        <pc:spChg chg="add del">
          <ac:chgData name="Higgs, Susie" userId="2db38802-6c3a-4cf9-bcec-7cf2d743d4e2" providerId="ADAL" clId="{EA00BF74-91C3-4FAC-B04A-0E64E09D9740}" dt="2020-08-18T13:58:01.778" v="32" actId="26606"/>
          <ac:spMkLst>
            <pc:docMk/>
            <pc:sldMk cId="2210119195" sldId="290"/>
            <ac:spMk id="19" creationId="{E91DC736-0EF8-4F87-9146-EBF1D2EE4D3D}"/>
          </ac:spMkLst>
        </pc:spChg>
        <pc:spChg chg="add del">
          <ac:chgData name="Higgs, Susie" userId="2db38802-6c3a-4cf9-bcec-7cf2d743d4e2" providerId="ADAL" clId="{EA00BF74-91C3-4FAC-B04A-0E64E09D9740}" dt="2020-08-18T13:58:01.778" v="32" actId="26606"/>
          <ac:spMkLst>
            <pc:docMk/>
            <pc:sldMk cId="2210119195" sldId="290"/>
            <ac:spMk id="21" creationId="{097CD68E-23E3-4007-8847-CD0944C4F7BE}"/>
          </ac:spMkLst>
        </pc:spChg>
        <pc:spChg chg="add del">
          <ac:chgData name="Higgs, Susie" userId="2db38802-6c3a-4cf9-bcec-7cf2d743d4e2" providerId="ADAL" clId="{EA00BF74-91C3-4FAC-B04A-0E64E09D9740}" dt="2020-08-18T13:58:01.778" v="32" actId="26606"/>
          <ac:spMkLst>
            <pc:docMk/>
            <pc:sldMk cId="2210119195" sldId="290"/>
            <ac:spMk id="23" creationId="{AF2F604E-43BE-4DC3-B983-E071523364F8}"/>
          </ac:spMkLst>
        </pc:spChg>
        <pc:spChg chg="add del">
          <ac:chgData name="Higgs, Susie" userId="2db38802-6c3a-4cf9-bcec-7cf2d743d4e2" providerId="ADAL" clId="{EA00BF74-91C3-4FAC-B04A-0E64E09D9740}" dt="2020-08-18T13:58:01.778" v="32" actId="26606"/>
          <ac:spMkLst>
            <pc:docMk/>
            <pc:sldMk cId="2210119195" sldId="290"/>
            <ac:spMk id="25" creationId="{08C9B587-E65E-4B52-B37C-ABEBB6E87928}"/>
          </ac:spMkLst>
        </pc:spChg>
        <pc:spChg chg="add">
          <ac:chgData name="Higgs, Susie" userId="2db38802-6c3a-4cf9-bcec-7cf2d743d4e2" providerId="ADAL" clId="{EA00BF74-91C3-4FAC-B04A-0E64E09D9740}" dt="2020-08-18T13:58:01.794" v="33" actId="26606"/>
          <ac:spMkLst>
            <pc:docMk/>
            <pc:sldMk cId="2210119195" sldId="290"/>
            <ac:spMk id="27" creationId="{C1DD1A8A-57D5-4A81-AD04-532B043C5611}"/>
          </ac:spMkLst>
        </pc:spChg>
        <pc:spChg chg="add">
          <ac:chgData name="Higgs, Susie" userId="2db38802-6c3a-4cf9-bcec-7cf2d743d4e2" providerId="ADAL" clId="{EA00BF74-91C3-4FAC-B04A-0E64E09D9740}" dt="2020-08-18T13:58:01.794" v="33" actId="26606"/>
          <ac:spMkLst>
            <pc:docMk/>
            <pc:sldMk cId="2210119195" sldId="290"/>
            <ac:spMk id="28" creationId="{007891EC-4501-44ED-A8C8-B11B6DB767AB}"/>
          </ac:spMkLst>
        </pc:spChg>
        <pc:picChg chg="add mod">
          <ac:chgData name="Higgs, Susie" userId="2db38802-6c3a-4cf9-bcec-7cf2d743d4e2" providerId="ADAL" clId="{EA00BF74-91C3-4FAC-B04A-0E64E09D9740}" dt="2020-08-18T13:58:01.794" v="33" actId="26606"/>
          <ac:picMkLst>
            <pc:docMk/>
            <pc:sldMk cId="2210119195" sldId="290"/>
            <ac:picMk id="5" creationId="{6E070953-66F4-43D4-ACF4-FF417B9CAE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3D83B8-2AB6-4EE6-BD62-ADE9D97FD54B}"/>
              </a:ext>
            </a:extLst>
          </p:cNvPr>
          <p:cNvSpPr>
            <a:spLocks noGrp="1" noChangeArrowheads="1"/>
          </p:cNvSpPr>
          <p:nvPr>
            <p:ph type="hdr" sz="quarter"/>
          </p:nvPr>
        </p:nvSpPr>
        <p:spPr bwMode="auto">
          <a:xfrm>
            <a:off x="0" y="0"/>
            <a:ext cx="2870200"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AAF017D9-C91B-4B6A-A015-18C72CB1EF87}"/>
              </a:ext>
            </a:extLst>
          </p:cNvPr>
          <p:cNvSpPr>
            <a:spLocks noGrp="1" noChangeArrowheads="1"/>
          </p:cNvSpPr>
          <p:nvPr>
            <p:ph type="dt" sz="quarter" idx="1"/>
          </p:nvPr>
        </p:nvSpPr>
        <p:spPr bwMode="auto">
          <a:xfrm>
            <a:off x="3752850" y="0"/>
            <a:ext cx="2870200" cy="4905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F82B356F-9318-4F8D-A9E8-EE453637EE1B}"/>
              </a:ext>
            </a:extLst>
          </p:cNvPr>
          <p:cNvSpPr>
            <a:spLocks noGrp="1" noChangeArrowheads="1"/>
          </p:cNvSpPr>
          <p:nvPr>
            <p:ph type="ftr" sz="quarter" idx="2"/>
          </p:nvPr>
        </p:nvSpPr>
        <p:spPr bwMode="auto">
          <a:xfrm>
            <a:off x="0" y="9320213"/>
            <a:ext cx="2870200" cy="49053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631910EF-0517-4267-A4E5-F3E3F3A3F1BA}"/>
              </a:ext>
            </a:extLst>
          </p:cNvPr>
          <p:cNvSpPr>
            <a:spLocks noGrp="1" noChangeArrowheads="1"/>
          </p:cNvSpPr>
          <p:nvPr>
            <p:ph type="sldNum" sz="quarter" idx="3"/>
          </p:nvPr>
        </p:nvSpPr>
        <p:spPr bwMode="auto">
          <a:xfrm>
            <a:off x="3752850" y="9320213"/>
            <a:ext cx="2870200" cy="49053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BD672764-303C-4D4C-B6C0-85ACF1AD52B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C245E3-2B28-439A-9260-964C034E2DF9}"/>
              </a:ext>
            </a:extLst>
          </p:cNvPr>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0350CD7A-87B5-47CF-A818-BB5121D6F8EB}"/>
              </a:ext>
            </a:extLst>
          </p:cNvPr>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smtClean="0"/>
            </a:lvl1pPr>
          </a:lstStyle>
          <a:p>
            <a:pPr>
              <a:defRPr/>
            </a:pPr>
            <a:fld id="{4BF92BE2-58B2-482F-86F6-5799411BE579}" type="datetimeFigureOut">
              <a:rPr lang="en-GB"/>
              <a:pPr>
                <a:defRPr/>
              </a:pPr>
              <a:t>18/08/2020</a:t>
            </a:fld>
            <a:endParaRPr lang="en-GB"/>
          </a:p>
        </p:txBody>
      </p:sp>
      <p:sp>
        <p:nvSpPr>
          <p:cNvPr id="4" name="Slide Image Placeholder 3">
            <a:extLst>
              <a:ext uri="{FF2B5EF4-FFF2-40B4-BE49-F238E27FC236}">
                <a16:creationId xmlns:a16="http://schemas.microsoft.com/office/drawing/2014/main" id="{29C0C78E-AB12-4B7E-8D53-F31BDD455D43}"/>
              </a:ext>
            </a:extLst>
          </p:cNvPr>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A15EEEB-7776-4F5F-90E1-A73159E4C50E}"/>
              </a:ext>
            </a:extLst>
          </p:cNvPr>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CDA5274-B9BD-43E9-9A8B-8512123EADAC}"/>
              </a:ext>
            </a:extLst>
          </p:cNvPr>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1D90BC7B-5FB7-4072-A870-1E0AAB77F187}"/>
              </a:ext>
            </a:extLst>
          </p:cNvPr>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smtClean="0"/>
            </a:lvl1pPr>
          </a:lstStyle>
          <a:p>
            <a:pPr>
              <a:defRPr/>
            </a:pPr>
            <a:fld id="{15EAD826-0B5B-4895-A6AD-C5BA6B0C088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llinsdictionary.com/dictionary/english/gam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ollinsdictionary.com/dictionary/english/ref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a:t>
            </a:fld>
            <a:endParaRPr lang="en-GB"/>
          </a:p>
        </p:txBody>
      </p:sp>
    </p:spTree>
    <p:extLst>
      <p:ext uri="{BB962C8B-B14F-4D97-AF65-F5344CB8AC3E}">
        <p14:creationId xmlns:p14="http://schemas.microsoft.com/office/powerpoint/2010/main" val="229471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Perception test</a:t>
            </a:r>
          </a:p>
          <a:p>
            <a:r>
              <a:rPr lang="en-GB" dirty="0"/>
              <a:t>On a piece of paper, ask learners to write down what they see in this picture. </a:t>
            </a:r>
          </a:p>
          <a:p>
            <a:r>
              <a:rPr lang="en-GB" dirty="0"/>
              <a:t>Ask who can see an old lady in a fur coat and headscarf</a:t>
            </a:r>
          </a:p>
          <a:p>
            <a:r>
              <a:rPr lang="en-GB" dirty="0"/>
              <a:t>Ask who can see a young lady with a  choker and a feather in her hat</a:t>
            </a:r>
          </a:p>
          <a:p>
            <a:r>
              <a:rPr lang="en-GB" dirty="0"/>
              <a:t>Remind learners that we are all different and therefore we see thigs from different perspectives; but that is what makes a rich mix of personalities with different ideas when we are working with others in a team.  </a:t>
            </a:r>
          </a:p>
          <a:p>
            <a:endParaRPr lang="en-GB" dirty="0"/>
          </a:p>
          <a:p>
            <a:r>
              <a:rPr lang="en-GB" dirty="0"/>
              <a:t>Tell learners that we are now going to look at another model. Next slide</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11</a:t>
            </a:fld>
            <a:endParaRPr lang="en-GB"/>
          </a:p>
        </p:txBody>
      </p:sp>
    </p:spTree>
    <p:extLst>
      <p:ext uri="{BB962C8B-B14F-4D97-AF65-F5344CB8AC3E}">
        <p14:creationId xmlns:p14="http://schemas.microsoft.com/office/powerpoint/2010/main" val="58910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learners know that this model is one that is used at HCC and we will only be getting an overview, so it won’t be a full analysis of their personality type – but it might give them some insight into the differences between the group members/class.</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12</a:t>
            </a:fld>
            <a:endParaRPr lang="en-GB"/>
          </a:p>
        </p:txBody>
      </p:sp>
    </p:spTree>
    <p:extLst>
      <p:ext uri="{BB962C8B-B14F-4D97-AF65-F5344CB8AC3E}">
        <p14:creationId xmlns:p14="http://schemas.microsoft.com/office/powerpoint/2010/main" val="271350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 a colour printout of this slide to each learner. Give them a short time (2 minutes for instance) to circle all of the words they feel describes them on a GOOD day.  No talking or collaboration is permitted, this is all of their own ideas.</a:t>
            </a:r>
          </a:p>
          <a:p>
            <a:endParaRPr lang="en-GB" dirty="0"/>
          </a:p>
          <a:p>
            <a:r>
              <a:rPr lang="en-GB" dirty="0"/>
              <a:t>Note that they may not understand all of the words, so choose the ones they do understand or be ready with a thesaurus if you wish to give a similar term. </a:t>
            </a:r>
          </a:p>
          <a:p>
            <a:endParaRPr lang="en-GB" dirty="0"/>
          </a:p>
          <a:p>
            <a:r>
              <a:rPr lang="en-GB" dirty="0"/>
              <a:t>Embedded maths - When the time is up ask learners to count up how may reds, how many blues, how many greens and how many yellows they have.  Ask all the people to stand in the four corners of the classroom in a group with their most frequent colour group. So all the FIERY REDS  should now be stood together in a group.  </a:t>
            </a:r>
          </a:p>
          <a:p>
            <a:endParaRPr lang="en-GB" dirty="0"/>
          </a:p>
          <a:p>
            <a:r>
              <a:rPr lang="en-GB" dirty="0"/>
              <a:t>The other groups will be called the COOL BLUES, SUNSHINE YELLOWS and the EARTH GREENS</a:t>
            </a:r>
          </a:p>
          <a:p>
            <a:endParaRPr lang="en-GB" dirty="0"/>
          </a:p>
          <a:p>
            <a:r>
              <a:rPr lang="en-GB" dirty="0"/>
              <a:t>Remind the group that just because they are stood with the people who are in their predominant colour group, they will all be different and work in a team very differently. </a:t>
            </a:r>
          </a:p>
          <a:p>
            <a:r>
              <a:rPr lang="en-GB" dirty="0"/>
              <a:t>Once all of the learners have had a chance to meet their similar personality types, ask them to return to their seats as we are going to break this down further. Next slide</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13</a:t>
            </a:fld>
            <a:endParaRPr lang="en-GB"/>
          </a:p>
        </p:txBody>
      </p:sp>
    </p:spTree>
    <p:extLst>
      <p:ext uri="{BB962C8B-B14F-4D97-AF65-F5344CB8AC3E}">
        <p14:creationId xmlns:p14="http://schemas.microsoft.com/office/powerpoint/2010/main" val="304151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0" indent="0">
              <a:buFontTx/>
              <a:buNone/>
            </a:pPr>
            <a:r>
              <a:rPr lang="en-GB" dirty="0"/>
              <a:t>Print out a copy of this slide for each learner (you may wish to laminate it so you can reuse the resource over again). </a:t>
            </a:r>
          </a:p>
          <a:p>
            <a:pPr marL="0" indent="0">
              <a:buFontTx/>
              <a:buNone/>
            </a:pPr>
            <a:r>
              <a:rPr lang="en-GB" dirty="0"/>
              <a:t>Cut the circle into four segments and ask the learners to use their read the description and pick out the one that describes them the best (this should be the colour identified in the previous activity e.g. red) .  </a:t>
            </a:r>
          </a:p>
          <a:p>
            <a:pPr marL="0" indent="0">
              <a:buFontTx/>
              <a:buNone/>
            </a:pPr>
            <a:endParaRPr lang="en-GB" dirty="0"/>
          </a:p>
          <a:p>
            <a:pPr marL="0" indent="0">
              <a:buFontTx/>
              <a:buNone/>
            </a:pPr>
            <a:r>
              <a:rPr lang="en-GB" dirty="0"/>
              <a:t>Give out the handout that goes with this activity. </a:t>
            </a:r>
          </a:p>
          <a:p>
            <a:pPr marL="0" indent="0">
              <a:buFontTx/>
              <a:buNone/>
            </a:pPr>
            <a:r>
              <a:rPr lang="en-GB" dirty="0"/>
              <a:t>Now ask the learners to order the remaining segments into second, third and last place (i.e. the one that describes them the least) and fill in the front of the sheet.   </a:t>
            </a:r>
          </a:p>
          <a:p>
            <a:pPr marL="0" indent="0">
              <a:buFontTx/>
              <a:buNone/>
            </a:pPr>
            <a:r>
              <a:rPr lang="en-GB" dirty="0"/>
              <a:t>Once this has done ask the learners to tell you what order they have put themselves and look on the second page to find their ‘type’</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14</a:t>
            </a:fld>
            <a:endParaRPr lang="en-GB"/>
          </a:p>
        </p:txBody>
      </p:sp>
    </p:spTree>
    <p:extLst>
      <p:ext uri="{BB962C8B-B14F-4D97-AF65-F5344CB8AC3E}">
        <p14:creationId xmlns:p14="http://schemas.microsoft.com/office/powerpoint/2010/main" val="23575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Use this opportunity for a discussion – any surprises? </a:t>
            </a:r>
          </a:p>
          <a:p>
            <a:endParaRPr lang="en-GB" b="1" dirty="0"/>
          </a:p>
          <a:p>
            <a:r>
              <a:rPr lang="en-GB" b="1" dirty="0"/>
              <a:t>Colour Order 	</a:t>
            </a:r>
          </a:p>
          <a:p>
            <a:endParaRPr lang="en-GB" u="sng" dirty="0"/>
          </a:p>
          <a:p>
            <a:r>
              <a:rPr lang="en-GB" u="sng" dirty="0"/>
              <a:t>Red First			Yellow First		Green First		Blue First</a:t>
            </a:r>
          </a:p>
          <a:p>
            <a:endParaRPr lang="en-GB" dirty="0"/>
          </a:p>
          <a:p>
            <a:r>
              <a:rPr lang="en-GB" dirty="0">
                <a:solidFill>
                  <a:srgbClr val="FF0000"/>
                </a:solidFill>
              </a:rPr>
              <a:t>R</a:t>
            </a:r>
            <a:r>
              <a:rPr lang="en-GB" dirty="0"/>
              <a:t>GBY – Reformer (creative)		</a:t>
            </a:r>
            <a:r>
              <a:rPr lang="en-GB" dirty="0" err="1"/>
              <a:t>YBRG</a:t>
            </a:r>
            <a:r>
              <a:rPr lang="en-GB" dirty="0"/>
              <a:t> – Motivator (creative)	</a:t>
            </a:r>
            <a:r>
              <a:rPr lang="en-GB" dirty="0" err="1"/>
              <a:t>GRYB</a:t>
            </a:r>
            <a:r>
              <a:rPr lang="en-GB" dirty="0"/>
              <a:t> – Helper (creative)	</a:t>
            </a:r>
            <a:r>
              <a:rPr lang="en-GB" dirty="0" err="1"/>
              <a:t>BYGR</a:t>
            </a:r>
            <a:r>
              <a:rPr lang="en-GB" dirty="0"/>
              <a:t> – coordinator (creative)</a:t>
            </a:r>
          </a:p>
          <a:p>
            <a:r>
              <a:rPr lang="en-GB" dirty="0" err="1"/>
              <a:t>RBGY</a:t>
            </a:r>
            <a:r>
              <a:rPr lang="en-GB" dirty="0"/>
              <a:t> – Reformer 		</a:t>
            </a:r>
            <a:r>
              <a:rPr lang="en-GB" dirty="0" err="1"/>
              <a:t>YRBG</a:t>
            </a:r>
            <a:r>
              <a:rPr lang="en-GB" dirty="0"/>
              <a:t> – Motivator	</a:t>
            </a:r>
            <a:r>
              <a:rPr lang="en-GB" dirty="0" err="1"/>
              <a:t>GYRB</a:t>
            </a:r>
            <a:r>
              <a:rPr lang="en-GB" dirty="0"/>
              <a:t> – Helper		</a:t>
            </a:r>
            <a:r>
              <a:rPr lang="en-GB" dirty="0" err="1"/>
              <a:t>BGYR</a:t>
            </a:r>
            <a:r>
              <a:rPr lang="en-GB" dirty="0"/>
              <a:t> - coordinator</a:t>
            </a:r>
          </a:p>
          <a:p>
            <a:r>
              <a:rPr lang="en-GB" dirty="0" err="1"/>
              <a:t>RYBG</a:t>
            </a:r>
            <a:r>
              <a:rPr lang="en-GB" dirty="0"/>
              <a:t> – Director		</a:t>
            </a:r>
            <a:r>
              <a:rPr lang="en-GB" dirty="0" err="1"/>
              <a:t>YRGB</a:t>
            </a:r>
            <a:r>
              <a:rPr lang="en-GB" dirty="0"/>
              <a:t> – Inspirer	</a:t>
            </a:r>
            <a:r>
              <a:rPr lang="en-GB" dirty="0" err="1"/>
              <a:t>GYBR</a:t>
            </a:r>
            <a:r>
              <a:rPr lang="en-GB" dirty="0"/>
              <a:t> – Supporter	</a:t>
            </a:r>
            <a:r>
              <a:rPr lang="en-GB" dirty="0" err="1"/>
              <a:t>BRGY</a:t>
            </a:r>
            <a:r>
              <a:rPr lang="en-GB" dirty="0"/>
              <a:t> - Observer</a:t>
            </a:r>
          </a:p>
          <a:p>
            <a:r>
              <a:rPr lang="en-GB" dirty="0" err="1"/>
              <a:t>RBYG</a:t>
            </a:r>
            <a:r>
              <a:rPr lang="en-GB" dirty="0"/>
              <a:t> – Director		</a:t>
            </a:r>
            <a:r>
              <a:rPr lang="en-GB" dirty="0" err="1"/>
              <a:t>YGBR</a:t>
            </a:r>
            <a:r>
              <a:rPr lang="en-GB" dirty="0"/>
              <a:t> – Inspirer	</a:t>
            </a:r>
            <a:r>
              <a:rPr lang="en-GB" dirty="0" err="1"/>
              <a:t>GBYR</a:t>
            </a:r>
            <a:r>
              <a:rPr lang="en-GB" dirty="0"/>
              <a:t> – Supporter	</a:t>
            </a:r>
            <a:r>
              <a:rPr lang="en-GB" dirty="0" err="1"/>
              <a:t>BGRY</a:t>
            </a:r>
            <a:r>
              <a:rPr lang="en-GB" dirty="0"/>
              <a:t> - Observer</a:t>
            </a:r>
          </a:p>
          <a:p>
            <a:r>
              <a:rPr lang="en-GB" dirty="0" err="1"/>
              <a:t>RYGB</a:t>
            </a:r>
            <a:r>
              <a:rPr lang="en-GB" dirty="0"/>
              <a:t> – Motivator		</a:t>
            </a:r>
            <a:r>
              <a:rPr lang="en-GB" dirty="0" err="1"/>
              <a:t>YGBR</a:t>
            </a:r>
            <a:r>
              <a:rPr lang="en-GB" dirty="0"/>
              <a:t> – Helper		</a:t>
            </a:r>
            <a:r>
              <a:rPr lang="en-GB" dirty="0" err="1"/>
              <a:t>GBRY</a:t>
            </a:r>
            <a:r>
              <a:rPr lang="en-GB" dirty="0"/>
              <a:t> – Coordinator	</a:t>
            </a:r>
            <a:r>
              <a:rPr lang="en-GB" dirty="0" err="1"/>
              <a:t>BRYG</a:t>
            </a:r>
            <a:r>
              <a:rPr lang="en-GB" dirty="0"/>
              <a:t> - Reformer</a:t>
            </a:r>
          </a:p>
          <a:p>
            <a:r>
              <a:rPr lang="en-GB" dirty="0" err="1"/>
              <a:t>RGYB</a:t>
            </a:r>
            <a:r>
              <a:rPr lang="en-GB" dirty="0"/>
              <a:t> – Motivator (creative)		</a:t>
            </a:r>
            <a:r>
              <a:rPr lang="en-GB" dirty="0" err="1"/>
              <a:t>YBGR</a:t>
            </a:r>
            <a:r>
              <a:rPr lang="en-GB" dirty="0"/>
              <a:t> – Helper (creative)	</a:t>
            </a:r>
            <a:r>
              <a:rPr lang="en-GB" dirty="0" err="1"/>
              <a:t>GRBY</a:t>
            </a:r>
            <a:r>
              <a:rPr lang="en-GB" dirty="0"/>
              <a:t> – Coordinator (creative)</a:t>
            </a:r>
            <a:r>
              <a:rPr lang="en-GB" dirty="0" err="1"/>
              <a:t>BYRG</a:t>
            </a:r>
            <a:r>
              <a:rPr lang="en-GB" dirty="0"/>
              <a:t> – Reformer (creative)</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15</a:t>
            </a:fld>
            <a:endParaRPr lang="en-GB"/>
          </a:p>
        </p:txBody>
      </p:sp>
    </p:spTree>
    <p:extLst>
      <p:ext uri="{BB962C8B-B14F-4D97-AF65-F5344CB8AC3E}">
        <p14:creationId xmlns:p14="http://schemas.microsoft.com/office/powerpoint/2010/main" val="2341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now asks the learners which category they fit into and this can be written into a blank wheel above (copy this onto a whiteboard or flip chart) </a:t>
            </a:r>
          </a:p>
          <a:p>
            <a:endParaRPr lang="en-GB" dirty="0"/>
          </a:p>
          <a:p>
            <a:r>
              <a:rPr lang="en-GB" dirty="0"/>
              <a:t>This exercise is about celebrating diversity and appreciating that everyone has a role to play in the team and all of these roles have equal importance. </a:t>
            </a:r>
          </a:p>
          <a:p>
            <a:r>
              <a:rPr lang="en-GB" dirty="0"/>
              <a:t>Ask learners what they think the key message this exercise was trying to get across?</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16</a:t>
            </a:fld>
            <a:endParaRPr lang="en-GB"/>
          </a:p>
        </p:txBody>
      </p:sp>
    </p:spTree>
    <p:extLst>
      <p:ext uri="{BB962C8B-B14F-4D97-AF65-F5344CB8AC3E}">
        <p14:creationId xmlns:p14="http://schemas.microsoft.com/office/powerpoint/2010/main" val="392500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have all of the most talented, incredible people in the world in your team – but it’s the contribution of each person to a shared goal and purpose and willing to sacrifice their own glory for the success of the entire team</a:t>
            </a:r>
          </a:p>
          <a:p>
            <a:endParaRPr lang="en-GB" dirty="0"/>
          </a:p>
          <a:p>
            <a:r>
              <a:rPr lang="en-GB" dirty="0"/>
              <a:t>Learners to think of a time they have been in a successful team – what was it that made them realise it was a SUCCESSFUL team? </a:t>
            </a:r>
          </a:p>
          <a:p>
            <a:r>
              <a:rPr lang="en-GB" dirty="0"/>
              <a:t>What made it a good team to be in? </a:t>
            </a:r>
          </a:p>
          <a:p>
            <a:r>
              <a:rPr lang="en-GB" dirty="0"/>
              <a:t>Use this opportunity to get some ideas about what a good team looks like, operates like and what is the measure of success before moving onto the summary slide</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17</a:t>
            </a:fld>
            <a:endParaRPr lang="en-GB"/>
          </a:p>
        </p:txBody>
      </p:sp>
    </p:spTree>
    <p:extLst>
      <p:ext uri="{BB962C8B-B14F-4D97-AF65-F5344CB8AC3E}">
        <p14:creationId xmlns:p14="http://schemas.microsoft.com/office/powerpoint/2010/main" val="123469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Read through, or ask learners to take turns to read each sentence to summarise learning and key points of the session</a:t>
            </a:r>
          </a:p>
          <a:p>
            <a:pPr marL="171450" indent="-171450">
              <a:buFontTx/>
              <a:buChar char="-"/>
            </a:pPr>
            <a:endParaRPr lang="en-GB" dirty="0"/>
          </a:p>
          <a:p>
            <a:pPr marL="0" indent="0">
              <a:buFontTx/>
              <a:buNone/>
            </a:pPr>
            <a:r>
              <a:rPr lang="en-GB" dirty="0"/>
              <a:t>Remind learners that team work without the ‘team’ is simply ‘work’ …and that’s not half as much fun!</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18</a:t>
            </a:fld>
            <a:endParaRPr lang="en-GB"/>
          </a:p>
        </p:txBody>
      </p:sp>
    </p:spTree>
    <p:extLst>
      <p:ext uri="{BB962C8B-B14F-4D97-AF65-F5344CB8AC3E}">
        <p14:creationId xmlns:p14="http://schemas.microsoft.com/office/powerpoint/2010/main" val="352074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19</a:t>
            </a:fld>
            <a:endParaRPr lang="en-GB"/>
          </a:p>
        </p:txBody>
      </p:sp>
    </p:spTree>
    <p:extLst>
      <p:ext uri="{BB962C8B-B14F-4D97-AF65-F5344CB8AC3E}">
        <p14:creationId xmlns:p14="http://schemas.microsoft.com/office/powerpoint/2010/main" val="11133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these aims and how they will be achieved in this session.  Mention to learners that these are ‘theories’, so they are not correct or incorrect…just a theory that has been put forward by the people in brackets.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2</a:t>
            </a:fld>
            <a:endParaRPr lang="en-GB"/>
          </a:p>
        </p:txBody>
      </p:sp>
    </p:spTree>
    <p:extLst>
      <p:ext uri="{BB962C8B-B14F-4D97-AF65-F5344CB8AC3E}">
        <p14:creationId xmlns:p14="http://schemas.microsoft.com/office/powerpoint/2010/main" val="147344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Countable noun - </a:t>
            </a:r>
            <a:r>
              <a:rPr lang="en-GB" sz="1200" i="0" u="none" strike="noStrike" kern="1200" dirty="0">
                <a:solidFill>
                  <a:schemeClr val="tx1"/>
                </a:solidFill>
                <a:effectLst/>
                <a:latin typeface="+mn-lt"/>
                <a:ea typeface="+mn-ea"/>
                <a:cs typeface="+mn-cs"/>
              </a:rPr>
              <a:t>A </a:t>
            </a:r>
            <a:r>
              <a:rPr lang="en-GB" sz="1200" b="1" i="0" u="none" strike="noStrike" kern="1200" dirty="0">
                <a:solidFill>
                  <a:schemeClr val="tx1"/>
                </a:solidFill>
                <a:effectLst/>
                <a:latin typeface="+mn-lt"/>
                <a:ea typeface="+mn-ea"/>
                <a:cs typeface="+mn-cs"/>
              </a:rPr>
              <a:t>team</a:t>
            </a:r>
            <a:r>
              <a:rPr lang="en-GB" sz="1200" i="0" u="none" strike="noStrike" kern="1200" dirty="0">
                <a:solidFill>
                  <a:schemeClr val="tx1"/>
                </a:solidFill>
                <a:effectLst/>
                <a:latin typeface="+mn-lt"/>
                <a:ea typeface="+mn-ea"/>
                <a:cs typeface="+mn-cs"/>
              </a:rPr>
              <a:t> is a group of people who play a particular sport or </a:t>
            </a:r>
            <a:r>
              <a:rPr lang="en-GB" sz="1200" i="0" u="none" strike="noStrike" kern="1200" dirty="0">
                <a:solidFill>
                  <a:schemeClr val="tx1"/>
                </a:solidFill>
                <a:effectLst/>
                <a:latin typeface="+mn-lt"/>
                <a:ea typeface="+mn-ea"/>
                <a:cs typeface="+mn-cs"/>
                <a:hlinkClick r:id="rId3" tooltip="Definition of game"/>
              </a:rPr>
              <a:t>game</a:t>
            </a:r>
            <a:r>
              <a:rPr lang="en-GB" sz="1200" i="0" u="none" strike="noStrike" kern="1200" dirty="0">
                <a:solidFill>
                  <a:schemeClr val="tx1"/>
                </a:solidFill>
                <a:effectLst/>
                <a:latin typeface="+mn-lt"/>
                <a:ea typeface="+mn-ea"/>
                <a:cs typeface="+mn-cs"/>
              </a:rPr>
              <a:t> together against other similar groups of people. You can </a:t>
            </a:r>
            <a:r>
              <a:rPr lang="en-GB" sz="1200" i="0" u="none" strike="noStrike" kern="1200" dirty="0">
                <a:solidFill>
                  <a:schemeClr val="tx1"/>
                </a:solidFill>
                <a:effectLst/>
                <a:latin typeface="+mn-lt"/>
                <a:ea typeface="+mn-ea"/>
                <a:cs typeface="+mn-cs"/>
                <a:hlinkClick r:id="rId4" tooltip="Definition of refer"/>
              </a:rPr>
              <a:t>refer</a:t>
            </a:r>
            <a:r>
              <a:rPr lang="en-GB" sz="1200" i="0" u="none" strike="noStrike" kern="1200" dirty="0">
                <a:solidFill>
                  <a:schemeClr val="tx1"/>
                </a:solidFill>
                <a:effectLst/>
                <a:latin typeface="+mn-lt"/>
                <a:ea typeface="+mn-ea"/>
                <a:cs typeface="+mn-cs"/>
              </a:rPr>
              <a:t> to any group of people who work together as a </a:t>
            </a:r>
            <a:r>
              <a:rPr lang="en-GB" sz="1200" b="1" i="0" u="none" strike="noStrike" kern="1200" dirty="0">
                <a:solidFill>
                  <a:schemeClr val="tx1"/>
                </a:solidFill>
                <a:effectLst/>
                <a:latin typeface="+mn-lt"/>
                <a:ea typeface="+mn-ea"/>
                <a:cs typeface="+mn-cs"/>
              </a:rPr>
              <a:t>team</a:t>
            </a:r>
            <a:r>
              <a:rPr lang="en-GB" sz="1200" i="0" u="none" strike="noStrike" kern="1200" dirty="0">
                <a:solidFill>
                  <a:schemeClr val="tx1"/>
                </a:solidFill>
                <a:effectLst/>
                <a:latin typeface="+mn-lt"/>
                <a:ea typeface="+mn-ea"/>
                <a:cs typeface="+mn-cs"/>
              </a:rPr>
              <a:t>. (Collins Dictionary) </a:t>
            </a:r>
          </a:p>
          <a:p>
            <a:pPr marL="171450" indent="-171450">
              <a:buFontTx/>
              <a:buChar char="-"/>
            </a:pPr>
            <a:endParaRPr lang="en-GB" sz="1200" i="0" u="none" strike="noStrike" kern="1200" dirty="0">
              <a:solidFill>
                <a:schemeClr val="tx1"/>
              </a:solidFill>
              <a:effectLst/>
              <a:latin typeface="+mn-lt"/>
              <a:ea typeface="+mn-ea"/>
              <a:cs typeface="+mn-cs"/>
            </a:endParaRPr>
          </a:p>
          <a:p>
            <a:pPr marL="171450" indent="-171450">
              <a:buFontTx/>
              <a:buChar char="-"/>
            </a:pPr>
            <a:r>
              <a:rPr lang="en-GB" sz="1200" i="0" u="none" strike="noStrike" kern="1200" dirty="0">
                <a:solidFill>
                  <a:schemeClr val="tx1"/>
                </a:solidFill>
                <a:effectLst/>
                <a:latin typeface="+mn-lt"/>
                <a:ea typeface="+mn-ea"/>
                <a:cs typeface="+mn-cs"/>
              </a:rPr>
              <a:t>There is no actual definition of team-building in UK dictionaries, but it is generally known as </a:t>
            </a:r>
            <a:r>
              <a:rPr lang="en-GB" sz="1200" b="0" i="0" u="none" strike="noStrike" kern="1200" dirty="0">
                <a:solidFill>
                  <a:schemeClr val="tx1"/>
                </a:solidFill>
                <a:effectLst/>
                <a:latin typeface="+mn-lt"/>
                <a:ea typeface="+mn-ea"/>
                <a:cs typeface="+mn-cs"/>
              </a:rPr>
              <a:t>a collective term for various types of activities used to enhance social relations and define roles within teams, often involving collaborative tasks.  </a:t>
            </a:r>
          </a:p>
          <a:p>
            <a:pPr marL="171450" indent="-171450">
              <a:buFontTx/>
              <a:buChar char="-"/>
            </a:pPr>
            <a:endParaRPr lang="en-GB" sz="1200" b="1" i="0" u="none" strike="noStrike" kern="1200" dirty="0">
              <a:solidFill>
                <a:schemeClr val="tx1"/>
              </a:solidFill>
              <a:effectLst/>
              <a:latin typeface="+mn-lt"/>
              <a:ea typeface="+mn-ea"/>
              <a:cs typeface="+mn-cs"/>
            </a:endParaRPr>
          </a:p>
          <a:p>
            <a:pPr marL="0" indent="0">
              <a:buFontTx/>
              <a:buNone/>
            </a:pPr>
            <a:r>
              <a:rPr lang="en-GB" sz="1200" b="0" i="0" u="none" strike="noStrike" kern="1200" dirty="0">
                <a:solidFill>
                  <a:schemeClr val="tx1"/>
                </a:solidFill>
                <a:effectLst/>
                <a:latin typeface="+mn-lt"/>
                <a:ea typeface="+mn-ea"/>
                <a:cs typeface="+mn-cs"/>
              </a:rPr>
              <a:t>So </a:t>
            </a:r>
            <a:r>
              <a:rPr lang="en-GB" sz="1200" b="1" i="0" u="none" strike="noStrike" kern="1200" dirty="0">
                <a:solidFill>
                  <a:schemeClr val="tx1"/>
                </a:solidFill>
                <a:effectLst/>
                <a:latin typeface="+mn-lt"/>
                <a:ea typeface="+mn-ea"/>
                <a:cs typeface="+mn-cs"/>
              </a:rPr>
              <a:t>Team building</a:t>
            </a:r>
            <a:r>
              <a:rPr lang="en-GB" sz="1200" b="0" i="0" u="none" strike="noStrike" kern="1200" dirty="0">
                <a:solidFill>
                  <a:schemeClr val="tx1"/>
                </a:solidFill>
                <a:effectLst/>
                <a:latin typeface="+mn-lt"/>
                <a:ea typeface="+mn-ea"/>
                <a:cs typeface="+mn-cs"/>
              </a:rPr>
              <a:t> is usually the process of turning a </a:t>
            </a:r>
            <a:r>
              <a:rPr lang="en-GB" sz="1200" b="1" i="0" u="none" strike="noStrike" kern="1200" dirty="0">
                <a:solidFill>
                  <a:schemeClr val="tx1"/>
                </a:solidFill>
                <a:effectLst/>
                <a:latin typeface="+mn-lt"/>
                <a:ea typeface="+mn-ea"/>
                <a:cs typeface="+mn-cs"/>
              </a:rPr>
              <a:t>group</a:t>
            </a:r>
            <a:r>
              <a:rPr lang="en-GB" sz="1200" b="0" i="0" u="none" strike="noStrike" kern="1200" dirty="0">
                <a:solidFill>
                  <a:schemeClr val="tx1"/>
                </a:solidFill>
                <a:effectLst/>
                <a:latin typeface="+mn-lt"/>
                <a:ea typeface="+mn-ea"/>
                <a:cs typeface="+mn-cs"/>
              </a:rPr>
              <a:t> of individual into a cohesive </a:t>
            </a:r>
            <a:r>
              <a:rPr lang="en-GB" sz="1200" b="1" i="0" u="none" strike="noStrike" kern="1200" dirty="0">
                <a:solidFill>
                  <a:schemeClr val="tx1"/>
                </a:solidFill>
                <a:effectLst/>
                <a:latin typeface="+mn-lt"/>
                <a:ea typeface="+mn-ea"/>
                <a:cs typeface="+mn-cs"/>
              </a:rPr>
              <a:t>team</a:t>
            </a:r>
            <a:r>
              <a:rPr lang="en-GB" sz="1200" b="0" i="0" u="none" strike="noStrike" kern="1200" dirty="0">
                <a:solidFill>
                  <a:schemeClr val="tx1"/>
                </a:solidFill>
                <a:effectLst/>
                <a:latin typeface="+mn-lt"/>
                <a:ea typeface="+mn-ea"/>
                <a:cs typeface="+mn-cs"/>
              </a:rPr>
              <a:t>; often carried out as activity days in the workplace.  The activities are usually planned to encourage creative thinking, trust, reliability, cooperation and collaboration between colleagues.</a:t>
            </a:r>
            <a:endParaRPr lang="en-GB" dirty="0"/>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3</a:t>
            </a:fld>
            <a:endParaRPr lang="en-GB"/>
          </a:p>
        </p:txBody>
      </p:sp>
    </p:spTree>
    <p:extLst>
      <p:ext uri="{BB962C8B-B14F-4D97-AF65-F5344CB8AC3E}">
        <p14:creationId xmlns:p14="http://schemas.microsoft.com/office/powerpoint/2010/main" val="246752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activity you will need to purchase the following book: </a:t>
            </a:r>
            <a:r>
              <a:rPr lang="en-GB" sz="1200" b="0" i="0" u="none" strike="noStrike" kern="1200" dirty="0">
                <a:solidFill>
                  <a:schemeClr val="tx1"/>
                </a:solidFill>
                <a:effectLst/>
                <a:latin typeface="+mn-lt"/>
                <a:ea typeface="+mn-ea"/>
                <a:cs typeface="+mn-cs"/>
              </a:rPr>
              <a:t>Zoom” by Istvan </a:t>
            </a:r>
            <a:r>
              <a:rPr lang="en-GB" sz="1200" b="0" i="0" u="none" strike="noStrike" kern="1200" dirty="0" err="1">
                <a:solidFill>
                  <a:schemeClr val="tx1"/>
                </a:solidFill>
                <a:effectLst/>
                <a:latin typeface="+mn-lt"/>
                <a:ea typeface="+mn-ea"/>
                <a:cs typeface="+mn-cs"/>
              </a:rPr>
              <a:t>Banyai</a:t>
            </a:r>
            <a:r>
              <a:rPr lang="en-GB" sz="1200" b="0" i="0" u="none" strike="noStrike" kern="1200" dirty="0">
                <a:solidFill>
                  <a:schemeClr val="tx1"/>
                </a:solidFill>
                <a:effectLst/>
                <a:latin typeface="+mn-lt"/>
                <a:ea typeface="+mn-ea"/>
                <a:cs typeface="+mn-cs"/>
              </a:rPr>
              <a:t> and I would suggest that you laminate the pages so it can be used over again. Each learner should have a page of the book and needs to find the neighbouring page. </a:t>
            </a:r>
          </a:p>
          <a:p>
            <a:r>
              <a:rPr lang="en-GB" sz="1200" b="0" i="0" u="none" strike="noStrike" kern="1200" dirty="0">
                <a:solidFill>
                  <a:schemeClr val="tx1"/>
                </a:solidFill>
                <a:effectLst/>
                <a:latin typeface="+mn-lt"/>
                <a:ea typeface="+mn-ea"/>
                <a:cs typeface="+mn-cs"/>
              </a:rPr>
              <a:t>Please note that there is a new copy called Re-Zoom if you would like to carry out this activity again at a later date with the same group</a:t>
            </a:r>
            <a:endParaRPr lang="en-GB" dirty="0"/>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4</a:t>
            </a:fld>
            <a:endParaRPr lang="en-GB"/>
          </a:p>
        </p:txBody>
      </p:sp>
    </p:spTree>
    <p:extLst>
      <p:ext uri="{BB962C8B-B14F-4D97-AF65-F5344CB8AC3E}">
        <p14:creationId xmlns:p14="http://schemas.microsoft.com/office/powerpoint/2010/main" val="30837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108CD67-2409-435E-9E91-498C1E0FA7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E3D57F5-BE09-461B-A78F-5F453C04FA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z="1200" b="0" i="0" u="none" strike="noStrike" kern="1200" dirty="0">
                <a:solidFill>
                  <a:schemeClr val="tx1"/>
                </a:solidFill>
                <a:effectLst/>
                <a:latin typeface="+mn-lt"/>
                <a:ea typeface="+mn-ea"/>
                <a:cs typeface="+mn-cs"/>
              </a:rPr>
              <a:t>In 1965, a psychologist named Bruce Tuckman said that teams go through 5 stages of development: forming, </a:t>
            </a:r>
            <a:r>
              <a:rPr lang="en-GB" sz="1200" b="1" i="0" u="none" strike="noStrike" kern="1200" dirty="0">
                <a:solidFill>
                  <a:schemeClr val="tx1"/>
                </a:solidFill>
                <a:effectLst/>
                <a:latin typeface="+mn-lt"/>
                <a:ea typeface="+mn-ea"/>
                <a:cs typeface="+mn-cs"/>
              </a:rPr>
              <a:t>storming</a:t>
            </a:r>
            <a:r>
              <a:rPr lang="en-GB" sz="1200" b="0" i="0" u="none" strike="noStrike" kern="1200" dirty="0">
                <a:solidFill>
                  <a:schemeClr val="tx1"/>
                </a:solidFill>
                <a:effectLst/>
                <a:latin typeface="+mn-lt"/>
                <a:ea typeface="+mn-ea"/>
                <a:cs typeface="+mn-cs"/>
              </a:rPr>
              <a:t>, norming, performing and adjourning. The stages start from the time that a group first meets until the project ends. Tuckman didn't just have a knack for rhyming.</a:t>
            </a:r>
            <a:endParaRPr lang="en-US" altLang="en-US" dirty="0"/>
          </a:p>
        </p:txBody>
      </p:sp>
      <p:sp>
        <p:nvSpPr>
          <p:cNvPr id="18436" name="Slide Number Placeholder 3">
            <a:extLst>
              <a:ext uri="{FF2B5EF4-FFF2-40B4-BE49-F238E27FC236}">
                <a16:creationId xmlns:a16="http://schemas.microsoft.com/office/drawing/2014/main" id="{49A5D613-BB33-4D38-BDF1-8BB4C1A2CB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Arial" panose="020B0604020202020204" pitchFamily="34" charset="0"/>
              </a:defRPr>
            </a:lvl1pPr>
            <a:lvl2pPr marL="742950" indent="-285750">
              <a:defRPr sz="4400">
                <a:solidFill>
                  <a:schemeClr val="tx1"/>
                </a:solidFill>
                <a:latin typeface="Arial" panose="020B0604020202020204" pitchFamily="34" charset="0"/>
              </a:defRPr>
            </a:lvl2pPr>
            <a:lvl3pPr marL="1143000" indent="-228600">
              <a:defRPr sz="4400">
                <a:solidFill>
                  <a:schemeClr val="tx1"/>
                </a:solidFill>
                <a:latin typeface="Arial" panose="020B0604020202020204" pitchFamily="34" charset="0"/>
              </a:defRPr>
            </a:lvl3pPr>
            <a:lvl4pPr marL="1600200" indent="-228600">
              <a:defRPr sz="4400">
                <a:solidFill>
                  <a:schemeClr val="tx1"/>
                </a:solidFill>
                <a:latin typeface="Arial" panose="020B0604020202020204" pitchFamily="34" charset="0"/>
              </a:defRPr>
            </a:lvl4pPr>
            <a:lvl5pPr marL="2057400" indent="-22860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fld id="{70F0D426-A9D1-4CEC-9B34-336930B9A9E6}" type="slidenum">
              <a:rPr lang="en-GB" altLang="en-US" sz="1200"/>
              <a:pPr/>
              <a:t>5</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Split learners in to four groups. Each group will be given a sheet of flipchart paper with the heading Forming, Storming, Norming and Performing.  </a:t>
            </a:r>
          </a:p>
          <a:p>
            <a:pPr marL="0" indent="0">
              <a:buFontTx/>
              <a:buNone/>
            </a:pPr>
            <a:r>
              <a:rPr lang="en-GB" dirty="0"/>
              <a:t>Using the example of the English Rugby Team (or the Avengers if you wish) the teams should be asked to list the sort of behaviour they may see from teams and also from individuals during this stage of team development.   </a:t>
            </a:r>
          </a:p>
          <a:p>
            <a:pPr marL="0" indent="0">
              <a:buFontTx/>
              <a:buNone/>
            </a:pPr>
            <a:r>
              <a:rPr lang="en-GB" dirty="0"/>
              <a:t>Encourage use of descriptive language and sentences rather than one word descriptions: e.g. for Forming – 1. the teams will be polite and respectful to one another. 2. the team may try to seek common interests and a purpose</a:t>
            </a:r>
          </a:p>
          <a:p>
            <a:pPr marL="0" indent="0">
              <a:buFontTx/>
              <a:buNone/>
            </a:pPr>
            <a:endParaRPr lang="en-GB" dirty="0"/>
          </a:p>
          <a:p>
            <a:pPr marL="0" indent="0">
              <a:buFontTx/>
              <a:buNone/>
            </a:pPr>
            <a:r>
              <a:rPr lang="en-GB" dirty="0"/>
              <a:t>You can either ask the groups to feedback their stage and ask for any comments or additions verbally, or you can circulate the sheets to the next group until they have contributed to all of the stages (allow 2 minutes for each sheet = total 8 minutes with time to feedback)</a:t>
            </a: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6</a:t>
            </a:fld>
            <a:endParaRPr lang="en-GB"/>
          </a:p>
        </p:txBody>
      </p:sp>
    </p:spTree>
    <p:extLst>
      <p:ext uri="{BB962C8B-B14F-4D97-AF65-F5344CB8AC3E}">
        <p14:creationId xmlns:p14="http://schemas.microsoft.com/office/powerpoint/2010/main" val="259516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Tuckman’s Model with this slide.  Ask learners what the think might happen if people leave the team, or join the team halfway through?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7</a:t>
            </a:fld>
            <a:endParaRPr lang="en-GB"/>
          </a:p>
        </p:txBody>
      </p:sp>
    </p:spTree>
    <p:extLst>
      <p:ext uri="{BB962C8B-B14F-4D97-AF65-F5344CB8AC3E}">
        <p14:creationId xmlns:p14="http://schemas.microsoft.com/office/powerpoint/2010/main" val="78262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 group activity – writing on whiteboard or similar (you may wish to ask for a volunteer scribe to </a:t>
            </a:r>
            <a:r>
              <a:rPr lang="en-GB" u="sng" dirty="0"/>
              <a:t>lead </a:t>
            </a:r>
            <a:r>
              <a:rPr lang="en-GB" dirty="0"/>
              <a:t>on this activity) </a:t>
            </a:r>
          </a:p>
          <a:p>
            <a:endParaRPr lang="en-GB" dirty="0"/>
          </a:p>
          <a:p>
            <a:r>
              <a:rPr lang="en-GB" dirty="0"/>
              <a:t>Include:</a:t>
            </a:r>
          </a:p>
          <a:p>
            <a:r>
              <a:rPr lang="en-GB" sz="1200" b="0" i="0" u="none" strike="noStrike" kern="1200" dirty="0">
                <a:solidFill>
                  <a:schemeClr val="tx1"/>
                </a:solidFill>
                <a:effectLst/>
                <a:latin typeface="+mn-lt"/>
                <a:ea typeface="+mn-ea"/>
                <a:cs typeface="+mn-cs"/>
              </a:rPr>
              <a:t>Successful teamwork is the ability to work together toward a </a:t>
            </a:r>
            <a:r>
              <a:rPr lang="en-GB" sz="1200" b="1" i="0" u="none" strike="noStrike" kern="1200" dirty="0">
                <a:solidFill>
                  <a:schemeClr val="tx1"/>
                </a:solidFill>
                <a:effectLst/>
                <a:latin typeface="+mn-lt"/>
                <a:ea typeface="+mn-ea"/>
                <a:cs typeface="+mn-cs"/>
              </a:rPr>
              <a:t>common vision or goal</a:t>
            </a:r>
          </a:p>
          <a:p>
            <a:r>
              <a:rPr lang="en-GB" sz="1200" b="0" i="0" u="none" strike="noStrike" kern="1200" dirty="0">
                <a:solidFill>
                  <a:schemeClr val="tx1"/>
                </a:solidFill>
                <a:effectLst/>
                <a:latin typeface="+mn-lt"/>
                <a:ea typeface="+mn-ea"/>
                <a:cs typeface="+mn-cs"/>
              </a:rPr>
              <a:t>Open </a:t>
            </a:r>
            <a:r>
              <a:rPr lang="en-GB" sz="1200" b="1" i="0" u="none" strike="noStrike" kern="1200" dirty="0">
                <a:solidFill>
                  <a:schemeClr val="tx1"/>
                </a:solidFill>
                <a:effectLst/>
                <a:latin typeface="+mn-lt"/>
                <a:ea typeface="+mn-ea"/>
                <a:cs typeface="+mn-cs"/>
              </a:rPr>
              <a:t>Communication</a:t>
            </a:r>
            <a:r>
              <a:rPr lang="en-GB" sz="1200" b="0" i="0" u="none" strike="noStrike" kern="1200" dirty="0">
                <a:solidFill>
                  <a:schemeClr val="tx1"/>
                </a:solidFill>
                <a:effectLst/>
                <a:latin typeface="+mn-lt"/>
                <a:ea typeface="+mn-ea"/>
                <a:cs typeface="+mn-cs"/>
              </a:rPr>
              <a:t>. The greatest enemy of communication is non-communication or misunderstanding </a:t>
            </a:r>
          </a:p>
          <a:p>
            <a:r>
              <a:rPr lang="en-GB" sz="1200" b="0" i="0" u="none" strike="noStrike" kern="1200" dirty="0">
                <a:solidFill>
                  <a:schemeClr val="tx1"/>
                </a:solidFill>
                <a:effectLst/>
                <a:latin typeface="+mn-lt"/>
                <a:ea typeface="+mn-ea"/>
                <a:cs typeface="+mn-cs"/>
              </a:rPr>
              <a:t>Team Roles</a:t>
            </a:r>
          </a:p>
          <a:p>
            <a:r>
              <a:rPr lang="en-GB" sz="1200" b="0" i="0" u="none" strike="noStrike" kern="1200" dirty="0">
                <a:solidFill>
                  <a:schemeClr val="tx1"/>
                </a:solidFill>
                <a:effectLst/>
                <a:latin typeface="+mn-lt"/>
                <a:ea typeface="+mn-ea"/>
                <a:cs typeface="+mn-cs"/>
              </a:rPr>
              <a:t>Time Management</a:t>
            </a:r>
          </a:p>
          <a:p>
            <a:r>
              <a:rPr lang="en-GB" sz="1200" b="0" i="0" u="none" strike="noStrike" kern="1200" dirty="0">
                <a:solidFill>
                  <a:schemeClr val="tx1"/>
                </a:solidFill>
                <a:effectLst/>
                <a:latin typeface="+mn-lt"/>
                <a:ea typeface="+mn-ea"/>
                <a:cs typeface="+mn-cs"/>
              </a:rPr>
              <a:t>Practical Problem Solving</a:t>
            </a:r>
          </a:p>
          <a:p>
            <a:r>
              <a:rPr lang="en-GB" sz="1200" b="0" i="0" u="none" strike="noStrike" kern="1200" dirty="0">
                <a:solidFill>
                  <a:schemeClr val="tx1"/>
                </a:solidFill>
                <a:effectLst/>
                <a:latin typeface="+mn-lt"/>
                <a:ea typeface="+mn-ea"/>
                <a:cs typeface="+mn-cs"/>
              </a:rPr>
              <a:t>Bonding</a:t>
            </a:r>
          </a:p>
          <a:p>
            <a:r>
              <a:rPr lang="en-GB" sz="1200" b="0" i="0" u="none" strike="noStrike" kern="1200" dirty="0">
                <a:solidFill>
                  <a:schemeClr val="tx1"/>
                </a:solidFill>
                <a:effectLst/>
                <a:latin typeface="+mn-lt"/>
                <a:ea typeface="+mn-ea"/>
                <a:cs typeface="+mn-cs"/>
              </a:rPr>
              <a:t>Respect</a:t>
            </a:r>
          </a:p>
          <a:p>
            <a:r>
              <a:rPr lang="en-GB" sz="1200" b="0" i="0" u="none" strike="noStrike" kern="1200" dirty="0">
                <a:solidFill>
                  <a:schemeClr val="tx1"/>
                </a:solidFill>
                <a:effectLst/>
                <a:latin typeface="+mn-lt"/>
                <a:ea typeface="+mn-ea"/>
                <a:cs typeface="+mn-cs"/>
              </a:rPr>
              <a:t>Openness</a:t>
            </a:r>
          </a:p>
          <a:p>
            <a:r>
              <a:rPr lang="en-GB" sz="1200" b="0" i="0" u="none" strike="noStrike" kern="1200" dirty="0">
                <a:solidFill>
                  <a:schemeClr val="tx1"/>
                </a:solidFill>
                <a:effectLst/>
                <a:latin typeface="+mn-lt"/>
                <a:ea typeface="+mn-ea"/>
                <a:cs typeface="+mn-cs"/>
              </a:rPr>
              <a:t>Uses individual strengths</a:t>
            </a:r>
          </a:p>
          <a:p>
            <a:r>
              <a:rPr lang="en-GB" sz="1200" b="1" i="0" u="none" strike="noStrike" kern="1200" dirty="0">
                <a:solidFill>
                  <a:schemeClr val="tx1"/>
                </a:solidFill>
                <a:effectLst/>
                <a:latin typeface="+mn-lt"/>
                <a:ea typeface="+mn-ea"/>
                <a:cs typeface="+mn-cs"/>
              </a:rPr>
              <a:t>Trust </a:t>
            </a:r>
          </a:p>
          <a:p>
            <a:endParaRPr lang="en-GB" dirty="0"/>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8</a:t>
            </a:fld>
            <a:endParaRPr lang="en-GB"/>
          </a:p>
        </p:txBody>
      </p:sp>
    </p:spTree>
    <p:extLst>
      <p:ext uri="{BB962C8B-B14F-4D97-AF65-F5344CB8AC3E}">
        <p14:creationId xmlns:p14="http://schemas.microsoft.com/office/powerpoint/2010/main" val="418063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optional activity – print out the handout and divide the header with the explanation. Ask learner (as groups) to try and match the description to the personality type. </a:t>
            </a:r>
          </a:p>
        </p:txBody>
      </p:sp>
      <p:sp>
        <p:nvSpPr>
          <p:cNvPr id="4" name="Slide Number Placeholder 3"/>
          <p:cNvSpPr>
            <a:spLocks noGrp="1"/>
          </p:cNvSpPr>
          <p:nvPr>
            <p:ph type="sldNum" sz="quarter" idx="5"/>
          </p:nvPr>
        </p:nvSpPr>
        <p:spPr/>
        <p:txBody>
          <a:bodyPr/>
          <a:lstStyle/>
          <a:p>
            <a:pPr>
              <a:defRPr/>
            </a:pPr>
            <a:fld id="{15EAD826-0B5B-4895-A6AD-C5BA6B0C0885}" type="slidenum">
              <a:rPr lang="en-GB" smtClean="0"/>
              <a:pPr>
                <a:defRPr/>
              </a:pPr>
              <a:t>10</a:t>
            </a:fld>
            <a:endParaRPr lang="en-GB"/>
          </a:p>
        </p:txBody>
      </p:sp>
    </p:spTree>
    <p:extLst>
      <p:ext uri="{BB962C8B-B14F-4D97-AF65-F5344CB8AC3E}">
        <p14:creationId xmlns:p14="http://schemas.microsoft.com/office/powerpoint/2010/main" val="229579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7"/>
            <a:ext cx="10515600" cy="132556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540148"/>
            <a:ext cx="10515600" cy="3403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16EA85-0580-45D7-ADA1-ECEEE35D18AC}"/>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7173717F-3056-4A5A-BF4A-00549B6122C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7DEF0B33-8F89-4FA9-83A8-7E0AB92201E7}"/>
              </a:ext>
            </a:extLst>
          </p:cNvPr>
          <p:cNvSpPr>
            <a:spLocks noGrp="1"/>
          </p:cNvSpPr>
          <p:nvPr>
            <p:ph type="sldNum" sz="quarter" idx="12"/>
          </p:nvPr>
        </p:nvSpPr>
        <p:spPr>
          <a:xfrm>
            <a:off x="8610600" y="6088063"/>
            <a:ext cx="2743200" cy="365125"/>
          </a:xfrm>
        </p:spPr>
        <p:txBody>
          <a:bodyPr/>
          <a:lstStyle>
            <a:lvl1pPr>
              <a:defRPr smtClean="0"/>
            </a:lvl1pPr>
          </a:lstStyle>
          <a:p>
            <a:pPr>
              <a:defRPr/>
            </a:pPr>
            <a:fld id="{A95B9602-B673-4546-8E97-E76247E0E1FA}" type="slidenum">
              <a:rPr lang="en-GB" altLang="en-US"/>
              <a:pPr>
                <a:defRPr/>
              </a:pPr>
              <a:t>‹#›</a:t>
            </a:fld>
            <a:endParaRPr lang="en-GB" altLang="en-US"/>
          </a:p>
        </p:txBody>
      </p:sp>
    </p:spTree>
    <p:extLst>
      <p:ext uri="{BB962C8B-B14F-4D97-AF65-F5344CB8AC3E}">
        <p14:creationId xmlns:p14="http://schemas.microsoft.com/office/powerpoint/2010/main" val="342345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71088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78F2A850-A55A-402D-925A-EF2AC67C955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C6AC0FF3-18EA-40C8-AC4A-A2952E40F51C}"/>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EE864ED4-76A0-4EEE-A7FE-A93D243DEF7C}"/>
              </a:ext>
            </a:extLst>
          </p:cNvPr>
          <p:cNvSpPr>
            <a:spLocks noGrp="1"/>
          </p:cNvSpPr>
          <p:nvPr>
            <p:ph type="sldNum" sz="quarter" idx="12"/>
          </p:nvPr>
        </p:nvSpPr>
        <p:spPr>
          <a:xfrm>
            <a:off x="8610600" y="6088063"/>
            <a:ext cx="2743200" cy="365125"/>
          </a:xfrm>
        </p:spPr>
        <p:txBody>
          <a:bodyPr/>
          <a:lstStyle>
            <a:lvl1pPr>
              <a:defRPr smtClean="0"/>
            </a:lvl1pPr>
          </a:lstStyle>
          <a:p>
            <a:pPr>
              <a:defRPr/>
            </a:pPr>
            <a:fld id="{A9311B7D-8C85-4FFC-9870-B08629711FD6}" type="slidenum">
              <a:rPr lang="en-GB" altLang="en-US"/>
              <a:pPr>
                <a:defRPr/>
              </a:pPr>
              <a:t>‹#›</a:t>
            </a:fld>
            <a:endParaRPr lang="en-GB" altLang="en-US"/>
          </a:p>
        </p:txBody>
      </p:sp>
    </p:spTree>
    <p:extLst>
      <p:ext uri="{BB962C8B-B14F-4D97-AF65-F5344CB8AC3E}">
        <p14:creationId xmlns:p14="http://schemas.microsoft.com/office/powerpoint/2010/main" val="23312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0148"/>
            <a:ext cx="5181600" cy="340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DDFA9B3-6FFD-48AE-A5DC-29CBA04D440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0A914CFF-A913-4356-B94F-10DD58DABA22}"/>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3E67150-3CF9-48BE-AD1E-EFD2DD2D8FB5}"/>
              </a:ext>
            </a:extLst>
          </p:cNvPr>
          <p:cNvSpPr>
            <a:spLocks noGrp="1"/>
          </p:cNvSpPr>
          <p:nvPr>
            <p:ph type="sldNum" sz="quarter" idx="12"/>
          </p:nvPr>
        </p:nvSpPr>
        <p:spPr>
          <a:xfrm>
            <a:off x="8610600" y="6088063"/>
            <a:ext cx="2743200" cy="365125"/>
          </a:xfrm>
        </p:spPr>
        <p:txBody>
          <a:bodyPr/>
          <a:lstStyle>
            <a:lvl1pPr>
              <a:defRPr smtClean="0"/>
            </a:lvl1pPr>
          </a:lstStyle>
          <a:p>
            <a:pPr>
              <a:defRPr/>
            </a:pPr>
            <a:fld id="{B9C0F974-35E7-41A4-B116-C6E32D21968D}" type="slidenum">
              <a:rPr lang="en-GB" altLang="en-US"/>
              <a:pPr>
                <a:defRPr/>
              </a:pPr>
              <a:t>‹#›</a:t>
            </a:fld>
            <a:endParaRPr lang="en-GB" altLang="en-US"/>
          </a:p>
        </p:txBody>
      </p:sp>
    </p:spTree>
    <p:extLst>
      <p:ext uri="{BB962C8B-B14F-4D97-AF65-F5344CB8AC3E}">
        <p14:creationId xmlns:p14="http://schemas.microsoft.com/office/powerpoint/2010/main" val="246092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964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239568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3219598"/>
            <a:ext cx="5157787"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3956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219598"/>
            <a:ext cx="5183188" cy="27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8B7AB43-B5A8-4F17-B8D4-10104435F152}"/>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7F4AC681-DF7C-4784-88FC-66EC79F144DD}"/>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1D978063-7C61-480B-A1E8-AE5888D2C5DB}"/>
              </a:ext>
            </a:extLst>
          </p:cNvPr>
          <p:cNvSpPr>
            <a:spLocks noGrp="1"/>
          </p:cNvSpPr>
          <p:nvPr>
            <p:ph type="sldNum" sz="quarter" idx="12"/>
          </p:nvPr>
        </p:nvSpPr>
        <p:spPr>
          <a:xfrm>
            <a:off x="8610600" y="6088063"/>
            <a:ext cx="2743200" cy="365125"/>
          </a:xfrm>
        </p:spPr>
        <p:txBody>
          <a:bodyPr/>
          <a:lstStyle>
            <a:lvl1pPr>
              <a:defRPr smtClean="0"/>
            </a:lvl1pPr>
          </a:lstStyle>
          <a:p>
            <a:pPr>
              <a:defRPr/>
            </a:pPr>
            <a:fld id="{5F5223EC-EA90-4348-95F7-3329A0F2A85A}" type="slidenum">
              <a:rPr lang="en-GB" altLang="en-US"/>
              <a:pPr>
                <a:defRPr/>
              </a:pPr>
              <a:t>‹#›</a:t>
            </a:fld>
            <a:endParaRPr lang="en-GB" altLang="en-US"/>
          </a:p>
        </p:txBody>
      </p:sp>
    </p:spTree>
    <p:extLst>
      <p:ext uri="{BB962C8B-B14F-4D97-AF65-F5344CB8AC3E}">
        <p14:creationId xmlns:p14="http://schemas.microsoft.com/office/powerpoint/2010/main" val="271072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648"/>
            <a:ext cx="10515600" cy="1325563"/>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9C8D89DC-310E-4974-8E6F-39093E7F6DDB}"/>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C0525A8D-4857-4D60-9B63-FA81FB4503D5}"/>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AB89630F-965E-4457-9A8A-C2BC488E0616}"/>
              </a:ext>
            </a:extLst>
          </p:cNvPr>
          <p:cNvSpPr>
            <a:spLocks noGrp="1"/>
          </p:cNvSpPr>
          <p:nvPr>
            <p:ph type="sldNum" sz="quarter" idx="12"/>
          </p:nvPr>
        </p:nvSpPr>
        <p:spPr>
          <a:xfrm>
            <a:off x="8610600" y="6088063"/>
            <a:ext cx="2743200" cy="365125"/>
          </a:xfrm>
        </p:spPr>
        <p:txBody>
          <a:bodyPr/>
          <a:lstStyle>
            <a:lvl1pPr>
              <a:defRPr smtClean="0"/>
            </a:lvl1pPr>
          </a:lstStyle>
          <a:p>
            <a:pPr>
              <a:defRPr/>
            </a:pPr>
            <a:fld id="{EE38F5BC-5F6A-41FD-864E-580FA746B34B}" type="slidenum">
              <a:rPr lang="en-GB" altLang="en-US"/>
              <a:pPr>
                <a:defRPr/>
              </a:pPr>
              <a:t>‹#›</a:t>
            </a:fld>
            <a:endParaRPr lang="en-GB" altLang="en-US"/>
          </a:p>
        </p:txBody>
      </p:sp>
    </p:spTree>
    <p:extLst>
      <p:ext uri="{BB962C8B-B14F-4D97-AF65-F5344CB8AC3E}">
        <p14:creationId xmlns:p14="http://schemas.microsoft.com/office/powerpoint/2010/main" val="180373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35FAA8-0921-4D94-934E-D510C338CD4E}"/>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61BEC0A0-D514-408C-8360-E3A2515CA754}"/>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A961A263-F146-4EDD-AE2E-E32EF3ACB8A9}"/>
              </a:ext>
            </a:extLst>
          </p:cNvPr>
          <p:cNvSpPr>
            <a:spLocks noGrp="1"/>
          </p:cNvSpPr>
          <p:nvPr>
            <p:ph type="sldNum" sz="quarter" idx="12"/>
          </p:nvPr>
        </p:nvSpPr>
        <p:spPr>
          <a:xfrm>
            <a:off x="8610600" y="6088063"/>
            <a:ext cx="2743200" cy="365125"/>
          </a:xfrm>
        </p:spPr>
        <p:txBody>
          <a:bodyPr/>
          <a:lstStyle>
            <a:lvl1pPr>
              <a:defRPr smtClean="0"/>
            </a:lvl1pPr>
          </a:lstStyle>
          <a:p>
            <a:pPr>
              <a:defRPr/>
            </a:pPr>
            <a:fld id="{B06422FB-5528-4FED-832E-B7E3AAAEC7EF}" type="slidenum">
              <a:rPr lang="en-GB" altLang="en-US"/>
              <a:pPr>
                <a:defRPr/>
              </a:pPr>
              <a:t>‹#›</a:t>
            </a:fld>
            <a:endParaRPr lang="en-GB" altLang="en-US"/>
          </a:p>
        </p:txBody>
      </p:sp>
    </p:spTree>
    <p:extLst>
      <p:ext uri="{BB962C8B-B14F-4D97-AF65-F5344CB8AC3E}">
        <p14:creationId xmlns:p14="http://schemas.microsoft.com/office/powerpoint/2010/main" val="209678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701949"/>
            <a:ext cx="6172200" cy="4241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1923"/>
            <a:ext cx="3932237" cy="3171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83BFEFC-0E7A-4A78-871C-EFBC3BF9FB4A}"/>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16B01BD-9F92-407A-9079-9584774AEEBC}"/>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2127C700-7E53-4EE1-B59F-A11EC7FF97E5}"/>
              </a:ext>
            </a:extLst>
          </p:cNvPr>
          <p:cNvSpPr>
            <a:spLocks noGrp="1"/>
          </p:cNvSpPr>
          <p:nvPr>
            <p:ph type="sldNum" sz="quarter" idx="12"/>
          </p:nvPr>
        </p:nvSpPr>
        <p:spPr>
          <a:xfrm>
            <a:off x="8610600" y="6088063"/>
            <a:ext cx="2743200" cy="365125"/>
          </a:xfrm>
        </p:spPr>
        <p:txBody>
          <a:bodyPr/>
          <a:lstStyle>
            <a:lvl1pPr>
              <a:defRPr smtClean="0"/>
            </a:lvl1pPr>
          </a:lstStyle>
          <a:p>
            <a:pPr>
              <a:defRPr/>
            </a:pPr>
            <a:fld id="{19F9B6ED-F706-463F-94C0-F0E623B0FD7D}" type="slidenum">
              <a:rPr lang="en-GB" altLang="en-US"/>
              <a:pPr>
                <a:defRPr/>
              </a:pPr>
              <a:t>‹#›</a:t>
            </a:fld>
            <a:endParaRPr lang="en-GB" altLang="en-US"/>
          </a:p>
        </p:txBody>
      </p:sp>
    </p:spTree>
    <p:extLst>
      <p:ext uri="{BB962C8B-B14F-4D97-AF65-F5344CB8AC3E}">
        <p14:creationId xmlns:p14="http://schemas.microsoft.com/office/powerpoint/2010/main" val="257598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172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01949"/>
            <a:ext cx="6172200" cy="42640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771923"/>
            <a:ext cx="3932237" cy="3194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60F3FE2-08C8-414F-9E32-38699F362E38}"/>
              </a:ext>
            </a:extLst>
          </p:cNvPr>
          <p:cNvSpPr>
            <a:spLocks noGrp="1"/>
          </p:cNvSpPr>
          <p:nvPr>
            <p:ph type="dt" sz="half" idx="10"/>
          </p:nvPr>
        </p:nvSpPr>
        <p:spPr>
          <a:xfrm>
            <a:off x="838200" y="6088063"/>
            <a:ext cx="2743200"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0FC47FB8-90BF-41ED-A58A-F7469F0AE97A}"/>
              </a:ext>
            </a:extLst>
          </p:cNvPr>
          <p:cNvSpPr>
            <a:spLocks noGrp="1"/>
          </p:cNvSpPr>
          <p:nvPr>
            <p:ph type="ftr" sz="quarter" idx="11"/>
          </p:nvPr>
        </p:nvSpPr>
        <p:spPr>
          <a:xfrm>
            <a:off x="4038600" y="6088063"/>
            <a:ext cx="4114800"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04166A9-40F4-4F97-8BFE-8101348A6FE5}"/>
              </a:ext>
            </a:extLst>
          </p:cNvPr>
          <p:cNvSpPr>
            <a:spLocks noGrp="1"/>
          </p:cNvSpPr>
          <p:nvPr>
            <p:ph type="sldNum" sz="quarter" idx="12"/>
          </p:nvPr>
        </p:nvSpPr>
        <p:spPr>
          <a:xfrm>
            <a:off x="8610600" y="6088063"/>
            <a:ext cx="2743200" cy="365125"/>
          </a:xfrm>
        </p:spPr>
        <p:txBody>
          <a:bodyPr/>
          <a:lstStyle>
            <a:lvl1pPr>
              <a:defRPr smtClean="0"/>
            </a:lvl1pPr>
          </a:lstStyle>
          <a:p>
            <a:pPr>
              <a:defRPr/>
            </a:pPr>
            <a:fld id="{8F1C2127-E9C7-4852-A03C-35EA97185C60}" type="slidenum">
              <a:rPr lang="en-GB" altLang="en-US"/>
              <a:pPr>
                <a:defRPr/>
              </a:pPr>
              <a:t>‹#›</a:t>
            </a:fld>
            <a:endParaRPr lang="en-GB" altLang="en-US"/>
          </a:p>
        </p:txBody>
      </p:sp>
    </p:spTree>
    <p:extLst>
      <p:ext uri="{BB962C8B-B14F-4D97-AF65-F5344CB8AC3E}">
        <p14:creationId xmlns:p14="http://schemas.microsoft.com/office/powerpoint/2010/main" val="178997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33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6A9B46-D4BB-4AE2-BA07-CAA35399B8E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330E48A-EDE9-4996-8411-D1E52DAC9D85}"/>
              </a:ext>
            </a:extLst>
          </p:cNvPr>
          <p:cNvSpPr>
            <a:spLocks noGrp="1" noChangeArrowheads="1"/>
          </p:cNvSpPr>
          <p:nvPr>
            <p:ph type="body" idx="1"/>
          </p:nvPr>
        </p:nvSpPr>
        <p:spPr bwMode="auto">
          <a:xfrm>
            <a:off x="838200" y="1825625"/>
            <a:ext cx="10515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019739-97A3-47E7-A68B-B80EC109C63D}"/>
              </a:ext>
            </a:extLst>
          </p:cNvPr>
          <p:cNvSpPr>
            <a:spLocks noGrp="1"/>
          </p:cNvSpPr>
          <p:nvPr>
            <p:ph type="dt" sz="half" idx="2"/>
          </p:nvPr>
        </p:nvSpPr>
        <p:spPr>
          <a:xfrm>
            <a:off x="838200" y="53736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B1AF4F39-CDCE-4D6F-A170-A772684BFED0}"/>
              </a:ext>
            </a:extLst>
          </p:cNvPr>
          <p:cNvSpPr>
            <a:spLocks noGrp="1"/>
          </p:cNvSpPr>
          <p:nvPr>
            <p:ph type="ftr" sz="quarter" idx="3"/>
          </p:nvPr>
        </p:nvSpPr>
        <p:spPr>
          <a:xfrm>
            <a:off x="4038600" y="53736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19DC2B6D-0C48-4AE9-8A1E-2C97030F4A0D}"/>
              </a:ext>
            </a:extLst>
          </p:cNvPr>
          <p:cNvSpPr>
            <a:spLocks noGrp="1"/>
          </p:cNvSpPr>
          <p:nvPr>
            <p:ph type="sldNum" sz="quarter" idx="4"/>
          </p:nvPr>
        </p:nvSpPr>
        <p:spPr>
          <a:xfrm>
            <a:off x="8610600" y="5373688"/>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31E618F-7C1D-4E9D-8915-68676FD7178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2" r:id="rId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adventuretours5479.wikido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youtube.com/watch?v=Hota_XQ_2zw" TargetMode="External"/><Relationship Id="rId5" Type="http://schemas.openxmlformats.org/officeDocument/2006/relationships/image" Target="../media/image4.png"/><Relationship Id="rId4" Type="http://schemas.openxmlformats.org/officeDocument/2006/relationships/hyperlink" Target="http://aminddivided.com/2012/05/05/the-avenger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hMesDq_rNOw"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62E44C5A-15A4-453A-9EE0-99D4D295DE5D}"/>
              </a:ext>
            </a:extLst>
          </p:cNvPr>
          <p:cNvSpPr txBox="1">
            <a:spLocks noChangeArrowheads="1"/>
          </p:cNvSpPr>
          <p:nvPr/>
        </p:nvSpPr>
        <p:spPr bwMode="auto">
          <a:xfrm>
            <a:off x="839788" y="4437063"/>
            <a:ext cx="105124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Arial" panose="020B0604020202020204" pitchFamily="34" charset="0"/>
              </a:defRPr>
            </a:lvl1pPr>
            <a:lvl2pPr marL="742950" indent="-285750">
              <a:defRPr sz="4400">
                <a:solidFill>
                  <a:schemeClr val="tx1"/>
                </a:solidFill>
                <a:latin typeface="Arial" panose="020B0604020202020204" pitchFamily="34" charset="0"/>
              </a:defRPr>
            </a:lvl2pPr>
            <a:lvl3pPr marL="1143000" indent="-228600">
              <a:defRPr sz="4400">
                <a:solidFill>
                  <a:schemeClr val="tx1"/>
                </a:solidFill>
                <a:latin typeface="Arial" panose="020B0604020202020204" pitchFamily="34" charset="0"/>
              </a:defRPr>
            </a:lvl3pPr>
            <a:lvl4pPr marL="1600200" indent="-228600">
              <a:defRPr sz="4400">
                <a:solidFill>
                  <a:schemeClr val="tx1"/>
                </a:solidFill>
                <a:latin typeface="Arial" panose="020B0604020202020204" pitchFamily="34" charset="0"/>
              </a:defRPr>
            </a:lvl4pPr>
            <a:lvl5pPr marL="2057400" indent="-22860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a:r>
              <a:rPr lang="en-GB" altLang="en-US" b="1" dirty="0">
                <a:solidFill>
                  <a:schemeClr val="bg1"/>
                </a:solidFill>
                <a:cs typeface="Arial" panose="020B0604020202020204" pitchFamily="34" charset="0"/>
              </a:rPr>
              <a:t>Teambuilding and Trust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A screenshot of a cell phone&#10;&#10;Description automatically generated">
            <a:extLst>
              <a:ext uri="{FF2B5EF4-FFF2-40B4-BE49-F238E27FC236}">
                <a16:creationId xmlns:a16="http://schemas.microsoft.com/office/drawing/2014/main" id="{95FFDFB4-B354-476E-A672-B6BA6CFA37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212" r="1" b="16091"/>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635BEB5A-EC04-43DD-B3D0-4BE2C3E8B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775" y="428753"/>
            <a:ext cx="4878449" cy="6000493"/>
          </a:xfrm>
          <a:prstGeom prst="rect">
            <a:avLst/>
          </a:prstGeom>
        </p:spPr>
      </p:pic>
      <p:sp>
        <p:nvSpPr>
          <p:cNvPr id="6" name="TextBox 5">
            <a:extLst>
              <a:ext uri="{FF2B5EF4-FFF2-40B4-BE49-F238E27FC236}">
                <a16:creationId xmlns:a16="http://schemas.microsoft.com/office/drawing/2014/main" id="{A6B66597-0A0B-4A33-90D4-0E3CD4F97210}"/>
              </a:ext>
            </a:extLst>
          </p:cNvPr>
          <p:cNvSpPr txBox="1"/>
          <p:nvPr/>
        </p:nvSpPr>
        <p:spPr>
          <a:xfrm>
            <a:off x="551384" y="428753"/>
            <a:ext cx="2808312" cy="1446550"/>
          </a:xfrm>
          <a:prstGeom prst="rect">
            <a:avLst/>
          </a:prstGeom>
          <a:noFill/>
        </p:spPr>
        <p:txBody>
          <a:bodyPr wrap="square" rtlCol="0">
            <a:spAutoFit/>
          </a:bodyPr>
          <a:lstStyle/>
          <a:p>
            <a:r>
              <a:rPr lang="en-GB" dirty="0">
                <a:solidFill>
                  <a:srgbClr val="002060"/>
                </a:solidFill>
              </a:rPr>
              <a:t>What do you see?</a:t>
            </a:r>
          </a:p>
        </p:txBody>
      </p:sp>
    </p:spTree>
    <p:extLst>
      <p:ext uri="{BB962C8B-B14F-4D97-AF65-F5344CB8AC3E}">
        <p14:creationId xmlns:p14="http://schemas.microsoft.com/office/powerpoint/2010/main" val="84403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924185-B760-46A5-B89A-8EF9B4999090}"/>
              </a:ext>
            </a:extLst>
          </p:cNvPr>
          <p:cNvSpPr>
            <a:spLocks noGrp="1" noChangeArrowheads="1"/>
          </p:cNvSpPr>
          <p:nvPr>
            <p:ph type="title"/>
          </p:nvPr>
        </p:nvSpPr>
        <p:spPr>
          <a:xfrm>
            <a:off x="838200" y="1079500"/>
            <a:ext cx="10515600" cy="1325563"/>
          </a:xfrm>
        </p:spPr>
        <p:txBody>
          <a:bodyPr/>
          <a:lstStyle/>
          <a:p>
            <a:r>
              <a:rPr lang="en-GB" altLang="en-US" sz="4800" b="1" dirty="0">
                <a:solidFill>
                  <a:srgbClr val="0070C0"/>
                </a:solidFill>
              </a:rPr>
              <a:t>Insights</a:t>
            </a:r>
            <a:r>
              <a:rPr lang="en-GB" altLang="en-US" sz="4800" b="1" dirty="0">
                <a:solidFill>
                  <a:srgbClr val="002060"/>
                </a:solidFill>
              </a:rPr>
              <a:t> </a:t>
            </a:r>
            <a:r>
              <a:rPr lang="en-GB" altLang="en-US" sz="4800" b="1" dirty="0">
                <a:solidFill>
                  <a:srgbClr val="FF0000"/>
                </a:solidFill>
              </a:rPr>
              <a:t>Discovery</a:t>
            </a:r>
            <a:r>
              <a:rPr lang="en-GB" altLang="en-US" sz="4800" b="1" dirty="0">
                <a:solidFill>
                  <a:srgbClr val="002060"/>
                </a:solidFill>
              </a:rPr>
              <a:t> </a:t>
            </a:r>
            <a:r>
              <a:rPr lang="en-GB" altLang="en-US" sz="4800" b="1" dirty="0">
                <a:solidFill>
                  <a:srgbClr val="FFC000"/>
                </a:solidFill>
              </a:rPr>
              <a:t>Colour</a:t>
            </a:r>
            <a:r>
              <a:rPr lang="en-GB" altLang="en-US" sz="4800" b="1" dirty="0">
                <a:solidFill>
                  <a:srgbClr val="002060"/>
                </a:solidFill>
              </a:rPr>
              <a:t> </a:t>
            </a:r>
            <a:r>
              <a:rPr lang="en-GB" altLang="en-US" sz="4800" b="1" dirty="0">
                <a:solidFill>
                  <a:srgbClr val="00B050"/>
                </a:solidFill>
              </a:rPr>
              <a:t>Model</a:t>
            </a:r>
          </a:p>
        </p:txBody>
      </p:sp>
      <p:sp>
        <p:nvSpPr>
          <p:cNvPr id="25603" name="Content Placeholder 2">
            <a:extLst>
              <a:ext uri="{FF2B5EF4-FFF2-40B4-BE49-F238E27FC236}">
                <a16:creationId xmlns:a16="http://schemas.microsoft.com/office/drawing/2014/main" id="{4F9FF970-4FCD-492D-8AB7-5894825A30C7}"/>
              </a:ext>
            </a:extLst>
          </p:cNvPr>
          <p:cNvSpPr>
            <a:spLocks noGrp="1" noChangeArrowheads="1"/>
          </p:cNvSpPr>
          <p:nvPr>
            <p:ph idx="1"/>
          </p:nvPr>
        </p:nvSpPr>
        <p:spPr>
          <a:xfrm>
            <a:off x="766800" y="2204864"/>
            <a:ext cx="10729800" cy="4032448"/>
          </a:xfrm>
        </p:spPr>
        <p:txBody>
          <a:bodyPr/>
          <a:lstStyle/>
          <a:p>
            <a:pPr marL="0" indent="0">
              <a:buFont typeface="Arial" panose="020B0604020202020204" pitchFamily="34" charset="0"/>
              <a:buNone/>
            </a:pPr>
            <a:r>
              <a:rPr lang="en-GB" altLang="en-US" dirty="0">
                <a:solidFill>
                  <a:srgbClr val="002060"/>
                </a:solidFill>
              </a:rPr>
              <a:t>The origins of personality theory can be traced back to the 5</a:t>
            </a:r>
            <a:r>
              <a:rPr lang="en-GB" altLang="en-US" baseline="30000" dirty="0">
                <a:solidFill>
                  <a:srgbClr val="002060"/>
                </a:solidFill>
              </a:rPr>
              <a:t>th</a:t>
            </a:r>
            <a:r>
              <a:rPr lang="en-GB" altLang="en-US" dirty="0">
                <a:solidFill>
                  <a:srgbClr val="002060"/>
                </a:solidFill>
              </a:rPr>
              <a:t> century BC when Hippocrates identified 4 distinct behaviour energies</a:t>
            </a:r>
          </a:p>
          <a:p>
            <a:pPr marL="0" indent="0">
              <a:buFont typeface="Arial" panose="020B0604020202020204" pitchFamily="34" charset="0"/>
              <a:buNone/>
            </a:pPr>
            <a:r>
              <a:rPr lang="en-GB" altLang="en-US" dirty="0">
                <a:solidFill>
                  <a:srgbClr val="002060"/>
                </a:solidFill>
              </a:rPr>
              <a:t>The Insights Discovery Model is built around the theory of personality of the swiss psychologist Carl </a:t>
            </a:r>
            <a:r>
              <a:rPr lang="en-GB" altLang="en-US" dirty="0" err="1">
                <a:solidFill>
                  <a:srgbClr val="002060"/>
                </a:solidFill>
              </a:rPr>
              <a:t>Gutav</a:t>
            </a:r>
            <a:r>
              <a:rPr lang="en-GB" altLang="en-US" dirty="0">
                <a:solidFill>
                  <a:srgbClr val="002060"/>
                </a:solidFill>
              </a:rPr>
              <a:t> Jung (1921)</a:t>
            </a:r>
          </a:p>
          <a:p>
            <a:pPr marL="0" indent="0">
              <a:buFont typeface="Arial" panose="020B0604020202020204" pitchFamily="34" charset="0"/>
              <a:buNone/>
            </a:pPr>
            <a:endParaRPr lang="en-GB" altLang="en-US" dirty="0">
              <a:solidFill>
                <a:srgbClr val="002060"/>
              </a:solidFill>
            </a:endParaRPr>
          </a:p>
          <a:p>
            <a:pPr marL="0" indent="0">
              <a:buFont typeface="Arial" panose="020B0604020202020204" pitchFamily="34" charset="0"/>
              <a:buNone/>
            </a:pPr>
            <a:r>
              <a:rPr lang="en-GB" altLang="en-US" dirty="0">
                <a:solidFill>
                  <a:srgbClr val="002060"/>
                </a:solidFill>
              </a:rPr>
              <a:t>Let’s carry out another activity – </a:t>
            </a:r>
            <a:r>
              <a:rPr lang="en-GB" altLang="en-US" b="1" dirty="0">
                <a:solidFill>
                  <a:srgbClr val="002060"/>
                </a:solidFill>
              </a:rPr>
              <a:t>see next slide</a:t>
            </a:r>
          </a:p>
          <a:p>
            <a:pPr marL="0" indent="0">
              <a:buFont typeface="Arial" panose="020B0604020202020204" pitchFamily="34" charset="0"/>
              <a:buNone/>
            </a:pPr>
            <a:endParaRPr lang="en-GB"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99E38712-0F0C-4AFE-A488-6272CB3F1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88641"/>
            <a:ext cx="8808977" cy="6606732"/>
          </a:xfrm>
          <a:prstGeom prst="rect">
            <a:avLst/>
          </a:prstGeom>
        </p:spPr>
      </p:pic>
    </p:spTree>
    <p:extLst>
      <p:ext uri="{BB962C8B-B14F-4D97-AF65-F5344CB8AC3E}">
        <p14:creationId xmlns:p14="http://schemas.microsoft.com/office/powerpoint/2010/main" val="274261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drawing&#10;&#10;Description automatically generated">
            <a:extLst>
              <a:ext uri="{FF2B5EF4-FFF2-40B4-BE49-F238E27FC236}">
                <a16:creationId xmlns:a16="http://schemas.microsoft.com/office/drawing/2014/main" id="{2BA7921E-5148-4148-82AB-5DC425CBB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404664"/>
            <a:ext cx="8002300" cy="6280494"/>
          </a:xfrm>
          <a:prstGeom prst="rect">
            <a:avLst/>
          </a:prstGeom>
        </p:spPr>
      </p:pic>
      <p:sp>
        <p:nvSpPr>
          <p:cNvPr id="7" name="TextBox 6">
            <a:extLst>
              <a:ext uri="{FF2B5EF4-FFF2-40B4-BE49-F238E27FC236}">
                <a16:creationId xmlns:a16="http://schemas.microsoft.com/office/drawing/2014/main" id="{C45BFFB3-2DAE-4F08-B041-464A1AB33558}"/>
              </a:ext>
            </a:extLst>
          </p:cNvPr>
          <p:cNvSpPr txBox="1"/>
          <p:nvPr/>
        </p:nvSpPr>
        <p:spPr>
          <a:xfrm>
            <a:off x="9120336" y="1412776"/>
            <a:ext cx="3024336" cy="2800767"/>
          </a:xfrm>
          <a:prstGeom prst="rect">
            <a:avLst/>
          </a:prstGeom>
          <a:noFill/>
        </p:spPr>
        <p:txBody>
          <a:bodyPr wrap="square" rtlCol="0">
            <a:spAutoFit/>
          </a:bodyPr>
          <a:lstStyle/>
          <a:p>
            <a:r>
              <a:rPr lang="en-GB" altLang="en-US" b="1" dirty="0">
                <a:solidFill>
                  <a:srgbClr val="0070C0"/>
                </a:solidFill>
              </a:rPr>
              <a:t>Insights™</a:t>
            </a:r>
            <a:r>
              <a:rPr lang="en-GB" altLang="en-US" b="1" dirty="0">
                <a:solidFill>
                  <a:srgbClr val="002060"/>
                </a:solidFill>
              </a:rPr>
              <a:t> </a:t>
            </a:r>
            <a:r>
              <a:rPr lang="en-GB" altLang="en-US" b="1" dirty="0">
                <a:solidFill>
                  <a:srgbClr val="FF0000"/>
                </a:solidFill>
              </a:rPr>
              <a:t>Discovery</a:t>
            </a:r>
            <a:r>
              <a:rPr lang="en-GB" altLang="en-US" b="1" dirty="0">
                <a:solidFill>
                  <a:srgbClr val="002060"/>
                </a:solidFill>
              </a:rPr>
              <a:t> </a:t>
            </a:r>
            <a:r>
              <a:rPr lang="en-GB" altLang="en-US" b="1" dirty="0">
                <a:solidFill>
                  <a:srgbClr val="FFC000"/>
                </a:solidFill>
              </a:rPr>
              <a:t>Personal</a:t>
            </a:r>
            <a:r>
              <a:rPr lang="en-GB" altLang="en-US" b="1" dirty="0">
                <a:solidFill>
                  <a:srgbClr val="002060"/>
                </a:solidFill>
              </a:rPr>
              <a:t> </a:t>
            </a:r>
            <a:r>
              <a:rPr lang="en-GB" altLang="en-US" b="1" dirty="0">
                <a:solidFill>
                  <a:srgbClr val="00B050"/>
                </a:solidFill>
              </a:rPr>
              <a:t>Profile</a:t>
            </a:r>
            <a:endParaRPr lang="en-GB" dirty="0"/>
          </a:p>
        </p:txBody>
      </p:sp>
    </p:spTree>
    <p:extLst>
      <p:ext uri="{BB962C8B-B14F-4D97-AF65-F5344CB8AC3E}">
        <p14:creationId xmlns:p14="http://schemas.microsoft.com/office/powerpoint/2010/main" val="52598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41573CB-8482-4478-B57F-06C72BC79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08" y="129347"/>
            <a:ext cx="6763816" cy="6746906"/>
          </a:xfrm>
          <a:prstGeom prst="rect">
            <a:avLst/>
          </a:prstGeom>
        </p:spPr>
      </p:pic>
    </p:spTree>
    <p:extLst>
      <p:ext uri="{BB962C8B-B14F-4D97-AF65-F5344CB8AC3E}">
        <p14:creationId xmlns:p14="http://schemas.microsoft.com/office/powerpoint/2010/main" val="45545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D1932E-7AD0-48BC-8B5B-815AF85475C9}"/>
              </a:ext>
            </a:extLst>
          </p:cNvPr>
          <p:cNvSpPr txBox="1"/>
          <p:nvPr/>
        </p:nvSpPr>
        <p:spPr>
          <a:xfrm>
            <a:off x="5951984" y="1196752"/>
            <a:ext cx="3960440" cy="769441"/>
          </a:xfrm>
          <a:prstGeom prst="rect">
            <a:avLst/>
          </a:prstGeom>
          <a:noFill/>
        </p:spPr>
        <p:txBody>
          <a:bodyPr wrap="square" rtlCol="0">
            <a:spAutoFit/>
          </a:bodyPr>
          <a:lstStyle/>
          <a:p>
            <a:endParaRPr lang="en-GB" dirty="0">
              <a:solidFill>
                <a:srgbClr val="002060"/>
              </a:solidFill>
            </a:endParaRPr>
          </a:p>
        </p:txBody>
      </p:sp>
      <p:pic>
        <p:nvPicPr>
          <p:cNvPr id="3" name="Picture 2" descr="A picture containing drawing&#10;&#10;Description automatically generated">
            <a:extLst>
              <a:ext uri="{FF2B5EF4-FFF2-40B4-BE49-F238E27FC236}">
                <a16:creationId xmlns:a16="http://schemas.microsoft.com/office/drawing/2014/main" id="{113E8256-0475-48C4-95A6-A55933829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8" y="194347"/>
            <a:ext cx="6093668" cy="6469305"/>
          </a:xfrm>
          <a:prstGeom prst="rect">
            <a:avLst/>
          </a:prstGeom>
        </p:spPr>
      </p:pic>
      <p:sp>
        <p:nvSpPr>
          <p:cNvPr id="2" name="TextBox 1">
            <a:extLst>
              <a:ext uri="{FF2B5EF4-FFF2-40B4-BE49-F238E27FC236}">
                <a16:creationId xmlns:a16="http://schemas.microsoft.com/office/drawing/2014/main" id="{CB045832-C9F0-4AE1-BEAB-AE720227735D}"/>
              </a:ext>
            </a:extLst>
          </p:cNvPr>
          <p:cNvSpPr txBox="1"/>
          <p:nvPr/>
        </p:nvSpPr>
        <p:spPr>
          <a:xfrm>
            <a:off x="479376" y="332656"/>
            <a:ext cx="4536504" cy="6155531"/>
          </a:xfrm>
          <a:prstGeom prst="rect">
            <a:avLst/>
          </a:prstGeom>
          <a:noFill/>
        </p:spPr>
        <p:txBody>
          <a:bodyPr wrap="square" rtlCol="0">
            <a:spAutoFit/>
          </a:bodyPr>
          <a:lstStyle/>
          <a:p>
            <a:r>
              <a:rPr lang="en-GB" sz="2400" dirty="0">
                <a:solidFill>
                  <a:srgbClr val="002060"/>
                </a:solidFill>
              </a:rPr>
              <a:t>We all know that great teams trust, appreciate and support each other. </a:t>
            </a:r>
          </a:p>
          <a:p>
            <a:endParaRPr lang="en-GB" sz="2400" dirty="0">
              <a:solidFill>
                <a:srgbClr val="002060"/>
              </a:solidFill>
            </a:endParaRPr>
          </a:p>
          <a:p>
            <a:r>
              <a:rPr lang="en-GB" sz="2400" dirty="0">
                <a:solidFill>
                  <a:srgbClr val="002060"/>
                </a:solidFill>
              </a:rPr>
              <a:t>Embracing diversity, they work together towards a common goal. </a:t>
            </a:r>
          </a:p>
          <a:p>
            <a:endParaRPr lang="en-GB" sz="2400" dirty="0">
              <a:solidFill>
                <a:srgbClr val="002060"/>
              </a:solidFill>
            </a:endParaRPr>
          </a:p>
          <a:p>
            <a:r>
              <a:rPr lang="en-GB" sz="2400" dirty="0">
                <a:solidFill>
                  <a:srgbClr val="002060"/>
                </a:solidFill>
              </a:rPr>
              <a:t>However, knowing this does not make it easy to put it into practice (especially when the team first meets!)  To truly becomes a great team we need to invest in relationships and understand, value and respect our difference. </a:t>
            </a:r>
          </a:p>
          <a:p>
            <a:endParaRPr lang="en-GB" sz="1000" dirty="0"/>
          </a:p>
        </p:txBody>
      </p:sp>
    </p:spTree>
    <p:extLst>
      <p:ext uri="{BB962C8B-B14F-4D97-AF65-F5344CB8AC3E}">
        <p14:creationId xmlns:p14="http://schemas.microsoft.com/office/powerpoint/2010/main" val="277150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7402-100F-4490-8B63-4438B0FF507F}"/>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1C8A5414-96B1-49FF-9443-5DD41F9BB690}"/>
              </a:ext>
            </a:extLst>
          </p:cNvPr>
          <p:cNvSpPr>
            <a:spLocks noGrp="1"/>
          </p:cNvSpPr>
          <p:nvPr>
            <p:ph type="body" idx="1"/>
          </p:nvPr>
        </p:nvSpPr>
        <p:spPr/>
        <p:txBody>
          <a:bodyPr/>
          <a:lstStyle/>
          <a:p>
            <a:endParaRPr lang="en-GB"/>
          </a:p>
        </p:txBody>
      </p:sp>
      <p:pic>
        <p:nvPicPr>
          <p:cNvPr id="7" name="Picture 6" descr="A sign above a store&#10;&#10;Description automatically generated">
            <a:extLst>
              <a:ext uri="{FF2B5EF4-FFF2-40B4-BE49-F238E27FC236}">
                <a16:creationId xmlns:a16="http://schemas.microsoft.com/office/drawing/2014/main" id="{680C59A9-293B-48F7-88BE-EF5D68FBA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41" y="129865"/>
            <a:ext cx="11727118" cy="6598270"/>
          </a:xfrm>
          <a:prstGeom prst="rect">
            <a:avLst/>
          </a:prstGeom>
        </p:spPr>
      </p:pic>
    </p:spTree>
    <p:extLst>
      <p:ext uri="{BB962C8B-B14F-4D97-AF65-F5344CB8AC3E}">
        <p14:creationId xmlns:p14="http://schemas.microsoft.com/office/powerpoint/2010/main" val="3422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2AAD12DE-C557-4238-959A-97BC8C143336}"/>
              </a:ext>
            </a:extLst>
          </p:cNvPr>
          <p:cNvSpPr>
            <a:spLocks noGrp="1" noChangeArrowheads="1"/>
          </p:cNvSpPr>
          <p:nvPr>
            <p:ph idx="1"/>
          </p:nvPr>
        </p:nvSpPr>
        <p:spPr>
          <a:xfrm>
            <a:off x="191344" y="116632"/>
            <a:ext cx="11737304" cy="6741368"/>
          </a:xfrm>
        </p:spPr>
        <p:txBody>
          <a:bodyPr/>
          <a:lstStyle/>
          <a:p>
            <a:pPr marL="0" indent="0">
              <a:buNone/>
            </a:pPr>
            <a:r>
              <a:rPr lang="en-GB" sz="3200" b="1" dirty="0">
                <a:solidFill>
                  <a:srgbClr val="002060"/>
                </a:solidFill>
              </a:rPr>
              <a:t>Summary</a:t>
            </a:r>
            <a:r>
              <a:rPr lang="en-GB" b="1" dirty="0">
                <a:solidFill>
                  <a:srgbClr val="002060"/>
                </a:solidFill>
              </a:rPr>
              <a:t> </a:t>
            </a:r>
          </a:p>
          <a:p>
            <a:pPr marL="0" indent="0">
              <a:buNone/>
            </a:pPr>
            <a:r>
              <a:rPr lang="en-GB" b="1" dirty="0">
                <a:solidFill>
                  <a:srgbClr val="002060"/>
                </a:solidFill>
              </a:rPr>
              <a:t>Here are a few qualities that successful teams possess:</a:t>
            </a:r>
            <a:endParaRPr lang="en-GB" dirty="0">
              <a:solidFill>
                <a:srgbClr val="002060"/>
              </a:solidFill>
            </a:endParaRPr>
          </a:p>
          <a:p>
            <a:r>
              <a:rPr lang="en-GB" dirty="0">
                <a:solidFill>
                  <a:srgbClr val="002060"/>
                </a:solidFill>
              </a:rPr>
              <a:t>They communicate effectively with each other</a:t>
            </a:r>
          </a:p>
          <a:p>
            <a:r>
              <a:rPr lang="en-GB" dirty="0">
                <a:solidFill>
                  <a:srgbClr val="002060"/>
                </a:solidFill>
              </a:rPr>
              <a:t>They focus upon working collectively towards a common goal or result and demonstrate resilience when things don’t go to plan</a:t>
            </a:r>
          </a:p>
          <a:p>
            <a:r>
              <a:rPr lang="en-GB" dirty="0">
                <a:solidFill>
                  <a:srgbClr val="002060"/>
                </a:solidFill>
              </a:rPr>
              <a:t>Everyone contributes their fair share – a collective, rather than an individual culture of blame e.g. one person messes up, we all mess up!</a:t>
            </a:r>
          </a:p>
          <a:p>
            <a:r>
              <a:rPr lang="en-GB" dirty="0">
                <a:solidFill>
                  <a:srgbClr val="002060"/>
                </a:solidFill>
              </a:rPr>
              <a:t>They offer each other support and encouragement</a:t>
            </a:r>
          </a:p>
          <a:p>
            <a:r>
              <a:rPr lang="en-GB" dirty="0">
                <a:solidFill>
                  <a:srgbClr val="002060"/>
                </a:solidFill>
              </a:rPr>
              <a:t>Team members are diverse and individuals are encouraged to use their strengths and talents and contribute creative and innovative ideas</a:t>
            </a:r>
          </a:p>
          <a:p>
            <a:r>
              <a:rPr lang="en-GB" dirty="0">
                <a:solidFill>
                  <a:srgbClr val="002060"/>
                </a:solidFill>
              </a:rPr>
              <a:t>There is good leadership with clear goals, targets and roles for everyone </a:t>
            </a:r>
          </a:p>
          <a:p>
            <a:r>
              <a:rPr lang="en-GB" dirty="0">
                <a:solidFill>
                  <a:srgbClr val="002060"/>
                </a:solidFill>
              </a:rPr>
              <a:t>They're organised &amp; keep to timescales</a:t>
            </a:r>
          </a:p>
          <a:p>
            <a:r>
              <a:rPr lang="en-GB" b="1" dirty="0">
                <a:solidFill>
                  <a:srgbClr val="002060"/>
                </a:solidFill>
              </a:rPr>
              <a:t>They have fun!</a:t>
            </a:r>
          </a:p>
          <a:p>
            <a:endParaRPr lang="en-GB" altLang="en-US"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in the grass&#10;&#10;Description automatically generated">
            <a:extLst>
              <a:ext uri="{FF2B5EF4-FFF2-40B4-BE49-F238E27FC236}">
                <a16:creationId xmlns:a16="http://schemas.microsoft.com/office/drawing/2014/main" id="{6E070953-66F4-43D4-ACF4-FF417B9CAE5E}"/>
              </a:ext>
            </a:extLst>
          </p:cNvPr>
          <p:cNvPicPr>
            <a:picLocks noChangeAspect="1"/>
          </p:cNvPicPr>
          <p:nvPr/>
        </p:nvPicPr>
        <p:blipFill rotWithShape="1">
          <a:blip r:embed="rId3">
            <a:extLst>
              <a:ext uri="{28A0092B-C50C-407E-A947-70E740481C1C}">
                <a14:useLocalDpi xmlns:a14="http://schemas.microsoft.com/office/drawing/2010/main" val="0"/>
              </a:ext>
            </a:extLst>
          </a:blip>
          <a:srcRect t="7547" b="17453"/>
          <a:stretch/>
        </p:blipFill>
        <p:spPr>
          <a:xfrm>
            <a:off x="-2265" y="-1136"/>
            <a:ext cx="12191981" cy="6857990"/>
          </a:xfrm>
          <a:prstGeom prst="rect">
            <a:avLst/>
          </a:prstGeom>
        </p:spPr>
      </p:pic>
      <p:sp>
        <p:nvSpPr>
          <p:cNvPr id="28"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CD74D-50E1-439C-86E2-93285D33AAA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eaLnBrk="1" hangingPunct="1"/>
            <a:r>
              <a:rPr lang="en-US" sz="5200" b="1">
                <a:solidFill>
                  <a:srgbClr val="FFFFFF"/>
                </a:solidFill>
                <a:latin typeface="+mj-lt"/>
                <a:cs typeface="+mj-cs"/>
              </a:rPr>
              <a:t>Any questions? </a:t>
            </a:r>
          </a:p>
        </p:txBody>
      </p:sp>
    </p:spTree>
    <p:extLst>
      <p:ext uri="{BB962C8B-B14F-4D97-AF65-F5344CB8AC3E}">
        <p14:creationId xmlns:p14="http://schemas.microsoft.com/office/powerpoint/2010/main" val="221011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7524708-D62F-4FC2-B5E9-5AB2CFF45F46}"/>
              </a:ext>
            </a:extLst>
          </p:cNvPr>
          <p:cNvSpPr>
            <a:spLocks noGrp="1" noChangeArrowheads="1"/>
          </p:cNvSpPr>
          <p:nvPr>
            <p:ph type="title"/>
          </p:nvPr>
        </p:nvSpPr>
        <p:spPr>
          <a:xfrm>
            <a:off x="838200" y="1079500"/>
            <a:ext cx="10515600" cy="1325563"/>
          </a:xfrm>
        </p:spPr>
        <p:txBody>
          <a:bodyPr/>
          <a:lstStyle/>
          <a:p>
            <a:r>
              <a:rPr lang="en-US" altLang="en-US" b="1" dirty="0">
                <a:solidFill>
                  <a:srgbClr val="002060"/>
                </a:solidFill>
              </a:rPr>
              <a:t>By the end of the session you will: </a:t>
            </a:r>
          </a:p>
        </p:txBody>
      </p:sp>
      <p:sp>
        <p:nvSpPr>
          <p:cNvPr id="11267" name="Content Placeholder 2">
            <a:extLst>
              <a:ext uri="{FF2B5EF4-FFF2-40B4-BE49-F238E27FC236}">
                <a16:creationId xmlns:a16="http://schemas.microsoft.com/office/drawing/2014/main" id="{8325F05B-C91B-485D-A6F0-0F0A4C604F49}"/>
              </a:ext>
            </a:extLst>
          </p:cNvPr>
          <p:cNvSpPr>
            <a:spLocks noGrp="1" noChangeArrowheads="1"/>
          </p:cNvSpPr>
          <p:nvPr>
            <p:ph idx="1"/>
          </p:nvPr>
        </p:nvSpPr>
        <p:spPr>
          <a:xfrm>
            <a:off x="838200" y="2540000"/>
            <a:ext cx="10730408" cy="3403600"/>
          </a:xfrm>
        </p:spPr>
        <p:txBody>
          <a:bodyPr/>
          <a:lstStyle/>
          <a:p>
            <a:pPr>
              <a:defRPr/>
            </a:pPr>
            <a:r>
              <a:rPr lang="en-US" altLang="en-US" dirty="0">
                <a:solidFill>
                  <a:srgbClr val="002060"/>
                </a:solidFill>
              </a:rPr>
              <a:t>Be able to give a definition of the word ‘team’ and ‘team building’</a:t>
            </a:r>
          </a:p>
          <a:p>
            <a:pPr>
              <a:defRPr/>
            </a:pPr>
            <a:r>
              <a:rPr lang="en-US" altLang="en-US" dirty="0">
                <a:solidFill>
                  <a:srgbClr val="002060"/>
                </a:solidFill>
              </a:rPr>
              <a:t>Identify the stages of building a successful team (Tuckman)</a:t>
            </a:r>
          </a:p>
          <a:p>
            <a:pPr>
              <a:defRPr/>
            </a:pPr>
            <a:r>
              <a:rPr lang="en-US" altLang="en-US" dirty="0">
                <a:solidFill>
                  <a:srgbClr val="002060"/>
                </a:solidFill>
              </a:rPr>
              <a:t>Look at the different roles people take in a team (Belbin)</a:t>
            </a:r>
          </a:p>
          <a:p>
            <a:pPr>
              <a:defRPr/>
            </a:pPr>
            <a:r>
              <a:rPr lang="en-US" altLang="en-US" dirty="0">
                <a:solidFill>
                  <a:srgbClr val="002060"/>
                </a:solidFill>
              </a:rPr>
              <a:t>Identify why it is useful to have a mixture of personality types in a team (</a:t>
            </a:r>
            <a:r>
              <a:rPr lang="en-US" altLang="en-US" dirty="0" err="1">
                <a:solidFill>
                  <a:srgbClr val="002060"/>
                </a:solidFill>
              </a:rPr>
              <a:t>Colour</a:t>
            </a:r>
            <a:r>
              <a:rPr lang="en-US" altLang="en-US" dirty="0">
                <a:solidFill>
                  <a:srgbClr val="002060"/>
                </a:solidFill>
              </a:rPr>
              <a:t> Works Insights Discovery &amp; </a:t>
            </a:r>
            <a:r>
              <a:rPr lang="en-US" altLang="en-US" dirty="0" err="1">
                <a:solidFill>
                  <a:srgbClr val="002060"/>
                </a:solidFill>
              </a:rPr>
              <a:t>Behavioural</a:t>
            </a:r>
            <a:r>
              <a:rPr lang="en-US" altLang="en-US" dirty="0">
                <a:solidFill>
                  <a:srgbClr val="002060"/>
                </a:solidFill>
              </a:rPr>
              <a:t> Types) </a:t>
            </a:r>
          </a:p>
          <a:p>
            <a:pPr>
              <a:defRPr/>
            </a:pPr>
            <a:r>
              <a:rPr lang="en-US" altLang="en-US" dirty="0">
                <a:solidFill>
                  <a:srgbClr val="002060"/>
                </a:solidFill>
              </a:rPr>
              <a:t>Take part in a team building activity</a:t>
            </a:r>
          </a:p>
          <a:p>
            <a:pPr>
              <a:defRPr/>
            </a:pPr>
            <a:endParaRPr lang="en-US" altLang="en-US" dirty="0">
              <a:solidFill>
                <a:srgbClr val="002060"/>
              </a:solidFill>
            </a:endParaRPr>
          </a:p>
          <a:p>
            <a:pPr>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oy, indoor, table, white&#10;&#10;Description automatically generated">
            <a:extLst>
              <a:ext uri="{FF2B5EF4-FFF2-40B4-BE49-F238E27FC236}">
                <a16:creationId xmlns:a16="http://schemas.microsoft.com/office/drawing/2014/main" id="{B5D0837D-1DF2-4D24-8E61-3548D780AA9A}"/>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38" r="26535"/>
          <a:stretch/>
        </p:blipFill>
        <p:spPr>
          <a:xfrm>
            <a:off x="5797543" y="10"/>
            <a:ext cx="6394152" cy="6857990"/>
          </a:xfrm>
          <a:prstGeom prst="rect">
            <a:avLst/>
          </a:prstGeom>
        </p:spPr>
      </p:pic>
      <p:pic>
        <p:nvPicPr>
          <p:cNvPr id="15364"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5362" name="Title 1">
            <a:extLst>
              <a:ext uri="{FF2B5EF4-FFF2-40B4-BE49-F238E27FC236}">
                <a16:creationId xmlns:a16="http://schemas.microsoft.com/office/drawing/2014/main" id="{7A716EB1-9D88-4FCE-8EBF-A34FE2198EA1}"/>
              </a:ext>
            </a:extLst>
          </p:cNvPr>
          <p:cNvSpPr>
            <a:spLocks noGrp="1" noChangeArrowheads="1"/>
          </p:cNvSpPr>
          <p:nvPr>
            <p:ph type="title"/>
          </p:nvPr>
        </p:nvSpPr>
        <p:spPr>
          <a:xfrm>
            <a:off x="804998" y="798445"/>
            <a:ext cx="4803636" cy="1311664"/>
          </a:xfrm>
        </p:spPr>
        <p:txBody>
          <a:bodyPr>
            <a:normAutofit/>
          </a:bodyPr>
          <a:lstStyle/>
          <a:p>
            <a:r>
              <a:rPr lang="en-GB" altLang="en-US" b="1" dirty="0">
                <a:solidFill>
                  <a:srgbClr val="002060"/>
                </a:solidFill>
              </a:rPr>
              <a:t>What is a team? </a:t>
            </a:r>
          </a:p>
        </p:txBody>
      </p:sp>
      <p:sp>
        <p:nvSpPr>
          <p:cNvPr id="3" name="Content Placeholder 2">
            <a:extLst>
              <a:ext uri="{FF2B5EF4-FFF2-40B4-BE49-F238E27FC236}">
                <a16:creationId xmlns:a16="http://schemas.microsoft.com/office/drawing/2014/main" id="{F8ED1A4C-3474-4222-B3A6-CDE11A853841}"/>
              </a:ext>
            </a:extLst>
          </p:cNvPr>
          <p:cNvSpPr>
            <a:spLocks noGrp="1"/>
          </p:cNvSpPr>
          <p:nvPr>
            <p:ph idx="1"/>
          </p:nvPr>
        </p:nvSpPr>
        <p:spPr>
          <a:xfrm>
            <a:off x="804997" y="2272143"/>
            <a:ext cx="4706803" cy="3788830"/>
          </a:xfrm>
        </p:spPr>
        <p:txBody>
          <a:bodyPr anchor="ctr">
            <a:normAutofit/>
          </a:bodyPr>
          <a:lstStyle/>
          <a:p>
            <a:pPr>
              <a:defRPr/>
            </a:pPr>
            <a:r>
              <a:rPr lang="en-GB" dirty="0">
                <a:solidFill>
                  <a:srgbClr val="002060"/>
                </a:solidFill>
              </a:rPr>
              <a:t>In pairs, can you please write a short definition of the word ‘team’</a:t>
            </a:r>
          </a:p>
          <a:p>
            <a:pPr>
              <a:defRPr/>
            </a:pPr>
            <a:endParaRPr lang="en-GB" dirty="0">
              <a:solidFill>
                <a:srgbClr val="002060"/>
              </a:solidFill>
            </a:endParaRPr>
          </a:p>
          <a:p>
            <a:pPr>
              <a:defRPr/>
            </a:pPr>
            <a:r>
              <a:rPr lang="en-GB" dirty="0">
                <a:solidFill>
                  <a:srgbClr val="002060"/>
                </a:solidFill>
              </a:rPr>
              <a:t>Now expand upon this activity and write a sentence to define the term ‘team-building’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8"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90449170-0D39-443B-8DB4-6068670DD103}"/>
              </a:ext>
            </a:extLst>
          </p:cNvPr>
          <p:cNvSpPr>
            <a:spLocks noGrp="1" noChangeArrowheads="1"/>
          </p:cNvSpPr>
          <p:nvPr>
            <p:ph type="title"/>
          </p:nvPr>
        </p:nvSpPr>
        <p:spPr>
          <a:xfrm>
            <a:off x="589560" y="856180"/>
            <a:ext cx="4560584" cy="1128068"/>
          </a:xfrm>
        </p:spPr>
        <p:txBody>
          <a:bodyPr anchor="ctr">
            <a:normAutofit/>
          </a:bodyPr>
          <a:lstStyle/>
          <a:p>
            <a:r>
              <a:rPr lang="en-GB" altLang="en-US" sz="4000" b="1" dirty="0">
                <a:solidFill>
                  <a:srgbClr val="002060"/>
                </a:solidFill>
              </a:rPr>
              <a:t>Let’s have a go!</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333989-F5F7-4029-A35D-1998394018E1}"/>
              </a:ext>
            </a:extLst>
          </p:cNvPr>
          <p:cNvSpPr>
            <a:spLocks noGrp="1"/>
          </p:cNvSpPr>
          <p:nvPr>
            <p:ph idx="1"/>
          </p:nvPr>
        </p:nvSpPr>
        <p:spPr>
          <a:xfrm>
            <a:off x="590719" y="2330505"/>
            <a:ext cx="4559425" cy="3979585"/>
          </a:xfrm>
        </p:spPr>
        <p:txBody>
          <a:bodyPr anchor="ctr">
            <a:normAutofit/>
          </a:bodyPr>
          <a:lstStyle/>
          <a:p>
            <a:pPr marL="0" indent="0">
              <a:buFont typeface="Arial" panose="020B0604020202020204" pitchFamily="34" charset="0"/>
              <a:buNone/>
              <a:defRPr/>
            </a:pPr>
            <a:endParaRPr lang="en-GB" dirty="0"/>
          </a:p>
          <a:p>
            <a:pPr>
              <a:defRPr/>
            </a:pPr>
            <a:r>
              <a:rPr lang="en-GB" dirty="0">
                <a:solidFill>
                  <a:srgbClr val="002060"/>
                </a:solidFill>
              </a:rPr>
              <a:t>On the table you will find a page of a story book called ‘Zoom’ by Istvan </a:t>
            </a:r>
            <a:r>
              <a:rPr lang="en-GB" dirty="0" err="1">
                <a:solidFill>
                  <a:srgbClr val="002060"/>
                </a:solidFill>
              </a:rPr>
              <a:t>Banyai</a:t>
            </a:r>
            <a:r>
              <a:rPr lang="en-GB" dirty="0">
                <a:solidFill>
                  <a:srgbClr val="002060"/>
                </a:solidFill>
              </a:rPr>
              <a:t>.</a:t>
            </a:r>
          </a:p>
          <a:p>
            <a:pPr>
              <a:defRPr/>
            </a:pPr>
            <a:r>
              <a:rPr lang="en-GB" dirty="0">
                <a:solidFill>
                  <a:srgbClr val="002060"/>
                </a:solidFill>
              </a:rPr>
              <a:t>As a group and working together quietly, please put the story book back together</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able&#10;&#10;Description automatically generated">
            <a:extLst>
              <a:ext uri="{FF2B5EF4-FFF2-40B4-BE49-F238E27FC236}">
                <a16:creationId xmlns:a16="http://schemas.microsoft.com/office/drawing/2014/main" id="{A0AEC7DF-8237-43D2-AB18-E593435ACDC8}"/>
              </a:ext>
            </a:extLst>
          </p:cNvPr>
          <p:cNvPicPr>
            <a:picLocks noChangeAspect="1"/>
          </p:cNvPicPr>
          <p:nvPr/>
        </p:nvPicPr>
        <p:blipFill rotWithShape="1">
          <a:blip r:embed="rId3">
            <a:extLst>
              <a:ext uri="{28A0092B-C50C-407E-A947-70E740481C1C}">
                <a14:useLocalDpi xmlns:a14="http://schemas.microsoft.com/office/drawing/2010/main" val="0"/>
              </a:ext>
            </a:extLst>
          </a:blip>
          <a:srcRect t="6050" r="3" b="11555"/>
          <a:stretch/>
        </p:blipFill>
        <p:spPr>
          <a:xfrm>
            <a:off x="5977788" y="799352"/>
            <a:ext cx="5425410" cy="52592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riding on the back of a horse&#10;&#10;Description automatically generated">
            <a:extLst>
              <a:ext uri="{FF2B5EF4-FFF2-40B4-BE49-F238E27FC236}">
                <a16:creationId xmlns:a16="http://schemas.microsoft.com/office/drawing/2014/main" id="{FD05C2B1-8304-4E77-A98C-A053F762DC4D}"/>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69" r="22393"/>
          <a:stretch/>
        </p:blipFill>
        <p:spPr>
          <a:xfrm>
            <a:off x="5797543" y="10"/>
            <a:ext cx="6394152" cy="6857990"/>
          </a:xfrm>
          <a:prstGeom prst="rect">
            <a:avLst/>
          </a:prstGeom>
        </p:spPr>
      </p:pic>
      <p:pic>
        <p:nvPicPr>
          <p:cNvPr id="72" name="Picture 7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7410" name="Title 3">
            <a:extLst>
              <a:ext uri="{FF2B5EF4-FFF2-40B4-BE49-F238E27FC236}">
                <a16:creationId xmlns:a16="http://schemas.microsoft.com/office/drawing/2014/main" id="{21CA87CD-917F-4962-9142-EAB54D32AB4A}"/>
              </a:ext>
            </a:extLst>
          </p:cNvPr>
          <p:cNvSpPr>
            <a:spLocks noGrp="1" noChangeArrowheads="1"/>
          </p:cNvSpPr>
          <p:nvPr>
            <p:ph type="title"/>
          </p:nvPr>
        </p:nvSpPr>
        <p:spPr>
          <a:xfrm>
            <a:off x="804998" y="798445"/>
            <a:ext cx="4803636" cy="1311664"/>
          </a:xfrm>
        </p:spPr>
        <p:txBody>
          <a:bodyPr>
            <a:normAutofit/>
          </a:bodyPr>
          <a:lstStyle/>
          <a:p>
            <a:r>
              <a:rPr lang="en-GB" altLang="en-US" sz="2800" b="1" dirty="0">
                <a:solidFill>
                  <a:srgbClr val="002060"/>
                </a:solidFill>
              </a:rPr>
              <a:t>Stages Team Development (Bruce Tuckman) Intro</a:t>
            </a:r>
          </a:p>
        </p:txBody>
      </p:sp>
      <p:sp>
        <p:nvSpPr>
          <p:cNvPr id="17411" name="Content Placeholder 4">
            <a:extLst>
              <a:ext uri="{FF2B5EF4-FFF2-40B4-BE49-F238E27FC236}">
                <a16:creationId xmlns:a16="http://schemas.microsoft.com/office/drawing/2014/main" id="{D661C030-B879-40EE-AEBC-199190D2E054}"/>
              </a:ext>
            </a:extLst>
          </p:cNvPr>
          <p:cNvSpPr>
            <a:spLocks noGrp="1" noChangeArrowheads="1"/>
          </p:cNvSpPr>
          <p:nvPr>
            <p:ph idx="1"/>
          </p:nvPr>
        </p:nvSpPr>
        <p:spPr>
          <a:xfrm>
            <a:off x="263352" y="2272143"/>
            <a:ext cx="5904655" cy="3788830"/>
          </a:xfrm>
        </p:spPr>
        <p:txBody>
          <a:bodyPr anchor="ctr">
            <a:normAutofit/>
          </a:bodyPr>
          <a:lstStyle/>
          <a:p>
            <a:pPr marL="0" indent="0">
              <a:buNone/>
            </a:pPr>
            <a:r>
              <a:rPr lang="en-GB" altLang="en-US" sz="2000" dirty="0">
                <a:solidFill>
                  <a:srgbClr val="000000"/>
                </a:solidFill>
                <a:hlinkClick r:id="rId6"/>
              </a:rPr>
              <a:t>https://www.youtube.com/watch?v=Hota_XQ_2zw</a:t>
            </a:r>
            <a:endParaRPr lang="en-GB" altLang="en-US" sz="2000" dirty="0">
              <a:solidFill>
                <a:srgbClr val="000000"/>
              </a:solidFill>
            </a:endParaRPr>
          </a:p>
          <a:p>
            <a:pPr marL="0" indent="0">
              <a:buNone/>
            </a:pPr>
            <a:endParaRPr lang="en-GB" altLang="en-US" sz="2000" dirty="0">
              <a:solidFill>
                <a:srgbClr val="000000"/>
              </a:solidFill>
            </a:endParaRPr>
          </a:p>
          <a:p>
            <a:pPr marL="0" indent="0">
              <a:buNone/>
            </a:pPr>
            <a:endParaRPr lang="en-GB" altLang="en-US" sz="2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BA989F5-3F99-4549-A917-3806D0AAA4E0}"/>
              </a:ext>
            </a:extLst>
          </p:cNvPr>
          <p:cNvSpPr>
            <a:spLocks noGrp="1" noChangeArrowheads="1"/>
          </p:cNvSpPr>
          <p:nvPr>
            <p:ph type="title"/>
          </p:nvPr>
        </p:nvSpPr>
        <p:spPr>
          <a:xfrm>
            <a:off x="838200" y="1079500"/>
            <a:ext cx="10515600" cy="1325563"/>
          </a:xfrm>
        </p:spPr>
        <p:txBody>
          <a:bodyPr/>
          <a:lstStyle/>
          <a:p>
            <a:r>
              <a:rPr lang="en-GB" altLang="en-US" b="1" dirty="0">
                <a:solidFill>
                  <a:srgbClr val="002060"/>
                </a:solidFill>
              </a:rPr>
              <a:t>Stages of Team Development - Activity</a:t>
            </a:r>
          </a:p>
        </p:txBody>
      </p:sp>
      <p:sp>
        <p:nvSpPr>
          <p:cNvPr id="3" name="Content Placeholder 2">
            <a:extLst>
              <a:ext uri="{FF2B5EF4-FFF2-40B4-BE49-F238E27FC236}">
                <a16:creationId xmlns:a16="http://schemas.microsoft.com/office/drawing/2014/main" id="{30650AC7-47C7-4A79-8942-299677A03A41}"/>
              </a:ext>
            </a:extLst>
          </p:cNvPr>
          <p:cNvSpPr>
            <a:spLocks noGrp="1"/>
          </p:cNvSpPr>
          <p:nvPr>
            <p:ph idx="1"/>
          </p:nvPr>
        </p:nvSpPr>
        <p:spPr>
          <a:xfrm>
            <a:off x="838200" y="2540000"/>
            <a:ext cx="10802938" cy="3403600"/>
          </a:xfrm>
        </p:spPr>
        <p:txBody>
          <a:bodyPr/>
          <a:lstStyle/>
          <a:p>
            <a:pPr>
              <a:defRPr/>
            </a:pPr>
            <a:r>
              <a:rPr lang="en-GB" dirty="0">
                <a:solidFill>
                  <a:srgbClr val="7030A0"/>
                </a:solidFill>
              </a:rPr>
              <a:t>Forming</a:t>
            </a:r>
          </a:p>
          <a:p>
            <a:pPr>
              <a:defRPr/>
            </a:pPr>
            <a:r>
              <a:rPr lang="en-GB" dirty="0">
                <a:solidFill>
                  <a:srgbClr val="33CCCC"/>
                </a:solidFill>
              </a:rPr>
              <a:t>Storming</a:t>
            </a:r>
          </a:p>
          <a:p>
            <a:pPr>
              <a:defRPr/>
            </a:pPr>
            <a:r>
              <a:rPr lang="en-GB" dirty="0">
                <a:solidFill>
                  <a:srgbClr val="00B050"/>
                </a:solidFill>
              </a:rPr>
              <a:t>Norming</a:t>
            </a:r>
          </a:p>
          <a:p>
            <a:pPr>
              <a:defRPr/>
            </a:pPr>
            <a:r>
              <a:rPr lang="en-GB" dirty="0">
                <a:solidFill>
                  <a:srgbClr val="FFC000"/>
                </a:solidFill>
              </a:rPr>
              <a:t>Performing </a:t>
            </a:r>
          </a:p>
          <a:p>
            <a:pPr>
              <a:defRPr/>
            </a:pPr>
            <a:r>
              <a:rPr lang="en-GB" dirty="0">
                <a:solidFill>
                  <a:srgbClr val="FF0000"/>
                </a:solidFill>
              </a:rPr>
              <a:t>Adjourning </a:t>
            </a:r>
            <a:r>
              <a:rPr lang="en-GB" dirty="0"/>
              <a:t>(this was added to the model in the 1970s)</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3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A1B9FD5E-76C7-4865-B85D-18E0BD6E9E52}"/>
              </a:ext>
            </a:extLst>
          </p:cNvPr>
          <p:cNvSpPr>
            <a:spLocks noGrp="1" noChangeArrowheads="1"/>
          </p:cNvSpPr>
          <p:nvPr>
            <p:ph type="title"/>
          </p:nvPr>
        </p:nvSpPr>
        <p:spPr>
          <a:xfrm>
            <a:off x="13454755" y="733378"/>
            <a:ext cx="2613872" cy="4794567"/>
          </a:xfrm>
        </p:spPr>
        <p:txBody>
          <a:bodyPr vert="horz" lIns="91440" tIns="45720" rIns="91440" bIns="45720" rtlCol="0" anchor="ctr">
            <a:normAutofit/>
          </a:bodyPr>
          <a:lstStyle/>
          <a:p>
            <a:pPr eaLnBrk="1" hangingPunct="1"/>
            <a:endParaRPr lang="en-US" altLang="en-US" sz="3600" b="1" dirty="0">
              <a:solidFill>
                <a:srgbClr val="FFFFFF"/>
              </a:solidFill>
              <a:latin typeface="+mj-lt"/>
              <a:cs typeface="+mj-cs"/>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text&#10;&#10;Description automatically generated">
            <a:extLst>
              <a:ext uri="{FF2B5EF4-FFF2-40B4-BE49-F238E27FC236}">
                <a16:creationId xmlns:a16="http://schemas.microsoft.com/office/drawing/2014/main" id="{18083DFD-2D4F-4F07-BED5-752148A88E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499"/>
          <a:stretch/>
        </p:blipFill>
        <p:spPr>
          <a:xfrm>
            <a:off x="911423" y="666400"/>
            <a:ext cx="7655633" cy="5210872"/>
          </a:xfrm>
          <a:prstGeom prst="rect">
            <a:avLst/>
          </a:prstGeom>
          <a:effectLst/>
        </p:spPr>
      </p:pic>
      <p:pic>
        <p:nvPicPr>
          <p:cNvPr id="1026" name="Picture 2" descr="Bruce Tuckman | Educational psychology, Biography, Books">
            <a:extLst>
              <a:ext uri="{FF2B5EF4-FFF2-40B4-BE49-F238E27FC236}">
                <a16:creationId xmlns:a16="http://schemas.microsoft.com/office/drawing/2014/main" id="{3B54EB06-F9B5-4505-ABD9-031347392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384" y="2276872"/>
            <a:ext cx="1809750" cy="253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A484AF9-798E-41FA-8E2D-7884551E6ED4}"/>
              </a:ext>
            </a:extLst>
          </p:cNvPr>
          <p:cNvSpPr>
            <a:spLocks noGrp="1" noChangeArrowheads="1"/>
          </p:cNvSpPr>
          <p:nvPr>
            <p:ph type="title"/>
          </p:nvPr>
        </p:nvSpPr>
        <p:spPr>
          <a:xfrm>
            <a:off x="818042" y="1040756"/>
            <a:ext cx="10515600" cy="1728192"/>
          </a:xfrm>
        </p:spPr>
        <p:txBody>
          <a:bodyPr/>
          <a:lstStyle/>
          <a:p>
            <a:r>
              <a:rPr lang="en-GB" altLang="en-US" b="1" dirty="0">
                <a:solidFill>
                  <a:srgbClr val="002060"/>
                </a:solidFill>
              </a:rPr>
              <a:t>What are the characteristics of an effective team</a:t>
            </a:r>
          </a:p>
        </p:txBody>
      </p:sp>
      <p:sp>
        <p:nvSpPr>
          <p:cNvPr id="3" name="Text Placeholder 2">
            <a:extLst>
              <a:ext uri="{FF2B5EF4-FFF2-40B4-BE49-F238E27FC236}">
                <a16:creationId xmlns:a16="http://schemas.microsoft.com/office/drawing/2014/main" id="{ED095534-4CC7-47CC-AD8A-7840081EC25C}"/>
              </a:ext>
            </a:extLst>
          </p:cNvPr>
          <p:cNvSpPr>
            <a:spLocks noGrp="1"/>
          </p:cNvSpPr>
          <p:nvPr>
            <p:ph type="body" idx="1"/>
          </p:nvPr>
        </p:nvSpPr>
        <p:spPr>
          <a:xfrm>
            <a:off x="831850" y="2996952"/>
            <a:ext cx="10515600" cy="2664296"/>
          </a:xfrm>
        </p:spPr>
        <p:txBody>
          <a:bodyPr/>
          <a:lstStyle/>
          <a:p>
            <a:pPr>
              <a:defRPr/>
            </a:pPr>
            <a:r>
              <a:rPr lang="en-GB" sz="3200" dirty="0">
                <a:solidFill>
                  <a:srgbClr val="002060"/>
                </a:solidFill>
              </a:rPr>
              <a:t>Think about a team you support or a team you belong to – what characteristics make it a GOOD team? </a:t>
            </a:r>
          </a:p>
          <a:p>
            <a:pPr>
              <a:defRPr/>
            </a:pPr>
            <a:endParaRPr lang="en-GB" sz="3200" dirty="0">
              <a:solidFill>
                <a:srgbClr val="002060"/>
              </a:solidFill>
            </a:endParaRPr>
          </a:p>
          <a:p>
            <a:pPr>
              <a:defRPr/>
            </a:pPr>
            <a:r>
              <a:rPr lang="en-GB" sz="3200" dirty="0">
                <a:solidFill>
                  <a:srgbClr val="002060"/>
                </a:solidFill>
              </a:rPr>
              <a:t>As a group, let’s see if we can identify the characteristics that make a good team…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DE1FD0C-6B06-4C2D-BDED-38BA8FEEE0F9}"/>
              </a:ext>
            </a:extLst>
          </p:cNvPr>
          <p:cNvSpPr>
            <a:spLocks noGrp="1" noChangeArrowheads="1"/>
          </p:cNvSpPr>
          <p:nvPr>
            <p:ph type="title"/>
          </p:nvPr>
        </p:nvSpPr>
        <p:spPr>
          <a:xfrm>
            <a:off x="838200" y="1079500"/>
            <a:ext cx="10515600" cy="1325563"/>
          </a:xfrm>
        </p:spPr>
        <p:txBody>
          <a:bodyPr/>
          <a:lstStyle/>
          <a:p>
            <a:r>
              <a:rPr lang="en-GB" altLang="en-US" sz="4800" b="1" dirty="0"/>
              <a:t>Belbin’s Team Roles</a:t>
            </a:r>
          </a:p>
        </p:txBody>
      </p:sp>
      <p:sp>
        <p:nvSpPr>
          <p:cNvPr id="22531" name="Content Placeholder 2">
            <a:extLst>
              <a:ext uri="{FF2B5EF4-FFF2-40B4-BE49-F238E27FC236}">
                <a16:creationId xmlns:a16="http://schemas.microsoft.com/office/drawing/2014/main" id="{7521F141-8E42-4B15-9507-2A25005153D2}"/>
              </a:ext>
            </a:extLst>
          </p:cNvPr>
          <p:cNvSpPr>
            <a:spLocks noGrp="1" noChangeArrowheads="1"/>
          </p:cNvSpPr>
          <p:nvPr>
            <p:ph idx="1"/>
          </p:nvPr>
        </p:nvSpPr>
        <p:spPr>
          <a:xfrm>
            <a:off x="548952" y="2060848"/>
            <a:ext cx="10587607" cy="4320480"/>
          </a:xfrm>
        </p:spPr>
        <p:txBody>
          <a:bodyPr/>
          <a:lstStyle/>
          <a:p>
            <a:pPr marL="0" indent="0">
              <a:buFont typeface="Arial" panose="020B0604020202020204" pitchFamily="34" charset="0"/>
              <a:buNone/>
            </a:pPr>
            <a:endParaRPr lang="en-GB" altLang="en-US" dirty="0"/>
          </a:p>
          <a:p>
            <a:pPr fontAlgn="b"/>
            <a:r>
              <a:rPr lang="en-GB" b="1" dirty="0"/>
              <a:t>Research shows that the most successful teams are made up of a diverse mix of people and behaviours.</a:t>
            </a:r>
          </a:p>
          <a:p>
            <a:pPr fontAlgn="b"/>
            <a:r>
              <a:rPr lang="en-GB" dirty="0"/>
              <a:t>Dr Meredith Belbin and his team discovered that there are nine clusters of behaviour that they called the </a:t>
            </a:r>
            <a:r>
              <a:rPr lang="en-GB" b="1" dirty="0">
                <a:solidFill>
                  <a:srgbClr val="33CCCC"/>
                </a:solidFill>
              </a:rPr>
              <a:t>' Belbin Team Roles’</a:t>
            </a:r>
          </a:p>
          <a:p>
            <a:pPr fontAlgn="b"/>
            <a:r>
              <a:rPr lang="en-GB" dirty="0"/>
              <a:t>These are broken down into three sections: </a:t>
            </a:r>
            <a:r>
              <a:rPr lang="en-GB" dirty="0">
                <a:solidFill>
                  <a:srgbClr val="33CCCC"/>
                </a:solidFill>
              </a:rPr>
              <a:t>Thinking</a:t>
            </a:r>
            <a:r>
              <a:rPr lang="en-GB" dirty="0"/>
              <a:t> roles, </a:t>
            </a:r>
            <a:r>
              <a:rPr lang="en-GB" dirty="0">
                <a:solidFill>
                  <a:srgbClr val="33CCCC"/>
                </a:solidFill>
              </a:rPr>
              <a:t>Action</a:t>
            </a:r>
            <a:r>
              <a:rPr lang="en-GB" dirty="0"/>
              <a:t> roles and </a:t>
            </a:r>
            <a:r>
              <a:rPr lang="en-GB" dirty="0">
                <a:solidFill>
                  <a:srgbClr val="33CCCC"/>
                </a:solidFill>
              </a:rPr>
              <a:t>People</a:t>
            </a:r>
            <a:r>
              <a:rPr lang="en-GB" dirty="0"/>
              <a:t> roles </a:t>
            </a:r>
          </a:p>
          <a:p>
            <a:pPr fontAlgn="b"/>
            <a:endParaRPr lang="en-GB" dirty="0"/>
          </a:p>
          <a:p>
            <a:pPr fontAlgn="b"/>
            <a:r>
              <a:rPr lang="en-GB" dirty="0">
                <a:hlinkClick r:id="rId2"/>
              </a:rPr>
              <a:t>https://www.youtube.com/watch?v=hMesDq_rNOw</a:t>
            </a:r>
            <a:r>
              <a:rPr lang="en-GB" dirty="0"/>
              <a:t> </a:t>
            </a:r>
          </a:p>
          <a:p>
            <a:pPr marL="0" indent="0">
              <a:buFont typeface="Arial" panose="020B0604020202020204" pitchFamily="34" charset="0"/>
              <a:buNone/>
            </a:pPr>
            <a:endParaRPr lang="en-GB" altLang="en-US" dirty="0">
              <a:solidFill>
                <a:srgbClr val="002060"/>
              </a:solidFill>
            </a:endParaRPr>
          </a:p>
          <a:p>
            <a:pPr marL="0" indent="0">
              <a:buFont typeface="Arial" panose="020B0604020202020204" pitchFamily="34" charset="0"/>
              <a:buNone/>
            </a:pPr>
            <a:endParaRPr lang="en-GB" altLang="en-US" dirty="0"/>
          </a:p>
        </p:txBody>
      </p:sp>
    </p:spTree>
  </p:cSld>
  <p:clrMapOvr>
    <a:masterClrMapping/>
  </p:clrMapOvr>
</p:sld>
</file>

<file path=ppt/theme/theme1.xml><?xml version="1.0" encoding="utf-8"?>
<a:theme xmlns:a="http://schemas.openxmlformats.org/drawingml/2006/main" name="Hampshire Achieves Ins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mpshire Achieves Tit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SharedWithUsers xmlns="189d6819-42bb-40a9-9aa1-b6cfbddd55fc">
      <UserInfo>
        <DisplayName/>
        <AccountId xsi:nil="true"/>
        <AccountType/>
      </UserInfo>
    </SharedWithUsers>
    <_dlc_DocId xmlns="189d6819-42bb-40a9-9aa1-b6cfbddd55fc">HFUTUREDOCID-1165664543-99013</_dlc_DocId>
    <_dlc_DocIdUrl xmlns="189d6819-42bb-40a9-9aa1-b6cfbddd55fc">
      <Url>https://hants.sharepoint.com/sites/HF/_layouts/15/DocIdRedir.aspx?ID=HFUTUREDOCID-1165664543-99013</Url>
      <Description>HFUTUREDOCID-1165664543-99013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93CD2-BF34-4ABB-BD2A-20159599B209}">
  <ds:schemaRefs>
    <ds:schemaRef ds:uri="http://schemas.microsoft.com/sharepoint/v3/contenttype/forms"/>
  </ds:schemaRefs>
</ds:datastoreItem>
</file>

<file path=customXml/itemProps2.xml><?xml version="1.0" encoding="utf-8"?>
<ds:datastoreItem xmlns:ds="http://schemas.openxmlformats.org/officeDocument/2006/customXml" ds:itemID="{C9FC0758-56F8-4854-82BC-07A9198F912B}">
  <ds:schemaRefs>
    <ds:schemaRef ds:uri="http://schemas.microsoft.com/office/2006/metadata/longProperties"/>
  </ds:schemaRefs>
</ds:datastoreItem>
</file>

<file path=customXml/itemProps3.xml><?xml version="1.0" encoding="utf-8"?>
<ds:datastoreItem xmlns:ds="http://schemas.openxmlformats.org/officeDocument/2006/customXml" ds:itemID="{27AC8115-CAF4-4832-90EB-034BCA942E4C}">
  <ds:schemaRefs>
    <ds:schemaRef ds:uri="http://purl.org/dc/elements/1.1/"/>
    <ds:schemaRef ds:uri="http://schemas.microsoft.com/sharepoint/v3"/>
    <ds:schemaRef ds:uri="http://schemas.microsoft.com/sharepoint/v4"/>
    <ds:schemaRef ds:uri="http://schemas.microsoft.com/office/infopath/2007/PartnerControls"/>
    <ds:schemaRef ds:uri="http://purl.org/dc/terms/"/>
    <ds:schemaRef ds:uri="http://schemas.openxmlformats.org/package/2006/metadata/core-properties"/>
    <ds:schemaRef ds:uri="ef834189-ea37-43c1-b23c-fe8cd9c72e41"/>
    <ds:schemaRef ds:uri="http://schemas.microsoft.com/office/2006/documentManagement/types"/>
    <ds:schemaRef ds:uri="189d6819-42bb-40a9-9aa1-b6cfbddd55fc"/>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17D8E34C-69C8-4E0C-8412-0644442376C1}">
  <ds:schemaRefs>
    <ds:schemaRef ds:uri="http://schemas.microsoft.com/sharepoint/events"/>
  </ds:schemaRefs>
</ds:datastoreItem>
</file>

<file path=customXml/itemProps5.xml><?xml version="1.0" encoding="utf-8"?>
<ds:datastoreItem xmlns:ds="http://schemas.openxmlformats.org/officeDocument/2006/customXml" ds:itemID="{7AE28345-380A-4033-A4D2-8256C1A8A4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9d6819-42bb-40a9-9aa1-b6cfbddd55fc"/>
    <ds:schemaRef ds:uri="ef834189-ea37-43c1-b23c-fe8cd9c72e4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2130</Words>
  <Application>Microsoft Office PowerPoint</Application>
  <PresentationFormat>Widescreen</PresentationFormat>
  <Paragraphs>153</Paragraphs>
  <Slides>19</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Hampshire Achieves Inside</vt:lpstr>
      <vt:lpstr>Hampshire Achieves Title</vt:lpstr>
      <vt:lpstr>PowerPoint Presentation</vt:lpstr>
      <vt:lpstr>By the end of the session you will: </vt:lpstr>
      <vt:lpstr>What is a team? </vt:lpstr>
      <vt:lpstr>Let’s have a go!</vt:lpstr>
      <vt:lpstr>Stages Team Development (Bruce Tuckman) Intro</vt:lpstr>
      <vt:lpstr>Stages of Team Development - Activity</vt:lpstr>
      <vt:lpstr>PowerPoint Presentation</vt:lpstr>
      <vt:lpstr>What are the characteristics of an effective team</vt:lpstr>
      <vt:lpstr>Belbin’s Team Roles</vt:lpstr>
      <vt:lpstr>PowerPoint Presentation</vt:lpstr>
      <vt:lpstr>PowerPoint Presentation</vt:lpstr>
      <vt:lpstr>Insights Discovery Colour Model</vt:lpstr>
      <vt:lpstr>PowerPoint Presentation</vt:lpstr>
      <vt:lpstr>PowerPoint Presentation</vt:lpstr>
      <vt:lpstr>PowerPoint Presentation</vt:lpstr>
      <vt:lpstr>PowerPoint Presentation</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Higgs, Susie</dc:creator>
  <cp:lastModifiedBy>Higgs, Susie</cp:lastModifiedBy>
  <cp:revision>1</cp:revision>
  <dcterms:created xsi:type="dcterms:W3CDTF">2020-08-18T13:57:36Z</dcterms:created>
  <dcterms:modified xsi:type="dcterms:W3CDTF">2020-08-18T13:58:05Z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Youth_x0020_Services">
    <vt:lpwstr/>
  </property>
  <property fmtid="{D5CDD505-2E9C-101B-9397-08002B2CF9AE}" pid="3" name="Document_x0020_Type">
    <vt:lpwstr/>
  </property>
  <property fmtid="{D5CDD505-2E9C-101B-9397-08002B2CF9AE}" pid="4" name="Careers_x0020_Service">
    <vt:lpwstr/>
  </property>
  <property fmtid="{D5CDD505-2E9C-101B-9397-08002B2CF9AE}" pid="5" name="CSF">
    <vt:lpwstr/>
  </property>
  <property fmtid="{D5CDD505-2E9C-101B-9397-08002B2CF9AE}" pid="6" name="Duke_x0020_of_x0020_Edinburgh_x0020_Award">
    <vt:lpwstr/>
  </property>
  <property fmtid="{D5CDD505-2E9C-101B-9397-08002B2CF9AE}" pid="7" name="Schools">
    <vt:lpwstr/>
  </property>
  <property fmtid="{D5CDD505-2E9C-101B-9397-08002B2CF9AE}" pid="8" name="Education_x0020_and_x0020_Inclusion">
    <vt:lpwstr/>
  </property>
  <property fmtid="{D5CDD505-2E9C-101B-9397-08002B2CF9AE}" pid="9" name="ContentTypeId">
    <vt:lpwstr>0x01010082B2C58A1F3B5F40B9DAB2C1A41FA8E9</vt:lpwstr>
  </property>
  <property fmtid="{D5CDD505-2E9C-101B-9397-08002B2CF9AE}" pid="10" name="cf18ccb67a8c47b4a12d68c41e3eb221">
    <vt:lpwstr/>
  </property>
  <property fmtid="{D5CDD505-2E9C-101B-9397-08002B2CF9AE}" pid="11" name="f8525ee3932e4ad9843cf3b91fb03df5">
    <vt:lpwstr/>
  </property>
  <property fmtid="{D5CDD505-2E9C-101B-9397-08002B2CF9AE}" pid="12" name="Post_x0020_14_x0020_Learning">
    <vt:lpwstr/>
  </property>
  <property fmtid="{D5CDD505-2E9C-101B-9397-08002B2CF9AE}" pid="17" name="kaa69b6aade4434483abfac0b390183b">
    <vt:lpwstr/>
  </property>
  <property fmtid="{D5CDD505-2E9C-101B-9397-08002B2CF9AE}" pid="18" name="CSD_x0020_Groups_x0020_and_x0020_Meetings">
    <vt:lpwstr/>
  </property>
  <property fmtid="{D5CDD505-2E9C-101B-9397-08002B2CF9AE}" pid="21" name="d5183101b66d4e3dacd96e4e4686face">
    <vt:lpwstr/>
  </property>
  <property fmtid="{D5CDD505-2E9C-101B-9397-08002B2CF9AE}" pid="22" name="j33cdd25bf9e4ea08677b665c22cea81">
    <vt:lpwstr/>
  </property>
  <property fmtid="{D5CDD505-2E9C-101B-9397-08002B2CF9AE}" pid="23" name="jf81eab6ba0d48e39021c117f6226ee2">
    <vt:lpwstr/>
  </property>
  <property fmtid="{D5CDD505-2E9C-101B-9397-08002B2CF9AE}" pid="25" name="ka2fadf937d140639443f94f82f9d7d2">
    <vt:lpwstr/>
  </property>
  <property fmtid="{D5CDD505-2E9C-101B-9397-08002B2CF9AE}" pid="26" name="j62f77b6372d4d31815658479387a95c">
    <vt:lpwstr/>
  </property>
  <property fmtid="{D5CDD505-2E9C-101B-9397-08002B2CF9AE}" pid="28" name="hc632fe273cb498aa970207d30c3b1d8">
    <vt:lpwstr/>
  </property>
  <property fmtid="{D5CDD505-2E9C-101B-9397-08002B2CF9AE}" pid="30" name="Outdoor_x0020_Education">
    <vt:lpwstr/>
  </property>
  <property fmtid="{D5CDD505-2E9C-101B-9397-08002B2CF9AE}" pid="31" name="d397eddc9e1d4f36bd09322be9c6af31">
    <vt:lpwstr/>
  </property>
  <property fmtid="{D5CDD505-2E9C-101B-9397-08002B2CF9AE}" pid="32" name="Physical_x0020_Education_x0020_and_x0020_Sport">
    <vt:lpwstr/>
  </property>
  <property fmtid="{D5CDD505-2E9C-101B-9397-08002B2CF9AE}" pid="34" name="jb30d1c0940a41f7836212edd3171965">
    <vt:lpwstr/>
  </property>
  <property fmtid="{D5CDD505-2E9C-101B-9397-08002B2CF9AE}" pid="35" name="TaxCatchAll">
    <vt:lpwstr/>
  </property>
  <property fmtid="{D5CDD505-2E9C-101B-9397-08002B2CF9AE}" pid="36" name="School_x0020_Support_x0020_Staff">
    <vt:lpwstr/>
  </property>
  <property fmtid="{D5CDD505-2E9C-101B-9397-08002B2CF9AE}" pid="37" name="Post 14 Learning">
    <vt:lpwstr/>
  </property>
  <property fmtid="{D5CDD505-2E9C-101B-9397-08002B2CF9AE}" pid="38" name="Education and Inclusion">
    <vt:lpwstr/>
  </property>
  <property fmtid="{D5CDD505-2E9C-101B-9397-08002B2CF9AE}" pid="39" name="Duke of Edinburgh Award">
    <vt:lpwstr/>
  </property>
  <property fmtid="{D5CDD505-2E9C-101B-9397-08002B2CF9AE}" pid="40" name="CSD Groups and Meetings">
    <vt:lpwstr/>
  </property>
  <property fmtid="{D5CDD505-2E9C-101B-9397-08002B2CF9AE}" pid="41" name="School Support Staff">
    <vt:lpwstr/>
  </property>
  <property fmtid="{D5CDD505-2E9C-101B-9397-08002B2CF9AE}" pid="42" name="Outdoor Education">
    <vt:lpwstr/>
  </property>
  <property fmtid="{D5CDD505-2E9C-101B-9397-08002B2CF9AE}" pid="43" name="Careers Service">
    <vt:lpwstr/>
  </property>
  <property fmtid="{D5CDD505-2E9C-101B-9397-08002B2CF9AE}" pid="44" name="Document Type">
    <vt:lpwstr/>
  </property>
  <property fmtid="{D5CDD505-2E9C-101B-9397-08002B2CF9AE}" pid="45" name="Physical Education and Sport">
    <vt:lpwstr/>
  </property>
  <property fmtid="{D5CDD505-2E9C-101B-9397-08002B2CF9AE}" pid="46" name="Youth Services">
    <vt:lpwstr/>
  </property>
</Properties>
</file>