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23.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2.xml" ContentType="application/inkml+xml"/>
  <Override PartName="/ppt/ink/ink11.xml" ContentType="application/inkml+xml"/>
  <Override PartName="/ppt/ink/ink10.xml" ContentType="application/inkml+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29.xml" ContentType="application/inkml+xml"/>
  <Override PartName="/ppt/ink/ink28.xml" ContentType="application/inkml+xml"/>
  <Override PartName="/ppt/ink/ink27.xml" ContentType="application/inkml+xml"/>
  <Override PartName="/ppt/ink/ink26.xml" ContentType="application/inkml+xml"/>
  <Override PartName="/ppt/ink/ink25.xml" ContentType="application/inkml+xml"/>
  <Override PartName="/ppt/ink/ink24.xml" ContentType="application/inkml+xml"/>
  <Override PartName="/ppt/ink/ink23.xml" ContentType="application/inkml+xml"/>
  <Override PartName="/ppt/ink/ink22.xml" ContentType="application/inkml+xml"/>
  <Override PartName="/ppt/ink/ink21.xml" ContentType="application/inkml+xml"/>
  <Override PartName="/ppt/ink/ink20.xml" ContentType="application/inkml+xml"/>
  <Override PartName="/ppt/ink/ink19.xml" ContentType="application/inkml+xml"/>
  <Override PartName="/ppt/ink/ink18.xml" ContentType="application/inkml+xml"/>
  <Override PartName="/ppt/ink/ink17.xml" ContentType="application/inkml+xml"/>
  <Override PartName="/ppt/ink/ink16.xml" ContentType="application/inkml+xml"/>
  <Override PartName="/ppt/ink/ink15.xml" ContentType="application/inkml+xml"/>
  <Override PartName="/ppt/ink/ink14.xml" ContentType="application/inkml+xml"/>
  <Override PartName="/ppt/ink/ink13.xml" ContentType="application/inkml+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1" r:id="rId6"/>
    <p:sldId id="282" r:id="rId7"/>
    <p:sldId id="287" r:id="rId8"/>
    <p:sldId id="260" r:id="rId9"/>
    <p:sldId id="288" r:id="rId10"/>
    <p:sldId id="289" r:id="rId11"/>
    <p:sldId id="272" r:id="rId12"/>
    <p:sldId id="286" r:id="rId13"/>
    <p:sldId id="290" r:id="rId14"/>
    <p:sldId id="291" r:id="rId15"/>
    <p:sldId id="292" r:id="rId16"/>
    <p:sldId id="293" r:id="rId17"/>
    <p:sldId id="294" r:id="rId18"/>
    <p:sldId id="295" r:id="rId19"/>
    <p:sldId id="296" r:id="rId20"/>
    <p:sldId id="297" r:id="rId21"/>
    <p:sldId id="280" r:id="rId22"/>
    <p:sldId id="29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ggs, Susie" initials="HS" lastIdx="1" clrIdx="0">
    <p:extLst>
      <p:ext uri="{19B8F6BF-5375-455C-9EA6-DF929625EA0E}">
        <p15:presenceInfo xmlns:p15="http://schemas.microsoft.com/office/powerpoint/2012/main" userId="S::cseilssh@hants.gov.uk::2db38802-6c3a-4cf9-bcec-7cf2d743d4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4B4"/>
    <a:srgbClr val="B31B82"/>
    <a:srgbClr val="6CA4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412DFA-B160-45B5-B56D-EC0CC5387ABD}" v="182" dt="2020-04-08T11:57:18.276"/>
    <p1510:client id="{ED63214B-1696-4A9E-82E0-EF6B1B4DC579}" v="6" dt="2020-04-21T16:06:00.4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630" autoAdjust="0"/>
  </p:normalViewPr>
  <p:slideViewPr>
    <p:cSldViewPr snapToGrid="0">
      <p:cViewPr varScale="1">
        <p:scale>
          <a:sx n="72" d="100"/>
          <a:sy n="72" d="100"/>
        </p:scale>
        <p:origin x="3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2:49.721"/>
    </inkml:context>
    <inkml:brush xml:id="br0">
      <inkml:brushProperty name="width" value="0.1" units="cm"/>
      <inkml:brushProperty name="height" value="0.1" units="cm"/>
      <inkml:brushProperty name="color" value="#E71224"/>
      <inkml:brushProperty name="ignorePressure" value="1"/>
    </inkml:brush>
  </inkml:definitions>
  <inkml:trace contextRef="#ctx0" brushRef="#br0">2 248,'-1'-54,"0"2,4-14,-3 62,0 1,1-1,0 0,0 0,0 1,0-1,1 1,-1-1,1 1,0-1,0 1,0 0,0 0,0 0,1 0,0 1,0-1,-1 1,0 0,1 1,-1-1,1 1,-1 0,1 0,-1 0,1 0,0 0,-1 0,1 1,0-1,0 1,0 0,-1 0,1 0,0 0,0 1,0-1,-1 1,1-1,0 1,1 1,5 1,1 0,-1 2,0-1,0 1,0 0,0 1,-1 0,0 0,0 1,-1 0,0 0,0 1,0 0,-1 0,-1 1,1-1,-1 1,-1 1,0-1,0 0,1 6,-5-19,0-1,0 0,0 1,0-1,1 1,0-1,0 1,0-1,0 1,1 0,0-1,0 0,0 2,-1 0,0 0,1 1,0-1,-1 0,1 1,0-1,1 1,-1 0,0 0,1 0,-1 0,1 0,-1 0,1 1,0-1,0 1,0 0,0-1,0 1,0 1,2-1,5 0,-1 1,0 1,1 0,-1 0,1 1,-1 0,0 0,0 1,0 1,4 1,0 1,-1 1,0 0,0 0,0 1,-1 1,8 7,-17-14,1 1,-1-1,0 1,0 0,0 0,0-1,-1 1,1 0,-1 1,0-1,0 0,0 0,0 0,0 1,-1-1,1 1,-1-1,0 0,0 1,0-1,-1 0,1 1,-1-1,0 0,0 1,0-1,0 0,-1 1,-4 10,-2 0,0-1,0 0,-2 0,-6 7,5-6,-2 4,-11 13,-1 0,-1-1,-30 25,28-32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35.336"/>
    </inkml:context>
    <inkml:brush xml:id="br0">
      <inkml:brushProperty name="width" value="0.1" units="cm"/>
      <inkml:brushProperty name="height" value="0.1" units="cm"/>
      <inkml:brushProperty name="ignorePressure" value="1"/>
    </inkml:brush>
  </inkml:definitions>
  <inkml:trace contextRef="#ctx0" brushRef="#br0">280 1,'-50'-1,"-60"3,106-2,-1 0,1 1,-1 0,1 0,0 0,-1 1,1 0,0-1,0 1,0 1,0-1,0 1,1-1,-1 1,-1 2,1 0,-1 0,1 0,0 1,0 0,0 0,1 0,0 0,0 0,-1 6,0 1,1 1,0-1,1 1,0 0,1-1,1 1,0 0,1 0,1 0,0 1,-1-11,1 0,-1 1,1-2,0 1,0 0,0 0,0-1,1 1,-1-1,1 1,0-1,0 0,0 0,1-1,-1 1,1-1,-1 1,1-1,0 0,0-1,0 1,0-1,0 1,0-1,4 0,6 2,0 0,1-2,-1 0,0 0,1-1,-1-1,4-1,-15 2,0-1,-1 1,1-1,-1 0,0 0,1 0,-1 0,0 0,1 0,-1 0,0-1,0 1,0-1,0 0,0 1,-1-1,1 0,0 0,-1 0,1 0,-1-1,0 1,0 0,0 0,0-1,0 1,0-1,0-1,1-8,-1 0,0-1,-1 1,0 0,-1-8,0 0,0-3,0-29,1 48,0 0,1 0,0-1,0 1,0 0,0 0,1 0,-1 0,1 1,1-3,-3 5,1 1,-1-1,0 1,1-1,-1 0,0 1,1-1,-1 1,1-1,-1 0,1 1,-1 0,1-1,0 1,-1-1,1 1,-1 0,1-1,0 1,-1 0,1 0,0-1,0 1,-1 0,1 0,0 0,-1 0,1 0,0 0,0 0,-1 0,1 0,0 0,-1 1,1-1,0 0,-1 0,1 1,0-1,-1 0,1 1,0-1,-1 1,1-1,-1 0,1 1,-1 0,1-1,-1 1,1-1,-1 1,0-1,1 1,-1 0,0-1,1 2,3 4,-1 1,0 0,0 0,0 0,0 2,15 47,-4-14,5 30,-14-47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38.223"/>
    </inkml:context>
    <inkml:brush xml:id="br0">
      <inkml:brushProperty name="width" value="0.1" units="cm"/>
      <inkml:brushProperty name="height" value="0.1" units="cm"/>
      <inkml:brushProperty name="ignorePressure" value="1"/>
    </inkml:brush>
  </inkml:definitions>
  <inkml:trace contextRef="#ctx0" brushRef="#br0">105 368,'-3'-1,"0"1,0-1,0 0,0 0,0 0,0-1,0 1,0-1,1 0,-1 1,0-1,1-1,0 1,-1 0,1 0,0-1,0 1,0-1,0 0,-4-7,-1 0,1-1,0 1,-1-7,2 4,1 0,1 0,0 0,1 0,0 0,1-1,0-9,1 12,1 0,0 1,0-1,1 1,0 0,1-1,0 1,1 0,4-9,-6 15,0 1,0 0,0 0,0 0,1 1,-1-1,1 0,-1 1,1-1,0 1,0 0,0 0,0 0,1 1,-1-1,0 1,1-1,-1 1,1 0,0 1,-1-1,3 0,6 1,1 0,-1 1,1 0,-1 1,11 3,-21-5,25 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40.443"/>
    </inkml:context>
    <inkml:brush xml:id="br0">
      <inkml:brushProperty name="width" value="0.1" units="cm"/>
      <inkml:brushProperty name="height" value="0.1" units="cm"/>
      <inkml:brushProperty name="ignorePressure" value="1"/>
    </inkml:brush>
  </inkml:definitions>
  <inkml:trace contextRef="#ctx0" brushRef="#br0">1 1,'2'0,"-1"0,1 0,0 1,-1-1,1 1,0-1,-1 1,1 0,-1 0,1-1,-1 1,1 0,-1 0,0 1,1-1,-1 0,0 0,0 1,0-1,0 0,0 1,0-1,0 1,-1-1,1 1,0 0,-1-1,1 2,2 8,-1-1,0 1,0-1,-1 5,0-6,14 87,17 52,-32-147,5 13,-1 0,1 0,1 0,1-1,0 1,1-2,0 1,0-1,2 0,-1-1,2 0,-1-1,3 2,-5-8,0 1,-1-2,2 1,-1-1,0 0,1 0,-1-1,1-1,-1 1,1-1,0-1,0 0,0 0,0 0,-1-1,1-1,0 1,-1-1,1-1,-1 0,6-2,15-12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41.759"/>
    </inkml:context>
    <inkml:brush xml:id="br0">
      <inkml:brushProperty name="width" value="0.1" units="cm"/>
      <inkml:brushProperty name="height" value="0.1" units="cm"/>
      <inkml:brushProperty name="ignorePressure" value="1"/>
    </inkml:brush>
  </inkml:definitions>
  <inkml:trace contextRef="#ctx0" brushRef="#br0">6 71,'-4'0,"2"-4,7-6,6-1,5 1,4-1,4 0,1 3,-4 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44.837"/>
    </inkml:context>
    <inkml:brush xml:id="br0">
      <inkml:brushProperty name="width" value="0.1" units="cm"/>
      <inkml:brushProperty name="height" value="0.1" units="cm"/>
      <inkml:brushProperty name="ignorePressure" value="1"/>
    </inkml:brush>
  </inkml:definitions>
  <inkml:trace contextRef="#ctx0" brushRef="#br0">1 12,'0'0,"-1"0,1-1,0 1,0 0,0-1,0 1,0 0,0-1,0 1,0-1,0 1,0 0,0-1,0 1,1 0,-1-1,0 1,0 0,0-1,0 1,1 0,-1-1,0 1,0 0,1-1,-1 1,0 0,0 0,1-1,-1 1,0 0,1 0,-1 0,0-1,1 1,-1 0,0 0,1 0,-1 0,0 0,1 0,-1 0,1 0,-1 0,0 0,1 0,-1 0,0 0,1 0,-1 0,1 0,-1 0,0 1,1-1,-1 0,0 0,1 0,-1 0,0 1,0-1,1 0,-1 0,0 1,0-1,1 0,2 2,-1 1,1-1,-1 0,1 1,-1-1,0 1,1 1,13 23,-1 1,-1 0,-2 1,4 15,25 59,-26-66,-1-1,2 15,-16-51,0 0,0-1,0 1,0 0,0 0,0 0,0 0,0 0,0 0,0 0,0 0,0 0,1 0,-1 0,0 0,0 0,0 0,0 0,0 0,0 0,0 0,0 0,0 0,0 0,0 0,0 0,0 0,0 0,0 0,0 0,1 0,-1 0,0 0,0 0,0 0,0 0,0 0,0 0,0 0,0 0,2-13,-1-20,-1 26,-1-11,1 0,1 1,0-1,2 1,0 0,1-2,-3 15,0 0,1 0,-1 0,1 1,0-1,0 0,1 1,-1-1,1 1,0 0,0 0,0 0,0 0,0 0,0 0,1 1,0 0,-1 0,1 0,0 0,0 0,0 1,0 0,0 0,0 0,0 0,3 0,-1 0,1 1,-1-1,1 1,-1 0,1 1,-1-1,1 1,-1 0,1 1,-1 0,0 0,0 0,0 1,0 0,0 0,-1 0,1 1,-1-1,0 2,0-1,0 0,-1 1,1 0,-1 0,0 0,-1 1,1-1,-1 1,0 0,-1 0,1 0,-1 0,0 0,-1 0,1 1,-1-1,-1 1,1 2,-1-3,1 0,-1 0,0 0,-1 0,1-1,-1 1,-1 0,1-1,-1 1,0 0,0-1,0 0,-1 1,0-1,0 0,-3 4,3-6,-1 0,1 0,0 0,-1 0,1 0,-1-1,0 0,0 1,0-2,0 1,-1 0,1-1,0 0,-1 0,1 0,-1 0,1-1,-1 0,1 0,-1 0,1 0,-2-1,-2 0,0-1,0 1,0-2,1 1,-1-1,1 0,-16-8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47.594"/>
    </inkml:context>
    <inkml:brush xml:id="br0">
      <inkml:brushProperty name="width" value="0.1" units="cm"/>
      <inkml:brushProperty name="height" value="0.1" units="cm"/>
      <inkml:brushProperty name="ignorePressure" value="1"/>
    </inkml:brush>
  </inkml:definitions>
  <inkml:trace contextRef="#ctx0" brushRef="#br0">122 202,'-1'-1,"1"1,-1 0,0 0,0 0,1 0,-1-1,0 1,1 0,-1-1,0 1,1 0,-1-1,1 1,-1-1,0 1,1-1,-1 0,1 1,-1-1,1 1,0-1,-1 0,1 1,0-1,-1 0,1 0,0 1,0-1,0 0,-1 1,1-1,0 0,0 0,0 0,0 1,0-1,1 0,-1 0,0 0,0-3,1 0,-1 0,1 0,0 0,1 0,0-4,1 3,0-1,0 1,0 0,1 0,0 0,-1 1,2-1,-1 1,0 0,1 0,0 0,0 1,2-1,7-4,1 1,0 1,0 1,3-1,0 1,-1-1,0-1,4-3,-21 10,1 0,-1 0,1 0,-1-1,1 1,0 0,-1-1,1 1,-1 0,1-1,-1 1,1 0,-1-1,0 1,1-1,-1 1,0-1,1 1,-1-1,0 0,1 1,-1-1,0 1,0-1,0 0,0 1,0-1,-1 1,1 0,0-1,-1 1,1-1,-1 1,1 0,-1-1,1 1,-1 0,1-1,-1 1,1 0,-1 0,1 0,-1-1,0 1,1 0,-1 0,-36-4,36 4,-14-1,-17 0,0 0,1 2,-6 2,29-2,1 0,-1 0,1 1,0 0,-1 0,1 1,0 0,1 0,-1 1,0-1,1 1,0 1,0-1,0 1,-4 5,7-6,1-1,-1 0,1 1,0-1,0 1,0 0,1 0,-1 0,1 0,0 0,0 0,0 0,1 0,-1 0,1 0,0 0,0 0,1 1,-1-1,1 0,0 0,0 0,0 0,1 0,-1 0,1-1,0 1,0 0,0-1,1 1,-1-1,2 1,1 2,1 0,-1 0,1 0,0-1,1 0,-1 0,1 0,0-1,1 0,-1-1,1 0,-1 0,1 0,0-1,0 0,2 0,33 1,1-2,38-5,-2 1,-9 2,-44 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50.171"/>
    </inkml:context>
    <inkml:brush xml:id="br0">
      <inkml:brushProperty name="width" value="0.1" units="cm"/>
      <inkml:brushProperty name="height" value="0.1" units="cm"/>
      <inkml:brushProperty name="ignorePressure" value="1"/>
    </inkml:brush>
  </inkml:definitions>
  <inkml:trace contextRef="#ctx0" brushRef="#br0">169 1,'-13'0,"0"0,0 0,0 1,0 0,0 0,0 2,-2 0,12-2,-1 1,0-1,1 1,0 0,-1 0,1 0,0 0,0 1,0-1,0 1,0 0,1-1,-1 1,1 1,0-1,0 0,0 0,0 1,1-1,-1 1,1 0,-1 2,1-1,1-1,-1 0,1 0,0 1,0-1,0 0,1 0,0 1,-1-1,1 0,1 0,-1 0,1 0,-1 0,1 0,0-1,1 1,-1 0,1-1,-1 0,1 0,0 1,0-1,3 2,0 1,0-1,0 0,1 0,0 0,0-1,0 0,0-1,1 1,-1-2,7 3,8-1,1-2,-1 0,1-1,-1-1,0-1,17-3,-38 4,1 0,0-1,-1 1,1-1,-1 1,1-1,0 0,-1 0,1 1,-1-1,0 0,1 0,-1 0,0-1,1 1,-1 0,0 0,0-1,0 1,0-1,0 1,0-1,-1 1,1-1,-1 1,1-1,-1 0,1 1,-1-1,0 0,1 1,-1-2,0-2,0 0,0 0,-1 0,0 0,1 1,-1-1,-1 0,1 1,-1-1,0 1,0-1,-3-3,2 11,6 15,21 38,-15-37,-1 0,6 20,-9-14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52.234"/>
    </inkml:context>
    <inkml:brush xml:id="br0">
      <inkml:brushProperty name="width" value="0.1" units="cm"/>
      <inkml:brushProperty name="height" value="0.1" units="cm"/>
      <inkml:brushProperty name="ignorePressure" value="1"/>
    </inkml:brush>
  </inkml:definitions>
  <inkml:trace contextRef="#ctx0" brushRef="#br0">0 0,'0'7,"1"-1,0 0,0 1,0-1,0 0,1 0,0 0,1 0,-1 0,3 2,28 41,4-2,36 38,-69-80,-1-1,1-1,0 1,0-1,1 1,-1-1,1-1,-1 1,1 0,0-1,0 0,0 0,0-1,1 1,-1-1,0 0,0-1,1 1,-1-1,1 0,-1 0,0-1,1 0,-1 0,0 0,0 0,0-1,0 0,0 0,0 0,2-2,14-8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53.320"/>
    </inkml:context>
    <inkml:brush xml:id="br0">
      <inkml:brushProperty name="width" value="0.1" units="cm"/>
      <inkml:brushProperty name="height" value="0.1" units="cm"/>
      <inkml:brushProperty name="ignorePressure" value="1"/>
    </inkml:brush>
  </inkml:definitions>
  <inkml:trace contextRef="#ctx0" brushRef="#br0">0 53,'4'0,"10"0,11 0,14 0,8-5,1-5,-4-1,-1-3,-8 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56.123"/>
    </inkml:context>
    <inkml:brush xml:id="br0">
      <inkml:brushProperty name="width" value="0.1" units="cm"/>
      <inkml:brushProperty name="height" value="0.1" units="cm"/>
      <inkml:brushProperty name="ignorePressure" value="1"/>
    </inkml:brush>
  </inkml:definitions>
  <inkml:trace contextRef="#ctx0" brushRef="#br0">131 42,'0'-1,"1"0,-1 0,1 1,-1-1,1 0,-1 0,1 0,-1 0,0 0,1 0,-1 0,0 0,0-1,0 1,0 0,0 0,0 0,0 0,0 0,-1 0,1 0,0 0,-1 0,1 0,0 0,-1 0,1 0,-1 0,0 0,1 1,-1-1,0 0,1 0,-1 0,0 1,0-1,0 1,0-1,1 0,-1 1,0-1,0 1,0 0,0-1,0 1,0 0,0 0,-1-1,-1 1,-1-1,0 1,1-1,-1 1,0 0,1 0,-1 1,0-1,1 1,-1 0,0 0,1 0,-3 1,3 0,0-1,0 1,0 0,0 0,0 1,0-1,1 1,-1-1,1 1,0 0,0 0,0 0,0 0,0 0,1 0,-1 1,1-1,0 1,0-1,0 1,0-1,1 1,-1-1,1 1,0 0,0-1,1 1,-1-1,1 1,-1-1,1 1,0-1,1 1,-1-1,0 0,1 1,0-1,0 0,0 0,0 0,0 0,1-1,-1 1,1-1,0 1,-1-1,1 0,0 0,1 0,-1-1,0 1,0-1,1 1,1-1,25 9,-17-7,-1 1,0 1,0 0,4 3,-12-6,0 1,-1-1,1 1,-1 0,1 0,-1 0,0 1,0-1,-1 1,1-1,-1 1,1 0,-1 0,1 3,2 8,-1 0,0 0,-1 0,-1 0,0 0,-1 14,-1 5,-1-1,-5 22,6-52,-1-1,1 0,-1 1,0-1,0 1,0-1,0 0,-1 0,1 0,0 0,-1 0,0 0,1 0,-1 0,0-1,0 1,0 0,0-1,0 0,0 0,-1 1,1-1,0 0,-1-1,1 1,-1 0,1-1,-1 1,1-1,-12 2,0-1,-1 0,1 0,-11-3,12 2,-43-7,28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2:52.944"/>
    </inkml:context>
    <inkml:brush xml:id="br0">
      <inkml:brushProperty name="width" value="0.1" units="cm"/>
      <inkml:brushProperty name="height" value="0.1" units="cm"/>
      <inkml:brushProperty name="color" value="#E71224"/>
      <inkml:brushProperty name="ignorePressure" value="1"/>
    </inkml:brush>
  </inkml:definitions>
  <inkml:trace contextRef="#ctx0" brushRef="#br0">1 0,'-1'38,"2"0,2 0,2 0,1 0,7 21,-11-51,1 0,0-1,1 0,0 1,0-1,0-1,1 1,0-1,1 1,-1-1,2 0,3 3,0-1,1 0,0-1,1 0,0 0,3 0,-6-2,0 0,0 0,-1 1,4 3,-11-8,1 0,-1 1,0-1,1 0,-1 1,0-1,0 1,0-1,0 1,0-1,-1 1,2 1,-2-2,0 0,0-1,0 1,0 0,-1-1,1 1,0 0,0-1,0 1,0-1,-1 1,1 0,0-1,-1 1,1-1,0 1,-1-1,1 1,-1-1,1 1,-1-1,1 0,-1 1,1-1,-1 0,1 1,-1-1,0 0,1 1,-1-1,1 0,-1 0,0 0,0 0,-15 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57.511"/>
    </inkml:context>
    <inkml:brush xml:id="br0">
      <inkml:brushProperty name="width" value="0.1" units="cm"/>
      <inkml:brushProperty name="height" value="0.1" units="cm"/>
      <inkml:brushProperty name="ignorePressure" value="1"/>
    </inkml:brush>
  </inkml:definitions>
  <inkml:trace contextRef="#ctx0" brushRef="#br0">155 84,'0'-4,"0"1,0 0,0-1,-1 1,1 0,-1-1,0 1,0 0,0 0,0 0,-1 0,1-1,-1 2,1-1,-1 0,0 0,0 1,-1-1,1 1,0-1,-1 1,0 0,1 0,-1 0,0 0,0 1,0-1,0 1,0 0,-1 0,1 0,0 0,0 0,-1 1,1 0,0-1,-2 1,3 0,0 0,0 1,-1-1,1 0,0 1,0-1,0 1,-1 0,1 0,0 0,0 0,0 0,0 0,1 0,-1 1,0-1,0 1,0 0,0 1,-1 1,0-1,1 1,0 0,0-1,0 1,0 0,0 1,1 0,-3 11,0 1,2-1,0 0,0 11,2-26,-1 34,1 1,1 0,4 20,-2-36,1-1,1 0,1 0,0 0,1-1,1 0,4 5,-5-9,1-1,0 0,1-1,0 0,1 0,1-1,-1 0,3 0,-8-7,1 1,-1-1,0 1,0 0,-1 1,1-1,-1 1,0-1,-1 1,1 1,-1-1,0 0,-1 1,0-1,0 1,1 5,2 6,0 0,1-1,1 0,1 0,14 35,-14-28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58.445"/>
    </inkml:context>
    <inkml:brush xml:id="br0">
      <inkml:brushProperty name="width" value="0.1" units="cm"/>
      <inkml:brushProperty name="height" value="0.1" units="cm"/>
      <inkml:brushProperty name="ignorePressure" value="1"/>
    </inkml:brush>
  </inkml:definitions>
  <inkml:trace contextRef="#ctx0" brushRef="#br0">1 59,'4'0,"10"0,6 0,9 0,3 0,1-4,-1-10,-7-6,-6-1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4:01.883"/>
    </inkml:context>
    <inkml:brush xml:id="br0">
      <inkml:brushProperty name="width" value="0.1" units="cm"/>
      <inkml:brushProperty name="height" value="0.1" units="cm"/>
      <inkml:brushProperty name="ignorePressure" value="1"/>
    </inkml:brush>
  </inkml:definitions>
  <inkml:trace contextRef="#ctx0" brushRef="#br0">81 10,'-3'0,"1"0,-1 0,1 0,-1 0,1 0,-1 0,1 1,-1-1,1 1,-1 0,1 0,0 0,-1 0,1 0,0 1,0-1,0 0,0 1,0 0,0-1,0 1,1 0,-1 0,1 0,-1 0,1 0,0 1,-1-1,1 0,0 1,1-1,-1 0,0 1,0 1,-4 24,1-1,1 1,1 0,2-1,0 1,2 0,2 3,-4-28,1 0,-1 0,1 0,0 0,0 0,0 0,0 0,0-1,1 1,-1 0,1-1,0 1,0-1,0 1,0-1,0 0,1 0,1 1,1 0,-1 0,1 0,-1-1,1 0,0 0,0 0,0 0,4 0,7 0,0 0,0 0,0-2,1 0,-1-1,5-1,-13 1,0-1,0 1,0-2,-1 1,1-1,-1 0,0-1,1 1,-2-2,1 1,0-1,-1 0,0 0,0-1,-2 2,0 0,0 0,-1 0,1-1,-1 0,-1 1,1-1,0 0,-1-1,0 1,-1 0,1-1,-1 1,0-1,0 1,0-1,-1 1,0-1,0 0,-1 0,0 1,0-1,-1 1,0 0,0 0,0 0,0 1,-1-1,0 1,0-1,0 1,0 0,-1 0,0 0,0 0,0 1,-2-2,-12-8,-1 0,-1 1,-5-1,11 5,7 4,-25-16,30 19,1 0,-1-1,0 1,1-1,-1 1,1-1,0 0,0 1,-1-1,1 0,0 0,0 0,1 0,-1 0,0 0,1 2,0-1,0 1,0-1,0 1,-1 0,1-1,0 1,0 0,0-1,0 1,0 0,0-1,1 1,-1-1,0 1,0 0,0-1,0 1,0 0,0-1,1 1,-1 0,0-1,0 1,0 0,1 0,-1-1,0 1,1 0,-1 0,0-1,0 1,1 0,-1 0,0 0,1 0,-1-1,0 1,1 0,-1 0,0 0,1 0,-1 0,1 0,-1 0,0 0,1 0,-1 0,0 0,1 0,-1 0,1 0,-1 0,0 1,1-1,-1 0,0 0,0 0,1 1,-1-1,0 0,23 12,-1 8,-1 2,-1 0,-1 1,-1 1,-1 1,3 6,21 30,-31-48,-3-6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4:03.940"/>
    </inkml:context>
    <inkml:brush xml:id="br0">
      <inkml:brushProperty name="width" value="0.1" units="cm"/>
      <inkml:brushProperty name="height" value="0.1" units="cm"/>
      <inkml:brushProperty name="ignorePressure" value="1"/>
    </inkml:brush>
  </inkml:definitions>
  <inkml:trace contextRef="#ctx0" brushRef="#br0">172 0,'-6'1,"0"-1,1 1,-1 1,0-1,0 1,1 0,-1 0,1 1,0 0,-2 1,-8 5,1 0,-12 11,21-15,-1-1,1 1,1 0,-1 1,1-1,-1 1,2 0,-2 2,4-7,0 1,1-1,-1 0,1 1,-1-1,1 1,0-1,-1 0,1 1,0-1,0 1,0-1,0 1,0-1,1 1,-1-1,0 1,1-1,-1 0,1 1,-1-1,1 0,-1 1,1-1,0 0,0 0,0 0,0 0,0 1,0-1,0 0,0-1,0 1,0 0,1 0,-1 0,0-1,1 1,-1-1,0 1,1-1,-1 1,6 1,0 0,-1 0,1-1,0 0,0 0,0 0,0-1,0 0,0-1,6 0,14-4,0 0,4-3,1-1,-23 7,0 0,0 0,-1 1,1 0,0 1,0 0,0 0,4 1,-10 0,0 0,0 0,-1 0,1 0,0 0,0 1,-1-1,1 1,-1 0,0-1,1 1,-1 0,0 1,0-1,0 0,0 1,0-1,-1 1,1-1,-1 1,0 0,0-1,0 1,0 0,0 0,0 1,2 7,-1 0,0 0,-1 0,0 0,-1 0,0 0,0 0,-1 0,-1 0,0 0,0-1,-1 1,-1-1,0 1,0-1,-1 0,0 0,-1-1,-4 6,6-11,0 0,0 0,-1-1,0 1,0-1,0 0,0-1,0 1,-1-1,1 0,-1 0,1-1,-1 0,0 0,-5 1,-14 0,-1-1,0-2,-1 0,-1 0,-61-2,66 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4:06.429"/>
    </inkml:context>
    <inkml:brush xml:id="br0">
      <inkml:brushProperty name="width" value="0.1" units="cm"/>
      <inkml:brushProperty name="height" value="0.1" units="cm"/>
      <inkml:brushProperty name="ignorePressure" value="1"/>
    </inkml:brush>
  </inkml:definitions>
  <inkml:trace contextRef="#ctx0" brushRef="#br0">1 0,'14'14,"-1"1,7 11,18 20,-29-37,-1 1,0 1,0-1,-1 1,-1 0,0 1,2 5,3 12,-1 0,3 18,-10-37,0 0,1-1,0 1,0-1,1 0,1 0,0 0,0-1,0 0,1 0,13 12,0-1,1-1,3 2,-15-14,0-1,0 1,1-1,0-1,-1 0,1 0,1-1,-1-1,0 1,4-1,1 0,0 0,1-1,-1-1,0-1,1 0,10-3,-22 3,1 0,-2 0,1-1,0 1,0-1,0 0,-1 0,1-1,-1 1,0-1,1 0,-1 0,0 0,-1 0,1 0,-1 0,1-1,-1 1,0-1,0 0,0 0,0-3,0 1,0 0,0 0,-1 1,0-1,0 0,-1 0,0 0,0 0,0 0,-1 0,1 0,-2 0,1 0,-1 0,-1-5,-8-6,-2 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4:07.192"/>
    </inkml:context>
    <inkml:brush xml:id="br0">
      <inkml:brushProperty name="width" value="0.1" units="cm"/>
      <inkml:brushProperty name="height" value="0.1" units="cm"/>
      <inkml:brushProperty name="ignorePressure" value="1"/>
    </inkml:brush>
  </inkml:definitions>
  <inkml:trace contextRef="#ctx0" brushRef="#br0">1 38,'4'0,"6"0,5 0,4 0,3 0,3-4,0-2,5-3,1-1,-4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4:16.750"/>
    </inkml:context>
    <inkml:brush xml:id="br0">
      <inkml:brushProperty name="width" value="0.1" units="cm"/>
      <inkml:brushProperty name="height" value="0.1" units="cm"/>
      <inkml:brushProperty name="ignorePressure" value="1"/>
    </inkml:brush>
  </inkml:definitions>
  <inkml:trace contextRef="#ctx0" brushRef="#br0">193 289,'1'-4,"1"0,-1 1,1-1,0 0,-1 1,1 0,1-1,-1 1,1 0,-1 0,4-2,7-12,9-13,-13 18,0 1,-1-1,0 0,-1-1,-1 0,0 0,-4 10,-1 0,0 0,-1 0,1 0,0 0,-1 0,0 0,0 0,0 0,0 0,0 0,-1 0,1 0,-1 0,0 0,0 0,0 0,0 0,0 0,-1 0,1 1,-1-1,0 0,0 1,0 0,0-1,0 1,0 0,-3-2,1 1,0 0,0 1,0-1,0 1,-1-1,1 1,-1 1,1-1,-1 1,0 0,0 0,0 0,0 0,1 1,-6 0,3 1,-1-1,1 2,0-1,-1 1,1 0,0 1,0 0,0 0,1 0,-2 2,-3 2,0 0,1 1,0 0,1 0,-1 1,1 1,1-1,0 2,1-1,0 1,0 0,-1 3,6-9,0 0,0 0,0 0,1 1,-1-1,1 0,0 1,1-1,-1 1,1-1,0 0,1 1,-1-1,1 1,0-1,1 0,-1 1,1-1,0 0,0 0,1 0,-1 0,1-1,0 1,0-1,1 0,-1 1,1-2,0 1,0 0,0-1,1 0,-1 0,5 2,54 29,3-3,0-2,26 5,-63-25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4:18.210"/>
    </inkml:context>
    <inkml:brush xml:id="br0">
      <inkml:brushProperty name="width" value="0.1" units="cm"/>
      <inkml:brushProperty name="height" value="0.1" units="cm"/>
      <inkml:brushProperty name="ignorePressure" value="1"/>
    </inkml:brush>
  </inkml:definitions>
  <inkml:trace contextRef="#ctx0" brushRef="#br0">5 1,'-5'0,"8"4,3 6,9 9,2 6,2 15,2 5,-3 4,1 1,-4-3,-4-5,-13-11,-5-10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4:20.287"/>
    </inkml:context>
    <inkml:brush xml:id="br0">
      <inkml:brushProperty name="width" value="0.1" units="cm"/>
      <inkml:brushProperty name="height" value="0.1" units="cm"/>
      <inkml:brushProperty name="ignorePressure" value="1"/>
    </inkml:brush>
  </inkml:definitions>
  <inkml:trace contextRef="#ctx0" brushRef="#br0">1 132,'0'-4,"0"-6,4-5,6-4,5 0,4 5,4 0,1 2,2-1,-5 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4:29.487"/>
    </inkml:context>
    <inkml:brush xml:id="br0">
      <inkml:brushProperty name="width" value="0.1" units="cm"/>
      <inkml:brushProperty name="height" value="0.1" units="cm"/>
      <inkml:brushProperty name="ignorePressure" value="1"/>
    </inkml:brush>
  </inkml:definitions>
  <inkml:trace contextRef="#ctx0" brushRef="#br0">77 0,'-3'0,"1"1,0-1,0 0,-1 1,1 0,0 0,0-1,0 1,0 1,0-1,0 0,0 0,0 1,0-1,1 1,-1-1,1 1,-1 0,1 0,-1 0,1 0,0 0,0 0,0 0,0 0,0 0,1 0,-5 11,1 0,1 0,0 0,0 5,1-6,-2 9,1 0,2 0,0 0,1 0,1 1,-1-20,1 1,-1-1,1 1,0-1,0 0,0 0,0 1,0-1,0 0,1 0,-1 0,1 0,-1 0,1 0,0-1,0 1,-1-1,1 1,0-1,1 1,-1-1,0 0,0 0,1 0,-1 0,0-1,1 1,-1-1,0 1,1-1,12 2,-1 0,1-1,-1-1,12-1,-12 0,49 4,-36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05.296"/>
    </inkml:context>
    <inkml:brush xml:id="br0">
      <inkml:brushProperty name="width" value="0.1" units="cm"/>
      <inkml:brushProperty name="height" value="0.1" units="cm"/>
      <inkml:brushProperty name="color" value="#E71224"/>
      <inkml:brushProperty name="ignorePressure" value="1"/>
    </inkml:brush>
  </inkml:definitions>
  <inkml:trace contextRef="#ctx0" brushRef="#br0">58 189,'1'1,"0"-1,0 0,0 1,0-1,0 1,0 0,0-1,0 1,0 0,0 0,0-1,0 1,0 0,-1 0,1 0,0 0,-1 0,1 0,-1 0,1 0,-1 0,1 0,-1 1,0-1,1 0,-1 0,0 0,0 0,0 1,0-1,1 3,-1 0,0 0,1 0,-2 0,1 1,0-1,-1 0,0 1,-4 8,4-12,0 1,1 0,-1-1,0 1,1 0,-1 0,1-1,0 1,-1 0,1 0,0 0,1-1,-1 0,0 0,1 0,-1 0,1 0,0 0,-1 0,1 0,0-1,-1 1,1 0,0 0,0-1,-1 1,1-1,0 1,0-1,0 1,0-1,0 1,0-1,0 0,0 0,0 1,0-1,3 1,0 0,0 0,0 0,0 0,0-1,0 1,0-1,0 0,1 0,-1-1,0 1,0-1,2-1,-4 1,0 0,1 0,-1 0,0 0,0 0,0-1,0 1,0-1,0 0,-1 1,1-1,-1 0,1 0,-1 0,1 0,-1 0,0 0,0-1,0 1,0 0,-1-1,1 1,0-1,1-8,0 3,0 0,0 0,0 0,1 0,1 0,0-1,-2 6,0 1,0-1,0 1,0-1,0 1,1 0,-1 0,1 0,-1 0,1 1,0-1,-1 1,1-1,0 1,0 0,0 0,0 1,3-2,-3 2,-1-1,1 1,-1-1,1 1,-1 0,1 0,0 0,-1 0,1 0,-1 1,1-1,-1 1,1 0,-1 0,0 0,1 0,-1 0,0 0,1 0,-1 1,0-1,1 2,0 1,-1-1,0 0,0 0,0 1,0-1,0 1,-1 0,0-1,0 1,0 0,0 0,0 0,-1 0,1 3,-1 2,1 1,-1-1,-1 1,0-1,0 1,-1-1,0 0,0 0,-1 0,0 0,-1 0,0 0,-3 5,3-9,0 1,-1-1,1 0,-1 0,0 0,0-1,0 0,-1 0,0 0,1 0,-1-1,0 0,-1-1,1 1,-1-1,1 0,-1-1,1 1,-4-1,-4 1,1 0,-1-1,0-1,1 0,-1-1,0-1,-2 0,12 1,1 0,-1 0,1 0,-1 0,1-1,-1 1,1-1,0 0,-1 0,1 0,0 0,1-1,-1 1,0-1,1 0,-1 0,1 0,0 0,0 0,0 0,0 0,1-1,-1 1,1-1,0 1,0-1,0 0,0 0,0-4,0 0,0 0,1 0,0 1,0-1,1 0,0 0,1-2,-1 8,-1-1,1 0,1 0,-1 0,0 1,1-1,-1 0,1 1,0 0,0-1,0 1,0 0,0 0,0 0,0 0,1 0,-1 1,1-1,0 1,-1-1,1 1,2-1,4 0,0 0,0 0,0 1,0 0,0 0,0 1,0 0,1 1,0 0,-4-1,0 1,0 1,0-1,-1 1,1 0,0 0,-1 0,1 1,-1 0,0 0,0 0,0 1,0-1,0 2,-3-4,-1 1,0 0,0-1,0 1,0 0,0 0,0 0,0-1,-1 1,1 0,-1 0,1 0,-1 0,0 0,1 0,-1 0,0 0,-1 0,1 0,0 0,0 0,-1 0,1 0,-1 0,0 0,0 0,0 0,-3 7,-1 0,0-1,-1 1,0-1,0 1,-5 4,7-6,-1-1,0 1,-1-1,1 0,-1-1,0 0,-1 0,1 0,-6 3,9-7,0 0,0 1,0-1,0 0,-1-1,1 1,0 0,0-1,-1 0,1 0,0 0,0 0,-1 0,1-1,0 1,0-1,-1 0,1 0,0 0,0-1,0 1,0-1,1 1,-1-1,0-1,-1 0,0 0,0 0,1-1,0 0,0 0,0 0,0 0,0 0,1-1,0 1,0-1,0 1,0-1,1 0,0 0,0 0,0 0,0-4,0-14,0 0,2 1,2-17,0 3,2 16,-5 20,0 0,0 0,1-1,-1 1,0 0,0 0,1 0,-1-1,0 1,0 0,1 0,-1 0,0 0,1 0,-1-1,0 1,0 0,1 0,-1 0,0 0,1 0,-1 0,0 0,1 0,-1 0,0 0,1 0,-1 0,0 1,1-1,-1 0,3 2,1 0,-1 0,0 1,0-1,0 1,-1 0,3 2,9 9,-11-11,0-1,0 0,0 0,0-1,0 1,0-1,0 1,1-1,-1 0,0 0,1-1,-1 1,1-1,1 1,-4-2,1 1,0 0,0 0,0-1,0 1,0-1,-1 1,1-1,0 0,0 0,-1 0,1 0,-1 0,1 0,-1 0,1 0,-1-1,0 1,1-1,-1 1,0-1,0 1,0-1,0 0,0 1,-1-1,1 0,7-23,-6 16,0 0,1 0,1 0,-1 1,4-6,-6 13,0-1,-1 1,1 0,0 0,0 0,0 0,0 0,0 0,0 0,0 1,0-1,0 0,0 0,0 1,0-1,1 1,-1-1,0 1,0 0,1-1,-1 1,0 0,1 0,-1 0,0 0,1 0,-1 0,0 0,1 0,-1 0,0 1,0-1,1 1,-1-1,0 1,0-1,0 1,1 0,-1 0,3 1,-1 1,1 0,-1 0,1 0,-1 0,0 0,0 1,-1 0,1-1,-1 1,0 0,1 0,-2 0,1 1,0 0,3 13,0 1,-1-1,0 4,1 8,-4-26,0 0,0 0,0 0,-1 1,0-1,0 0,0 1,-1-1,1 0,-2 2,2-4,-1 0,0 0,0-1,0 1,0-1,0 1,0-1,0 1,0-1,-1 0,1 1,-1-1,1 0,-1 0,1 0,-1 0,1 0,-1-1,0 1,0 0,1-1,-1 1,0-1,0 0,0 0,0 1,-11 1,-6 0,1 1,0 1,0 1,1 1,-11 4,24-8,1-1,0 1,0-1,0 1,0 0,0 0,0 1,0-1,1 0,-1 1,1 0,0 0,-1 0,1 0,1 0,-1 0,0 0,1 0,0 1,-1-1,1 1,1-1,-1 1,0-1,1 1,0-1,0 1,0 0,0-1,0 1,1 1,-1-4,0 0,0 0,1 0,-1 0,0 0,0 0,1 0,-1 0,1 0,-1-1,1 1,-1 0,1 0,-1 0,1 0,0-1,-1 0,0 0,0 0,1 1,-1-1,0 0,1 0,-1 0,0 0,0 0,1 0,-1 0,0 0,1 0,-1 0,0-1,0 1,1 0,-1 0,0 0,0 0,1 0,-1 0,0-1,0 1,1 0,-1 0,0 0,0-1,0 1,1 0,-1 0,2-3,-1 1,1-1,0 1,-1-1,0 0,0 0,0 0,0 1,0-2,0-2,0 0,-1-1,0 1,-1 0,1 0,-1 0,0 0,0 0,-1 0,0 0,0 0,0 1,-1-1,-2-4,0 2,2-1,-1 1,1-1,1 0,-1-4,3 12,0 1,-1-1,1 0,0 0,0 0,0 1,0-1,0 0,0 0,1 0,-1 1,0-1,0 0,0 0,1 0,-1 1,0-1,1 0,-1 1,1-1,-1 0,1 1,-1-1,1 0,-1 1,1-1,0 1,-1-1,1 1,0 0,0-1,-1 1,1 0,0-1,0 1,-1 0,1 0,0-1,0 1,0 0,-1 0,1 0,0 0,0 0,0 0,-1 1,1-1,0 0,0 0,4 1,0 0,0 0,0 0,-1 1,1 0,0 0,2 2,3 1,-1 2,0-1,0 1,0 1,-1 0,0 0,-1 0,0 1,2 3,-6-8,0 1,0 0,-1 0,1 0,-1 0,0 0,-1 0,1 0,-1 1,0-1,0 1,-1-1,0 1,0-1,0 1,0-1,-1 1,0-1,0 0,-1 2,1-5,0 1,0 0,0-1,0 0,-1 1,1-1,-1 0,0 1,0-1,0 0,1 0,-2-1,1 1,0 0,0-1,-2 1,3-1,0-1,0 1,0-1,-1 1,1-1,0 0,0 0,-1 0,1 0,0 0,-1 0,1 0,0 0,0 0,-1 0,1-1,0 1,0-1,-1 1,1-1,0 1,0-1,0 0,0 1,0-1,0 0,0 0,0 0,0 0,0 0,1 0,-1 0,0 0,1 0,-1-1,-3-4,0 0,1-1,0 0,0 0,0 0,1 0,0-1,-1-6,3 11,-1 0,1 0,0 1,0-1,0 0,0 0,0 0,1 0,-1 1,1-1,0 0,0 0,0 1,0-1,0 1,1-1,-1 1,1-1,-1 1,1 0,0 0,0-1,0 1,2-1,5-3,-1 1,0-2,-1 1,0-1,4-4,-8 7,0 0,0 0,-1-1,0 1,0 0,0-1,0 0,-1 1,0-1,0 0,0 1,0-5,1-27,-1 0,-4-22,1 19,3-37,-1 74,0 0,0 0,0 1,0-1,1 0,-1 1,0-1,1 0,-1 1,1-1,0 1,0-1,0 1,-1-1,1 1,1-1,-1 1,0 0,0-1,0 1,1 0,-1 0,0 0,1 0,-1 0,1 1,0-1,-1 0,1 1,-1-1,1 1,0-1,-1 1,1 0,0 0,0 0,-1 0,1 0,0 0,0 0,-1 0,1 1,0-1,1 1,6 2,1 0,-1 0,0 1,0 0,0 1,-1-1,5 5,-7-4,0-1,0 1,-1 1,0-1,0 1,0 0,-1 0,0 1,0-1,0 1,-1 0,0 0,-1 0,1 0,-1 0,-1 1,1-1,-1 1,0 6,0 1,0-1,-1 0,-1 0,-1 1,0-1,0 0,-2 0,-1 3,4-14,1 0,-1-1,-1 1,1 0,0-1,-1 1,1 0,-1-1,0 0,0 1,0-1,0 0,0 0,0 0,-1 0,1-1,0 1,-1-1,0 1,1-1,-2 1,-20 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06.845"/>
    </inkml:context>
    <inkml:brush xml:id="br0">
      <inkml:brushProperty name="width" value="0.1" units="cm"/>
      <inkml:brushProperty name="height" value="0.1" units="cm"/>
      <inkml:brushProperty name="color" value="#E71224"/>
      <inkml:brushProperty name="ignorePressure" value="1"/>
    </inkml:brush>
  </inkml:definitions>
  <inkml:trace contextRef="#ctx0" brushRef="#br0">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08.866"/>
    </inkml:context>
    <inkml:brush xml:id="br0">
      <inkml:brushProperty name="width" value="0.1" units="cm"/>
      <inkml:brushProperty name="height" value="0.1" units="cm"/>
      <inkml:brushProperty name="color" value="#E71224"/>
      <inkml:brushProperty name="ignorePressure" value="1"/>
    </inkml:brush>
  </inkml:definitions>
  <inkml:trace contextRef="#ctx0" brushRef="#br0">44 132,'0'-8,"0"-12,0-6,0-2,0-2,-4 13,-6 14,-5 12,0 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12.372"/>
    </inkml:context>
    <inkml:brush xml:id="br0">
      <inkml:brushProperty name="width" value="0.1" units="cm"/>
      <inkml:brushProperty name="height" value="0.1" units="cm"/>
      <inkml:brushProperty name="color" value="#E71224"/>
      <inkml:brushProperty name="ignorePressure" value="1"/>
    </inkml:brush>
  </inkml:definitions>
  <inkml:trace contextRef="#ctx0" brushRef="#br0">62 0,'-8'0,"-8"0,0 4,2 10,8 7,5 4,2 1,6 2,5-1,6 0,2-1,4 0,1-1,1 0,-5-5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20.172"/>
    </inkml:context>
    <inkml:brush xml:id="br0">
      <inkml:brushProperty name="width" value="0.1" units="cm"/>
      <inkml:brushProperty name="height" value="0.1" units="cm"/>
      <inkml:brushProperty name="ignorePressure" value="1"/>
    </inkml:brush>
  </inkml:definitions>
  <inkml:trace contextRef="#ctx0" brushRef="#br0">0 1089,'1'-2,"-1"0,0 0,1 0,0 0,-1 0,1 0,0 0,0 0,0 0,0 1,0-1,0 0,1 1,-1-1,0 1,2-2,30-23,-22 18,49-35,2 2,2 3,1 3,2 3,1 3,1 3,69-16,-8 6,73-32,-64 20,43-6,146-27,-153 40,612-173,-766 208,-2-1,14-7,-26 10,1 0,-2-1,1 1,0-1,-1-1,0 1,0-1,0-1,6-6,1 0,0 0,1 1,0 1,0 1,4-2,-8 6,0 1,0 0,1 1,0 0,0 1,0 0,0 1,0 0,0 0,4 1,11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29.192"/>
    </inkml:context>
    <inkml:brush xml:id="br0">
      <inkml:brushProperty name="width" value="0.1" units="cm"/>
      <inkml:brushProperty name="height" value="0.1" units="cm"/>
      <inkml:brushProperty name="ignorePressure" value="1"/>
    </inkml:brush>
  </inkml:definitions>
  <inkml:trace contextRef="#ctx0" brushRef="#br0">0 1,'0'460,"0"-474,1 1,0 0,1 0,0-1,1 1,1 0,0 1,1-1,0 1,1 0,0-1,-2 7,0-1,1 1,0 0,0 0,0 0,1 1,-1 0,1 0,0 0,1 1,-1 0,1 0,0 1,0-1,0 1,1 1,-1 0,0 0,1 0,0 1,0 0,-1 1,0-1,0 2,0-1,1 1,-1 0,0 0,0 1,0 0,0 0,-1 1,1 0,0 0,-1 0,0 1,0 0,0 0,0 1,-1 0,0 0,3 2,-2 1,0-1,0 1,0 0,-1 1,0-1,-1 1,0 0,0 0,-1 0,0 1,-1-1,0 1,0 0,-1-1,0 8,-2 32,-1-27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4-07T08:53:32.446"/>
    </inkml:context>
    <inkml:brush xml:id="br0">
      <inkml:brushProperty name="width" value="0.1" units="cm"/>
      <inkml:brushProperty name="height" value="0.1" units="cm"/>
      <inkml:brushProperty name="ignorePressure" value="1"/>
    </inkml:brush>
  </inkml:definitions>
  <inkml:trace contextRef="#ctx0" brushRef="#br0">169 225,'0'-2,"0"0,1 1,-1-1,0 0,1 0,-1 1,1-1,-1 0,1 1,0-1,0 1,0-1,-1 1,2-1,-1 1,0 0,0-1,0 1,1-1,32-18,-10 7,18-14,-13 9,17-15,-43 30,0 1,-1-1,1 0,0 0,-1 0,0 0,0 0,0-1,0 1,0 0,0-2,-2 4,0-1,1 1,-1 0,0 0,0 0,0 0,0 0,0 0,0 0,0-1,0 1,0 0,0 0,-1 0,1 0,0 0,-1 0,1 0,-1 0,0 0,1 0,-1 0,1 0,-1 0,0 0,0 1,0-1,0 0,1 0,-1 1,0-1,0 1,0-1,0 1,0-1,0 1,-1-1,1 1,0 0,-1 0,-12-3,-1 0,1 2,-1 0,0 0,1 1,-1 1,0 1,1 0,-1 0,1 2,0 0,0 0,0 2,1-1,0 2,-9 5,12-5,0 0,1 0,1 1,-1 0,1 1,1-1,-1 2,1-1,1 1,0 0,0 0,1 1,1-1,0 1,-2 6,6-14,-1 1,0-1,1 1,0-1,0 1,0-1,0 0,1 1,0-1,-1 1,1-1,0 0,0 1,1-1,-1 0,1 0,1 3,0-2,0-1,1 1,-1-1,1 1,0-1,0 0,0 0,0-1,0 1,1-1,2 1,7 3,0-2,0 0,1-1,-1 0,1-1,-1-1,14 0,11-3,-2-2,18-4,-15 2,0 2,3 1,-23 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814FB-6696-4944-9FC6-8BF66587DC89}" type="datetimeFigureOut">
              <a:rPr lang="en-GB" smtClean="0"/>
              <a:t>21/04/2020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012AC-B342-492B-9AE6-4828580D3BE4}" type="slidenum">
              <a:rPr lang="en-GB" smtClean="0"/>
              <a:t>‹#›</a:t>
            </a:fld>
            <a:endParaRPr lang="en-GB"/>
          </a:p>
        </p:txBody>
      </p:sp>
    </p:spTree>
    <p:extLst>
      <p:ext uri="{BB962C8B-B14F-4D97-AF65-F5344CB8AC3E}">
        <p14:creationId xmlns:p14="http://schemas.microsoft.com/office/powerpoint/2010/main" val="338774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www.mind.org.uk/information-support/drugs-and-treatments/antidepressants/" TargetMode="External"/><Relationship Id="rId13" Type="http://schemas.openxmlformats.org/officeDocument/2006/relationships/hyperlink" Target="https://www.mind.org.uk/information-support/drugs-and-treatments/medication-stopping-or-coming-off/" TargetMode="External"/><Relationship Id="rId18" Type="http://schemas.openxmlformats.org/officeDocument/2006/relationships/hyperlink" Target="https://www.mind.org.uk/information-support/types-of-mental-health-problems/stress/developing-resilience/" TargetMode="External"/><Relationship Id="rId3" Type="http://schemas.openxmlformats.org/officeDocument/2006/relationships/hyperlink" Target="https://www.mind.org.uk/information-support/drugs-and-treatments/cognitive-behavioural-therapy-cbt/" TargetMode="External"/><Relationship Id="rId7" Type="http://schemas.openxmlformats.org/officeDocument/2006/relationships/hyperlink" Target="https://www.mind.org.uk/information-support/drugs-and-treatments/sleeping-pills-and-minor-tranquillisers/" TargetMode="External"/><Relationship Id="rId12" Type="http://schemas.openxmlformats.org/officeDocument/2006/relationships/hyperlink" Target="https://www.mind.org.uk/information-support/drugs-and-treatments/medication/your-right-to-refuse-medication/" TargetMode="External"/><Relationship Id="rId17" Type="http://schemas.openxmlformats.org/officeDocument/2006/relationships/hyperlink" Target="https://www.mind.org.uk/information-support/drugs-and-treatments/complementary-and-alternative-therapies/" TargetMode="External"/><Relationship Id="rId2" Type="http://schemas.openxmlformats.org/officeDocument/2006/relationships/slide" Target="../slides/slide17.xml"/><Relationship Id="rId16" Type="http://schemas.openxmlformats.org/officeDocument/2006/relationships/hyperlink" Target="https://www.mind.org.uk/information-support/tips-for-everyday-living/nature-and-mental-health/" TargetMode="External"/><Relationship Id="rId1" Type="http://schemas.openxmlformats.org/officeDocument/2006/relationships/notesMaster" Target="../notesMasters/notesMaster1.xml"/><Relationship Id="rId6" Type="http://schemas.openxmlformats.org/officeDocument/2006/relationships/hyperlink" Target="https://www.mind.org.uk/information-support/types-of-mental-health-problems/stress/signs-of-stress/" TargetMode="External"/><Relationship Id="rId11" Type="http://schemas.openxmlformats.org/officeDocument/2006/relationships/hyperlink" Target="https://www.mind.org.uk/information-support/drugs-and-treatments/medication/before-taking-medication/" TargetMode="External"/><Relationship Id="rId5" Type="http://schemas.openxmlformats.org/officeDocument/2006/relationships/hyperlink" Target="https://bemindful.co.uk/understanding-mindfulness/mindfulness-based-stress-reduction/" TargetMode="External"/><Relationship Id="rId15" Type="http://schemas.openxmlformats.org/officeDocument/2006/relationships/hyperlink" Target="https://www.mind.org.uk/information-support/types-of-mental-health-problems/self-esteem/" TargetMode="External"/><Relationship Id="rId10" Type="http://schemas.openxmlformats.org/officeDocument/2006/relationships/hyperlink" Target="https://www.mind.org.uk/information-support/types-of-mental-health-problems/anxiety-and-panic-attacks/" TargetMode="External"/><Relationship Id="rId4" Type="http://schemas.openxmlformats.org/officeDocument/2006/relationships/hyperlink" Target="https://www.mind.org.uk/information-support/drugs-and-treatments/mindfulness/" TargetMode="External"/><Relationship Id="rId9" Type="http://schemas.openxmlformats.org/officeDocument/2006/relationships/hyperlink" Target="https://www.mind.org.uk/information-support/types-of-mental-health-problems/depression/" TargetMode="External"/><Relationship Id="rId14" Type="http://schemas.openxmlformats.org/officeDocument/2006/relationships/hyperlink" Target="https://www.mind.org.uk/information-support/tips-for-everyday-living/wellbe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ind.org.uk/information-support/types-of-mental-health-problems/anxiety-and-panic-attacks/panic-attacks/" TargetMode="External"/><Relationship Id="rId7" Type="http://schemas.openxmlformats.org/officeDocument/2006/relationships/hyperlink" Target="https://www.mind.org.uk/information-support/tips-for-everyday-living/lonelines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www.mind.org.uk/information-support/types-of-mental-health-problems/depression/" TargetMode="External"/><Relationship Id="rId5" Type="http://schemas.openxmlformats.org/officeDocument/2006/relationships/hyperlink" Target="https://www.mind.org.uk/information-support/types-of-mental-health-problems/anxiety-and-panic-attacks/" TargetMode="External"/><Relationship Id="rId4" Type="http://schemas.openxmlformats.org/officeDocument/2006/relationships/hyperlink" Target="https://www.mind.org.uk/information-support/types-of-mental-health-problems/sleep-problem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Is this what you are hoping to learn today?</a:t>
            </a:r>
          </a:p>
        </p:txBody>
      </p:sp>
      <p:sp>
        <p:nvSpPr>
          <p:cNvPr id="4" name="Slide Number Placeholder 3"/>
          <p:cNvSpPr>
            <a:spLocks noGrp="1"/>
          </p:cNvSpPr>
          <p:nvPr>
            <p:ph type="sldNum" sz="quarter" idx="5"/>
          </p:nvPr>
        </p:nvSpPr>
        <p:spPr/>
        <p:txBody>
          <a:bodyPr/>
          <a:lstStyle/>
          <a:p>
            <a:fld id="{FC7012AC-B342-492B-9AE6-4828580D3BE4}" type="slidenum">
              <a:rPr lang="en-GB" smtClean="0"/>
              <a:t>2</a:t>
            </a:fld>
            <a:endParaRPr lang="en-GB"/>
          </a:p>
        </p:txBody>
      </p:sp>
    </p:spTree>
    <p:extLst>
      <p:ext uri="{BB962C8B-B14F-4D97-AF65-F5344CB8AC3E}">
        <p14:creationId xmlns:p14="http://schemas.microsoft.com/office/powerpoint/2010/main" val="3763812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 that learner use different coloured highlighter pens to divide up their list</a:t>
            </a:r>
          </a:p>
        </p:txBody>
      </p:sp>
      <p:sp>
        <p:nvSpPr>
          <p:cNvPr id="4" name="Slide Number Placeholder 3"/>
          <p:cNvSpPr>
            <a:spLocks noGrp="1"/>
          </p:cNvSpPr>
          <p:nvPr>
            <p:ph type="sldNum" sz="quarter" idx="5"/>
          </p:nvPr>
        </p:nvSpPr>
        <p:spPr/>
        <p:txBody>
          <a:bodyPr/>
          <a:lstStyle/>
          <a:p>
            <a:fld id="{FC7012AC-B342-492B-9AE6-4828580D3BE4}" type="slidenum">
              <a:rPr lang="en-GB" smtClean="0"/>
              <a:t>11</a:t>
            </a:fld>
            <a:endParaRPr lang="en-GB"/>
          </a:p>
        </p:txBody>
      </p:sp>
    </p:spTree>
    <p:extLst>
      <p:ext uri="{BB962C8B-B14F-4D97-AF65-F5344CB8AC3E}">
        <p14:creationId xmlns:p14="http://schemas.microsoft.com/office/powerpoint/2010/main" val="256628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12</a:t>
            </a:fld>
            <a:endParaRPr lang="en-GB"/>
          </a:p>
        </p:txBody>
      </p:sp>
    </p:spTree>
    <p:extLst>
      <p:ext uri="{BB962C8B-B14F-4D97-AF65-F5344CB8AC3E}">
        <p14:creationId xmlns:p14="http://schemas.microsoft.com/office/powerpoint/2010/main" val="3294993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Life Hacks these are the top 20 time-wasters:</a:t>
            </a:r>
          </a:p>
          <a:p>
            <a:r>
              <a:rPr lang="en-GB" sz="1200" b="1" i="0" u="none" strike="noStrike" kern="1200" dirty="0">
                <a:solidFill>
                  <a:schemeClr val="tx1"/>
                </a:solidFill>
                <a:effectLst/>
                <a:latin typeface="+mn-lt"/>
                <a:ea typeface="+mn-ea"/>
                <a:cs typeface="+mn-cs"/>
              </a:rPr>
              <a:t>Facebook</a:t>
            </a:r>
            <a:r>
              <a:rPr lang="en-GB" sz="1200" b="0" i="0" u="none" strike="noStrike" kern="1200" dirty="0">
                <a:solidFill>
                  <a:schemeClr val="tx1"/>
                </a:solidFill>
                <a:effectLst/>
                <a:latin typeface="+mn-lt"/>
                <a:ea typeface="+mn-ea"/>
                <a:cs typeface="+mn-cs"/>
              </a:rPr>
              <a:t> — I don’t think I really need to explain this to any of you. If you’re reading Lifehack, you’re savvy enough to know that Facebook (and other social media) can be a huge black hole for time.</a:t>
            </a:r>
          </a:p>
          <a:p>
            <a:r>
              <a:rPr lang="en-GB" sz="1200" b="1" i="0" u="none" strike="noStrike" kern="1200" dirty="0">
                <a:solidFill>
                  <a:schemeClr val="tx1"/>
                </a:solidFill>
                <a:effectLst/>
                <a:latin typeface="+mn-lt"/>
                <a:ea typeface="+mn-ea"/>
                <a:cs typeface="+mn-cs"/>
              </a:rPr>
              <a:t>Photo taking, organizing, uploading, and posting</a:t>
            </a:r>
            <a:r>
              <a:rPr lang="en-GB" sz="1200" b="0" i="0" u="none" strike="noStrike" kern="1200" dirty="0">
                <a:solidFill>
                  <a:schemeClr val="tx1"/>
                </a:solidFill>
                <a:effectLst/>
                <a:latin typeface="+mn-lt"/>
                <a:ea typeface="+mn-ea"/>
                <a:cs typeface="+mn-cs"/>
              </a:rPr>
              <a:t> — While we all love to share our best moments with our friends, if you start doing this a lot, it can be a huge time waster. Every photo needs to be uploaded, captioned, and share. Unless you are a professional photographer, limit the time you spend on photos.</a:t>
            </a:r>
          </a:p>
          <a:p>
            <a:r>
              <a:rPr lang="en-GB" sz="1200" b="1" i="0" u="none" strike="noStrike" kern="1200" dirty="0" err="1">
                <a:solidFill>
                  <a:schemeClr val="tx1"/>
                </a:solidFill>
                <a:effectLst/>
                <a:latin typeface="+mn-lt"/>
                <a:ea typeface="+mn-ea"/>
                <a:cs typeface="+mn-cs"/>
              </a:rPr>
              <a:t>Momento</a:t>
            </a:r>
            <a:r>
              <a:rPr lang="en-GB" sz="1200" b="1" i="0" u="none" strike="noStrike" kern="1200" dirty="0">
                <a:solidFill>
                  <a:schemeClr val="tx1"/>
                </a:solidFill>
                <a:effectLst/>
                <a:latin typeface="+mn-lt"/>
                <a:ea typeface="+mn-ea"/>
                <a:cs typeface="+mn-cs"/>
              </a:rPr>
              <a:t>-gathering</a:t>
            </a:r>
            <a:r>
              <a:rPr lang="en-GB" sz="1200" b="0" i="0" u="none" strike="noStrike" kern="1200" dirty="0">
                <a:solidFill>
                  <a:schemeClr val="tx1"/>
                </a:solidFill>
                <a:effectLst/>
                <a:latin typeface="+mn-lt"/>
                <a:ea typeface="+mn-ea"/>
                <a:cs typeface="+mn-cs"/>
              </a:rPr>
              <a:t> — This is an extension of the last item. You can waste a lot of time collecting and organizing </a:t>
            </a:r>
            <a:r>
              <a:rPr lang="en-GB" sz="1200" b="0" i="0" u="none" strike="noStrike" kern="1200" dirty="0" err="1">
                <a:solidFill>
                  <a:schemeClr val="tx1"/>
                </a:solidFill>
                <a:effectLst/>
                <a:latin typeface="+mn-lt"/>
                <a:ea typeface="+mn-ea"/>
                <a:cs typeface="+mn-cs"/>
              </a:rPr>
              <a:t>momentos</a:t>
            </a:r>
            <a:r>
              <a:rPr lang="en-GB" sz="1200" b="0" i="0" u="none" strike="noStrike" kern="1200" dirty="0">
                <a:solidFill>
                  <a:schemeClr val="tx1"/>
                </a:solidFill>
                <a:effectLst/>
                <a:latin typeface="+mn-lt"/>
                <a:ea typeface="+mn-ea"/>
                <a:cs typeface="+mn-cs"/>
              </a:rPr>
              <a:t>. Extra-special pieces are great, but just trash the boring stuff. </a:t>
            </a:r>
            <a:r>
              <a:rPr lang="en-GB" sz="1200" b="0" i="0" u="none" strike="noStrike" kern="1200" dirty="0" err="1">
                <a:solidFill>
                  <a:schemeClr val="tx1"/>
                </a:solidFill>
                <a:effectLst/>
                <a:latin typeface="+mn-lt"/>
                <a:ea typeface="+mn-ea"/>
                <a:cs typeface="+mn-cs"/>
              </a:rPr>
              <a:t>Momentos</a:t>
            </a:r>
            <a:r>
              <a:rPr lang="en-GB" sz="1200" b="0" i="0" u="none" strike="noStrike" kern="1200" dirty="0">
                <a:solidFill>
                  <a:schemeClr val="tx1"/>
                </a:solidFill>
                <a:effectLst/>
                <a:latin typeface="+mn-lt"/>
                <a:ea typeface="+mn-ea"/>
                <a:cs typeface="+mn-cs"/>
              </a:rPr>
              <a:t> can be electronic too, and if they need organizing, they take up your time.</a:t>
            </a:r>
          </a:p>
          <a:p>
            <a:r>
              <a:rPr lang="en-GB" sz="1200" b="1" i="0" u="none" strike="noStrike" kern="1200" dirty="0">
                <a:solidFill>
                  <a:schemeClr val="tx1"/>
                </a:solidFill>
                <a:effectLst/>
                <a:latin typeface="+mn-lt"/>
                <a:ea typeface="+mn-ea"/>
                <a:cs typeface="+mn-cs"/>
              </a:rPr>
              <a:t>Personal Grooming</a:t>
            </a:r>
            <a:r>
              <a:rPr lang="en-GB" sz="1200" b="0" i="0" u="none" strike="noStrike" kern="1200" dirty="0">
                <a:solidFill>
                  <a:schemeClr val="tx1"/>
                </a:solidFill>
                <a:effectLst/>
                <a:latin typeface="+mn-lt"/>
                <a:ea typeface="+mn-ea"/>
                <a:cs typeface="+mn-cs"/>
              </a:rPr>
              <a:t> — Personal </a:t>
            </a:r>
            <a:r>
              <a:rPr lang="en-GB" sz="1200" b="0" i="1" u="none" strike="noStrike" kern="1200" dirty="0">
                <a:solidFill>
                  <a:schemeClr val="tx1"/>
                </a:solidFill>
                <a:effectLst/>
                <a:latin typeface="+mn-lt"/>
                <a:ea typeface="+mn-ea"/>
                <a:cs typeface="+mn-cs"/>
              </a:rPr>
              <a:t>hygiene</a:t>
            </a:r>
            <a:r>
              <a:rPr lang="en-GB" sz="1200" b="0" i="0" u="none" strike="noStrike" kern="1200" dirty="0">
                <a:solidFill>
                  <a:schemeClr val="tx1"/>
                </a:solidFill>
                <a:effectLst/>
                <a:latin typeface="+mn-lt"/>
                <a:ea typeface="+mn-ea"/>
                <a:cs typeface="+mn-cs"/>
              </a:rPr>
              <a:t> is essential but if you spend more than 5 minutes on your hair, you might think about how to reduce that time.</a:t>
            </a:r>
          </a:p>
          <a:p>
            <a:r>
              <a:rPr lang="en-GB" sz="1200" b="1" i="0" u="none" strike="noStrike" kern="1200" dirty="0">
                <a:solidFill>
                  <a:schemeClr val="tx1"/>
                </a:solidFill>
                <a:effectLst/>
                <a:latin typeface="+mn-lt"/>
                <a:ea typeface="+mn-ea"/>
                <a:cs typeface="+mn-cs"/>
              </a:rPr>
              <a:t>Exercise</a:t>
            </a:r>
            <a:r>
              <a:rPr lang="en-GB" sz="1200" b="0" i="0" u="none" strike="noStrike" kern="1200" dirty="0">
                <a:solidFill>
                  <a:schemeClr val="tx1"/>
                </a:solidFill>
                <a:effectLst/>
                <a:latin typeface="+mn-lt"/>
                <a:ea typeface="+mn-ea"/>
                <a:cs typeface="+mn-cs"/>
              </a:rPr>
              <a:t> — Exercise itself is very important, but you don’t need to spend a lot of time on it. Go for an intense workout in 20-30 minutes, rather than a 2-hour affair. Which brings me to…</a:t>
            </a:r>
          </a:p>
          <a:p>
            <a:r>
              <a:rPr lang="en-GB" sz="1200" b="1" i="0" u="none" strike="noStrike" kern="1200" dirty="0">
                <a:solidFill>
                  <a:schemeClr val="tx1"/>
                </a:solidFill>
                <a:effectLst/>
                <a:latin typeface="+mn-lt"/>
                <a:ea typeface="+mn-ea"/>
                <a:cs typeface="+mn-cs"/>
              </a:rPr>
              <a:t>Affairs</a:t>
            </a:r>
            <a:r>
              <a:rPr lang="en-GB" sz="1200" b="0" i="0" u="none" strike="noStrike" kern="1200" dirty="0">
                <a:solidFill>
                  <a:schemeClr val="tx1"/>
                </a:solidFill>
                <a:effectLst/>
                <a:latin typeface="+mn-lt"/>
                <a:ea typeface="+mn-ea"/>
                <a:cs typeface="+mn-cs"/>
              </a:rPr>
              <a:t> — If you want to keep more than one relationship on the go, well, all I can say is good luck with that! It’s not going to be easy and it’s going to take a lot of time.</a:t>
            </a:r>
          </a:p>
          <a:p>
            <a:r>
              <a:rPr lang="en-GB" sz="1200" b="1" i="0" u="none" strike="noStrike" kern="1200" dirty="0">
                <a:solidFill>
                  <a:schemeClr val="tx1"/>
                </a:solidFill>
                <a:effectLst/>
                <a:latin typeface="+mn-lt"/>
                <a:ea typeface="+mn-ea"/>
                <a:cs typeface="+mn-cs"/>
              </a:rPr>
              <a:t>Playing Games</a:t>
            </a:r>
            <a:r>
              <a:rPr lang="en-GB" sz="1200" b="0" i="0" u="none" strike="noStrike" kern="1200" dirty="0">
                <a:solidFill>
                  <a:schemeClr val="tx1"/>
                </a:solidFill>
                <a:effectLst/>
                <a:latin typeface="+mn-lt"/>
                <a:ea typeface="+mn-ea"/>
                <a:cs typeface="+mn-cs"/>
              </a:rPr>
              <a:t> — It was Plants vs. Zombies for a while. Then Angry Birds… What games do you like to play? While a little bit of gaming is great recreation, just be </a:t>
            </a:r>
            <a:r>
              <a:rPr lang="en-GB" sz="1200" b="0" i="1" u="none" strike="noStrike" kern="1200" dirty="0">
                <a:solidFill>
                  <a:schemeClr val="tx1"/>
                </a:solidFill>
                <a:effectLst/>
                <a:latin typeface="+mn-lt"/>
                <a:ea typeface="+mn-ea"/>
                <a:cs typeface="+mn-cs"/>
              </a:rPr>
              <a:t>aware</a:t>
            </a:r>
            <a:r>
              <a:rPr lang="en-GB" sz="1200" b="0" i="0" u="none" strike="noStrike" kern="1200" dirty="0">
                <a:solidFill>
                  <a:schemeClr val="tx1"/>
                </a:solidFill>
                <a:effectLst/>
                <a:latin typeface="+mn-lt"/>
                <a:ea typeface="+mn-ea"/>
                <a:cs typeface="+mn-cs"/>
              </a:rPr>
              <a:t> of the time you spend. You might even want to literally log the time and see how much it adds up over a week. Decide how many hours you are willing to waste on your game(s) of choice and then limit yourself. Willpower required.</a:t>
            </a:r>
          </a:p>
          <a:p>
            <a:r>
              <a:rPr lang="en-GB" sz="1200" b="1" i="0" u="none" strike="noStrike" kern="1200" dirty="0">
                <a:solidFill>
                  <a:schemeClr val="tx1"/>
                </a:solidFill>
                <a:effectLst/>
                <a:latin typeface="+mn-lt"/>
                <a:ea typeface="+mn-ea"/>
                <a:cs typeface="+mn-cs"/>
              </a:rPr>
              <a:t>TV</a:t>
            </a:r>
            <a:r>
              <a:rPr lang="en-GB" sz="1200" b="0" i="0" u="none" strike="noStrike" kern="1200" dirty="0">
                <a:solidFill>
                  <a:schemeClr val="tx1"/>
                </a:solidFill>
                <a:effectLst/>
                <a:latin typeface="+mn-lt"/>
                <a:ea typeface="+mn-ea"/>
                <a:cs typeface="+mn-cs"/>
              </a:rPr>
              <a:t> — This is, in my opinion, the worst culprit of all. 99% of the time, it’s not useful, helpful or recreational in the true meaning of the word. Lots of shows try to sell themselves as being informative or educational, but they aren’t. For example, how much do you really need to know about ancient battles? TV is an horrendous time waster. Don’t be one of those people who lose 20+ hours a week in front of the flatscreen!</a:t>
            </a:r>
          </a:p>
          <a:p>
            <a:r>
              <a:rPr lang="en-GB" sz="1200" b="1" i="0" u="none" strike="noStrike" kern="1200" dirty="0">
                <a:solidFill>
                  <a:schemeClr val="tx1"/>
                </a:solidFill>
                <a:effectLst/>
                <a:latin typeface="+mn-lt"/>
                <a:ea typeface="+mn-ea"/>
                <a:cs typeface="+mn-cs"/>
              </a:rPr>
              <a:t>Watching movies</a:t>
            </a:r>
            <a:r>
              <a:rPr lang="en-GB" sz="1200" b="0" i="0" u="none" strike="noStrike" kern="1200" dirty="0">
                <a:solidFill>
                  <a:schemeClr val="tx1"/>
                </a:solidFill>
                <a:effectLst/>
                <a:latin typeface="+mn-lt"/>
                <a:ea typeface="+mn-ea"/>
                <a:cs typeface="+mn-cs"/>
              </a:rPr>
              <a:t> — This is a small step up from TV — at least you aren’t being bombarded with commercials. But one 90-minute movie a day adds up to 10.5 hours per week, and that’s a lot of time lost. Why not make watching a movie a special treat?</a:t>
            </a:r>
          </a:p>
          <a:p>
            <a:r>
              <a:rPr lang="en-GB" sz="1200" b="1" i="0" u="none" strike="noStrike" kern="1200" dirty="0">
                <a:solidFill>
                  <a:schemeClr val="tx1"/>
                </a:solidFill>
                <a:effectLst/>
                <a:latin typeface="+mn-lt"/>
                <a:ea typeface="+mn-ea"/>
                <a:cs typeface="+mn-cs"/>
              </a:rPr>
              <a:t>YouTube (or other online streaming video)</a:t>
            </a:r>
            <a:r>
              <a:rPr lang="en-GB" sz="1200" b="0" i="0" u="none" strike="noStrike" kern="1200" dirty="0">
                <a:solidFill>
                  <a:schemeClr val="tx1"/>
                </a:solidFill>
                <a:effectLst/>
                <a:latin typeface="+mn-lt"/>
                <a:ea typeface="+mn-ea"/>
                <a:cs typeface="+mn-cs"/>
              </a:rPr>
              <a:t> — Need I say more? Either limit your raw time spent or limit the number of “related videos” you let yourself watch. Or go cold-turkey. YouTube is a cruel master!</a:t>
            </a:r>
          </a:p>
          <a:p>
            <a:r>
              <a:rPr lang="en-GB" sz="1200" b="1" i="0" u="none" strike="noStrike" kern="1200" dirty="0">
                <a:solidFill>
                  <a:schemeClr val="tx1"/>
                </a:solidFill>
                <a:effectLst/>
                <a:latin typeface="+mn-lt"/>
                <a:ea typeface="+mn-ea"/>
                <a:cs typeface="+mn-cs"/>
              </a:rPr>
              <a:t>Going for a Coffee</a:t>
            </a:r>
            <a:r>
              <a:rPr lang="en-GB" sz="1200" b="0" i="0" u="none" strike="noStrike" kern="1200" dirty="0">
                <a:solidFill>
                  <a:schemeClr val="tx1"/>
                </a:solidFill>
                <a:effectLst/>
                <a:latin typeface="+mn-lt"/>
                <a:ea typeface="+mn-ea"/>
                <a:cs typeface="+mn-cs"/>
              </a:rPr>
              <a:t> — While you may love that espresso every day, how much time does it take to drive to the coffee shop, stand in line or wait in the drive thru, pay and then drive to wherever you were really going? You could save some time by getting really great beans and making your own at home or the office.</a:t>
            </a:r>
          </a:p>
          <a:p>
            <a:r>
              <a:rPr lang="en-GB" sz="1200" b="1" i="0" u="none" strike="noStrike" kern="1200" dirty="0">
                <a:solidFill>
                  <a:schemeClr val="tx1"/>
                </a:solidFill>
                <a:effectLst/>
                <a:latin typeface="+mn-lt"/>
                <a:ea typeface="+mn-ea"/>
                <a:cs typeface="+mn-cs"/>
              </a:rPr>
              <a:t>Being Sick</a:t>
            </a:r>
            <a:r>
              <a:rPr lang="en-GB" sz="1200" b="0" i="0" u="none" strike="noStrike" kern="1200" dirty="0">
                <a:solidFill>
                  <a:schemeClr val="tx1"/>
                </a:solidFill>
                <a:effectLst/>
                <a:latin typeface="+mn-lt"/>
                <a:ea typeface="+mn-ea"/>
                <a:cs typeface="+mn-cs"/>
              </a:rPr>
              <a:t> — It is a better investment in your time to eat healthy and keep your immune system strong than lose time being sick. If you are sick, focus on getting well than just “biding the time” watching TV or complaining to anyone and everyone on Facebook!</a:t>
            </a:r>
          </a:p>
          <a:p>
            <a:r>
              <a:rPr lang="en-GB" sz="1200" b="1" i="0" u="none" strike="noStrike" kern="1200" dirty="0">
                <a:solidFill>
                  <a:schemeClr val="tx1"/>
                </a:solidFill>
                <a:effectLst/>
                <a:latin typeface="+mn-lt"/>
                <a:ea typeface="+mn-ea"/>
                <a:cs typeface="+mn-cs"/>
              </a:rPr>
              <a:t>Reading junky books</a:t>
            </a:r>
            <a:r>
              <a:rPr lang="en-GB" sz="1200" b="0" i="0" u="none" strike="noStrike" kern="1200" dirty="0">
                <a:solidFill>
                  <a:schemeClr val="tx1"/>
                </a:solidFill>
                <a:effectLst/>
                <a:latin typeface="+mn-lt"/>
                <a:ea typeface="+mn-ea"/>
                <a:cs typeface="+mn-cs"/>
              </a:rPr>
              <a:t> — I hesitate to say this, but reading </a:t>
            </a:r>
            <a:r>
              <a:rPr lang="en-GB" sz="1200" b="0" i="1" u="none" strike="noStrike" kern="1200" dirty="0">
                <a:solidFill>
                  <a:schemeClr val="tx1"/>
                </a:solidFill>
                <a:effectLst/>
                <a:latin typeface="+mn-lt"/>
                <a:ea typeface="+mn-ea"/>
                <a:cs typeface="+mn-cs"/>
              </a:rPr>
              <a:t>can</a:t>
            </a:r>
            <a:r>
              <a:rPr lang="en-GB" sz="1200" b="0" i="0" u="none" strike="noStrike" kern="1200" dirty="0">
                <a:solidFill>
                  <a:schemeClr val="tx1"/>
                </a:solidFill>
                <a:effectLst/>
                <a:latin typeface="+mn-lt"/>
                <a:ea typeface="+mn-ea"/>
                <a:cs typeface="+mn-cs"/>
              </a:rPr>
              <a:t> be a time-waster. Think about what you’re reading and why. But please, still encourage young people to read anything and everything, just to improve their reading skills.</a:t>
            </a:r>
          </a:p>
          <a:p>
            <a:r>
              <a:rPr lang="en-GB" sz="1200" b="1" i="0" u="none" strike="noStrike" kern="1200" dirty="0">
                <a:solidFill>
                  <a:schemeClr val="tx1"/>
                </a:solidFill>
                <a:effectLst/>
                <a:latin typeface="+mn-lt"/>
                <a:ea typeface="+mn-ea"/>
                <a:cs typeface="+mn-cs"/>
              </a:rPr>
              <a:t>Commuting</a:t>
            </a:r>
            <a:r>
              <a:rPr lang="en-GB" sz="1200" b="0" i="0" u="none" strike="noStrike" kern="1200" dirty="0">
                <a:solidFill>
                  <a:schemeClr val="tx1"/>
                </a:solidFill>
                <a:effectLst/>
                <a:latin typeface="+mn-lt"/>
                <a:ea typeface="+mn-ea"/>
                <a:cs typeface="+mn-cs"/>
              </a:rPr>
              <a:t> — Add up the time spent going to/from work every day and see if there is a way to reduce it. Carpool if you can — you can use the time spent riding to do things on the way. Or, see if your employer would agree to let you work one day a week from home, or work 35 hours in 4 days instead of 5. There are many options if your commute is a killer.</a:t>
            </a:r>
          </a:p>
          <a:p>
            <a:r>
              <a:rPr lang="en-GB" sz="1200" b="1" i="0" u="none" strike="noStrike" kern="1200" dirty="0">
                <a:solidFill>
                  <a:schemeClr val="tx1"/>
                </a:solidFill>
                <a:effectLst/>
                <a:latin typeface="+mn-lt"/>
                <a:ea typeface="+mn-ea"/>
                <a:cs typeface="+mn-cs"/>
              </a:rPr>
              <a:t>Shopping</a:t>
            </a:r>
            <a:r>
              <a:rPr lang="en-GB" sz="1200" b="0" i="0" u="none" strike="noStrike" kern="1200" dirty="0">
                <a:solidFill>
                  <a:schemeClr val="tx1"/>
                </a:solidFill>
                <a:effectLst/>
                <a:latin typeface="+mn-lt"/>
                <a:ea typeface="+mn-ea"/>
                <a:cs typeface="+mn-cs"/>
              </a:rPr>
              <a:t> — We all need groceries, but do you need to drive across town to that bulk store and spend four hours on a Saturday filling a gigantic cart? Have you done the math to see how much money you are actually saving? Might your time be worth something? How about unnecessary clothes, gadget or phone shopping? Can you save some time going to a closer store rather than driving across town? This is especially important if you get into a habit of driving extra — time lost multiplies when you do something daily or weekly.</a:t>
            </a:r>
          </a:p>
          <a:p>
            <a:r>
              <a:rPr lang="en-GB" sz="1200" b="1" i="0" u="none" strike="noStrike" kern="1200" dirty="0">
                <a:solidFill>
                  <a:schemeClr val="tx1"/>
                </a:solidFill>
                <a:effectLst/>
                <a:latin typeface="+mn-lt"/>
                <a:ea typeface="+mn-ea"/>
                <a:cs typeface="+mn-cs"/>
              </a:rPr>
              <a:t>Online Shopping</a:t>
            </a:r>
            <a:r>
              <a:rPr lang="en-GB" sz="1200" b="0" i="0" u="none" strike="noStrike" kern="1200" dirty="0">
                <a:solidFill>
                  <a:schemeClr val="tx1"/>
                </a:solidFill>
                <a:effectLst/>
                <a:latin typeface="+mn-lt"/>
                <a:ea typeface="+mn-ea"/>
                <a:cs typeface="+mn-cs"/>
              </a:rPr>
              <a:t> — This is a variation of the above point, but it bears mentioning separately. So you need to order this-or-that specific product online. Time yourself. Give it 5 minutes — get it done. Don’t be distracted by other products, or “other customers also bought” items. Don’t do any extreme product comparison or research (unless it’s something you’ve never bought before and you really need to). Shopping for apps can be a time-eater, too.</a:t>
            </a:r>
          </a:p>
          <a:p>
            <a:r>
              <a:rPr lang="en-GB" sz="1200" b="1" i="0" u="none" strike="noStrike" kern="1200" dirty="0">
                <a:solidFill>
                  <a:schemeClr val="tx1"/>
                </a:solidFill>
                <a:effectLst/>
                <a:latin typeface="+mn-lt"/>
                <a:ea typeface="+mn-ea"/>
                <a:cs typeface="+mn-cs"/>
              </a:rPr>
              <a:t>Accounting</a:t>
            </a:r>
            <a:r>
              <a:rPr lang="en-GB" sz="1200" b="0" i="0" u="none" strike="noStrike" kern="1200" dirty="0">
                <a:solidFill>
                  <a:schemeClr val="tx1"/>
                </a:solidFill>
                <a:effectLst/>
                <a:latin typeface="+mn-lt"/>
                <a:ea typeface="+mn-ea"/>
                <a:cs typeface="+mn-cs"/>
              </a:rPr>
              <a:t> — Depending on your situation, your system and your accounting skill, it might be a major time saver to just pay someone to do it for you. Or, you might be able to streamline your system to do a little at a time rather than losing huge chunks of time in tax season.</a:t>
            </a:r>
          </a:p>
          <a:p>
            <a:r>
              <a:rPr lang="en-GB" sz="1200" b="1" i="0" u="none" strike="noStrike" kern="1200" dirty="0">
                <a:solidFill>
                  <a:schemeClr val="tx1"/>
                </a:solidFill>
                <a:effectLst/>
                <a:latin typeface="+mn-lt"/>
                <a:ea typeface="+mn-ea"/>
                <a:cs typeface="+mn-cs"/>
              </a:rPr>
              <a:t>Organizing/Moving files on your computer</a:t>
            </a:r>
            <a:r>
              <a:rPr lang="en-GB" sz="1200" b="0" i="0" u="none" strike="noStrike" kern="1200" dirty="0">
                <a:solidFill>
                  <a:schemeClr val="tx1"/>
                </a:solidFill>
                <a:effectLst/>
                <a:latin typeface="+mn-lt"/>
                <a:ea typeface="+mn-ea"/>
                <a:cs typeface="+mn-cs"/>
              </a:rPr>
              <a:t> — Try to put things where they belong the first time, so that you don’t have to go searching for them later or spend time organizing them. On the other hand, maybe you lose time just “fiddling” with things on your computer — looking through your downloads folder or mucking around with folder hierarchies.</a:t>
            </a:r>
          </a:p>
          <a:p>
            <a:r>
              <a:rPr lang="en-GB" sz="1200" b="1" i="0" u="none" strike="noStrike" kern="1200" dirty="0">
                <a:solidFill>
                  <a:schemeClr val="tx1"/>
                </a:solidFill>
                <a:effectLst/>
                <a:latin typeface="+mn-lt"/>
                <a:ea typeface="+mn-ea"/>
                <a:cs typeface="+mn-cs"/>
              </a:rPr>
              <a:t>Cleaning House</a:t>
            </a:r>
            <a:r>
              <a:rPr lang="en-GB" sz="1200" b="0" i="0" u="none" strike="noStrike" kern="1200" dirty="0">
                <a:solidFill>
                  <a:schemeClr val="tx1"/>
                </a:solidFill>
                <a:effectLst/>
                <a:latin typeface="+mn-lt"/>
                <a:ea typeface="+mn-ea"/>
                <a:cs typeface="+mn-cs"/>
              </a:rPr>
              <a:t> — Depending on your situation, it might be a good use of time to hire a maid to come in and keep your place clean. Think about time spent, check on the costs of a maid, and do the math. Before you buy a big house, consider the time it will take to clean it!</a:t>
            </a:r>
          </a:p>
          <a:p>
            <a:r>
              <a:rPr lang="en-GB" sz="1200" b="1" i="0" u="none" strike="noStrike" kern="1200" dirty="0">
                <a:solidFill>
                  <a:schemeClr val="tx1"/>
                </a:solidFill>
                <a:effectLst/>
                <a:latin typeface="+mn-lt"/>
                <a:ea typeface="+mn-ea"/>
                <a:cs typeface="+mn-cs"/>
              </a:rPr>
              <a:t>Obsessions</a:t>
            </a:r>
            <a:r>
              <a:rPr lang="en-GB" sz="1200" b="0" i="0" u="none" strike="noStrike" kern="1200" dirty="0">
                <a:solidFill>
                  <a:schemeClr val="tx1"/>
                </a:solidFill>
                <a:effectLst/>
                <a:latin typeface="+mn-lt"/>
                <a:ea typeface="+mn-ea"/>
                <a:cs typeface="+mn-cs"/>
              </a:rPr>
              <a:t> — Whether it’s reading conspiracy theory websites or tracking down your 16th generation genealogy, our hobbies can become obsessions if we do them uncontrollably. Make sure that anything you spend a lot of time on hasn’t become an unbalanced fascination and if it has, try and cut the strings. Get help if you need to.</a:t>
            </a:r>
          </a:p>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13</a:t>
            </a:fld>
            <a:endParaRPr lang="en-GB"/>
          </a:p>
        </p:txBody>
      </p:sp>
    </p:spTree>
    <p:extLst>
      <p:ext uri="{BB962C8B-B14F-4D97-AF65-F5344CB8AC3E}">
        <p14:creationId xmlns:p14="http://schemas.microsoft.com/office/powerpoint/2010/main" val="905362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Making some adjustments to the way you organise your time could help you feel more in control of any tasks you're facing, and more able to handle pressure.</a:t>
            </a:r>
          </a:p>
          <a:p>
            <a:pPr rtl="0"/>
            <a:r>
              <a:rPr lang="en-GB" sz="1200" b="1" i="0" u="none" strike="noStrike" kern="1200" dirty="0">
                <a:solidFill>
                  <a:schemeClr val="tx1"/>
                </a:solidFill>
                <a:effectLst/>
                <a:latin typeface="+mn-lt"/>
                <a:ea typeface="+mn-ea"/>
                <a:cs typeface="+mn-cs"/>
              </a:rPr>
              <a:t>Identify your best time of day</a:t>
            </a:r>
            <a:r>
              <a:rPr lang="en-GB" sz="1200" b="0" i="0" u="none" strike="noStrike" kern="1200" dirty="0">
                <a:solidFill>
                  <a:schemeClr val="tx1"/>
                </a:solidFill>
                <a:effectLst/>
                <a:latin typeface="+mn-lt"/>
                <a:ea typeface="+mn-ea"/>
                <a:cs typeface="+mn-cs"/>
              </a:rPr>
              <a:t>, and do the important tasks that need the most energy and concentration at that time. For example, you might be a morning person or an evening person.</a:t>
            </a:r>
          </a:p>
          <a:p>
            <a:pPr rtl="0"/>
            <a:r>
              <a:rPr lang="en-GB" sz="1200" b="1" i="0" u="none" strike="noStrike" kern="1200" dirty="0">
                <a:solidFill>
                  <a:schemeClr val="tx1"/>
                </a:solidFill>
                <a:effectLst/>
                <a:latin typeface="+mn-lt"/>
                <a:ea typeface="+mn-ea"/>
                <a:cs typeface="+mn-cs"/>
              </a:rPr>
              <a:t>Make a list</a:t>
            </a:r>
            <a:r>
              <a:rPr lang="en-GB" sz="1200" b="0" i="0" u="none" strike="noStrike" kern="1200" dirty="0">
                <a:solidFill>
                  <a:schemeClr val="tx1"/>
                </a:solidFill>
                <a:effectLst/>
                <a:latin typeface="+mn-lt"/>
                <a:ea typeface="+mn-ea"/>
                <a:cs typeface="+mn-cs"/>
              </a:rPr>
              <a:t> of things you have to do. Arrange them in order of importance, and try to focus on the most urgent first. Some people find creating a timetable useful so they can plan when they can spend time on each task. If your tasks are work related, ask a manager or colleague to help you prioritise. You may be able to push back some tasks until you're feeling less stressed.</a:t>
            </a:r>
          </a:p>
          <a:p>
            <a:pPr rtl="0"/>
            <a:r>
              <a:rPr lang="en-GB" sz="1200" b="1" i="0" u="none" strike="noStrike" kern="1200" dirty="0">
                <a:solidFill>
                  <a:schemeClr val="tx1"/>
                </a:solidFill>
                <a:effectLst/>
                <a:latin typeface="+mn-lt"/>
                <a:ea typeface="+mn-ea"/>
                <a:cs typeface="+mn-cs"/>
              </a:rPr>
              <a:t>Set smaller and more achievable targets.</a:t>
            </a:r>
            <a:r>
              <a:rPr lang="en-GB" sz="1200" b="0" i="0" u="none" strike="noStrike" kern="1200" dirty="0">
                <a:solidFill>
                  <a:schemeClr val="tx1"/>
                </a:solidFill>
                <a:effectLst/>
                <a:latin typeface="+mn-lt"/>
                <a:ea typeface="+mn-ea"/>
                <a:cs typeface="+mn-cs"/>
              </a:rPr>
              <a:t> When you’re under a lot of pressure it’s easy to set yourself large targets that are often unachievable. This can make you feel more stressed and if you don’t reach them, it can make you feel disappointed and frustrated. Setting smaller more achievable goals can make you feel in more control and you can see your achievements more easily.</a:t>
            </a:r>
          </a:p>
          <a:p>
            <a:pPr rtl="0"/>
            <a:r>
              <a:rPr lang="en-GB" sz="1200" b="1" i="0" u="none" strike="noStrike" kern="1200" dirty="0">
                <a:solidFill>
                  <a:schemeClr val="tx1"/>
                </a:solidFill>
                <a:effectLst/>
                <a:latin typeface="+mn-lt"/>
                <a:ea typeface="+mn-ea"/>
                <a:cs typeface="+mn-cs"/>
              </a:rPr>
              <a:t>Vary your activities.</a:t>
            </a:r>
            <a:r>
              <a:rPr lang="en-GB" sz="1200" b="0" i="0" u="none" strike="noStrike" kern="1200" dirty="0">
                <a:solidFill>
                  <a:schemeClr val="tx1"/>
                </a:solidFill>
                <a:effectLst/>
                <a:latin typeface="+mn-lt"/>
                <a:ea typeface="+mn-ea"/>
                <a:cs typeface="+mn-cs"/>
              </a:rPr>
              <a:t> Balance interesting tasks with more mundane ones, and stressful tasks with those you find easier or can do more calmly.</a:t>
            </a:r>
          </a:p>
          <a:p>
            <a:pPr rtl="0"/>
            <a:r>
              <a:rPr lang="en-GB" sz="1200" b="1" i="0" u="none" strike="noStrike" kern="1200" dirty="0">
                <a:solidFill>
                  <a:schemeClr val="tx1"/>
                </a:solidFill>
                <a:effectLst/>
                <a:latin typeface="+mn-lt"/>
                <a:ea typeface="+mn-ea"/>
                <a:cs typeface="+mn-cs"/>
              </a:rPr>
              <a:t>Try not to do too much at once.</a:t>
            </a:r>
            <a:r>
              <a:rPr lang="en-GB" sz="1200" b="0" i="0" u="none" strike="noStrike" kern="1200" dirty="0">
                <a:solidFill>
                  <a:schemeClr val="tx1"/>
                </a:solidFill>
                <a:effectLst/>
                <a:latin typeface="+mn-lt"/>
                <a:ea typeface="+mn-ea"/>
                <a:cs typeface="+mn-cs"/>
              </a:rPr>
              <a:t> If you take on too much, you might find it harder to do any individual task well. This can make you feel like you have even more pressure on you.</a:t>
            </a:r>
          </a:p>
          <a:p>
            <a:pPr rtl="0"/>
            <a:r>
              <a:rPr lang="en-GB" sz="1200" b="1" i="0" u="none" strike="noStrike" kern="1200" dirty="0">
                <a:solidFill>
                  <a:schemeClr val="tx1"/>
                </a:solidFill>
                <a:effectLst/>
                <a:latin typeface="+mn-lt"/>
                <a:ea typeface="+mn-ea"/>
                <a:cs typeface="+mn-cs"/>
              </a:rPr>
              <a:t>Take breaks and take things slowly.</a:t>
            </a:r>
            <a:r>
              <a:rPr lang="en-GB" sz="1200" b="0" i="0" u="none" strike="noStrike" kern="1200" dirty="0">
                <a:solidFill>
                  <a:schemeClr val="tx1"/>
                </a:solidFill>
                <a:effectLst/>
                <a:latin typeface="+mn-lt"/>
                <a:ea typeface="+mn-ea"/>
                <a:cs typeface="+mn-cs"/>
              </a:rPr>
              <a:t> It might be difficult to do this when you're stressed, but it can make you more productive.</a:t>
            </a:r>
          </a:p>
          <a:p>
            <a:pPr rtl="0"/>
            <a:r>
              <a:rPr lang="en-GB" sz="1200" b="1" i="0" u="none" strike="noStrike" kern="1200" dirty="0">
                <a:solidFill>
                  <a:schemeClr val="tx1"/>
                </a:solidFill>
                <a:effectLst/>
                <a:latin typeface="+mn-lt"/>
                <a:ea typeface="+mn-ea"/>
                <a:cs typeface="+mn-cs"/>
              </a:rPr>
              <a:t>Ask someone if they can help.</a:t>
            </a:r>
            <a:r>
              <a:rPr lang="en-GB" sz="1200" b="0" i="0" u="none" strike="noStrike" kern="1200" dirty="0">
                <a:solidFill>
                  <a:schemeClr val="tx1"/>
                </a:solidFill>
                <a:effectLst/>
                <a:latin typeface="+mn-lt"/>
                <a:ea typeface="+mn-ea"/>
                <a:cs typeface="+mn-cs"/>
              </a:rPr>
              <a:t> For example, you could ask a friend or family member to help with some of your daily tasks so that you have more time to spend completing your tasks that are causing you to feel stressed.</a:t>
            </a:r>
          </a:p>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14</a:t>
            </a:fld>
            <a:endParaRPr lang="en-GB"/>
          </a:p>
        </p:txBody>
      </p:sp>
    </p:spTree>
    <p:extLst>
      <p:ext uri="{BB962C8B-B14F-4D97-AF65-F5344CB8AC3E}">
        <p14:creationId xmlns:p14="http://schemas.microsoft.com/office/powerpoint/2010/main" val="2888002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OPTIONAL SLIDE – tutors may want to </a:t>
            </a:r>
            <a:r>
              <a:rPr lang="en-GB" sz="1200" b="1" i="0" u="none" strike="noStrike" kern="1200">
                <a:solidFill>
                  <a:schemeClr val="tx1"/>
                </a:solidFill>
                <a:effectLst/>
                <a:latin typeface="+mn-lt"/>
                <a:ea typeface="+mn-ea"/>
                <a:cs typeface="+mn-cs"/>
              </a:rPr>
              <a:t>remove this</a:t>
            </a:r>
            <a:endParaRPr lang="en-GB" sz="1200" b="1" i="0" u="none" strike="noStrike" kern="1200" dirty="0">
              <a:solidFill>
                <a:schemeClr val="tx1"/>
              </a:solidFill>
              <a:effectLst/>
              <a:latin typeface="+mn-lt"/>
              <a:ea typeface="+mn-ea"/>
              <a:cs typeface="+mn-cs"/>
            </a:endParaRPr>
          </a:p>
          <a:p>
            <a:endParaRPr lang="en-GB" sz="1200" b="1"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Talking treatments</a:t>
            </a:r>
          </a:p>
          <a:p>
            <a:pPr rtl="0"/>
            <a:r>
              <a:rPr lang="en-GB" sz="1200" b="0" i="0" u="none" strike="noStrike" kern="1200" dirty="0">
                <a:solidFill>
                  <a:schemeClr val="tx1"/>
                </a:solidFill>
                <a:effectLst/>
                <a:latin typeface="+mn-lt"/>
                <a:ea typeface="+mn-ea"/>
                <a:cs typeface="+mn-cs"/>
              </a:rPr>
              <a:t>Talking with a trained professional can help you learn to deal with stress and become more aware of your own thoughts and feelings. Common types of talking treatments which can help with stress are:</a:t>
            </a:r>
          </a:p>
          <a:p>
            <a:pPr rtl="0"/>
            <a:r>
              <a:rPr lang="en-GB" sz="1200" b="0" i="0" u="sng" strike="noStrike" kern="1200" dirty="0">
                <a:solidFill>
                  <a:schemeClr val="tx1"/>
                </a:solidFill>
                <a:effectLst/>
                <a:latin typeface="+mn-lt"/>
                <a:ea typeface="+mn-ea"/>
                <a:cs typeface="+mn-cs"/>
                <a:hlinkClick r:id="rId3"/>
              </a:rPr>
              <a:t>Cognitive behavioural therapy (CBT)</a:t>
            </a:r>
            <a:r>
              <a:rPr lang="en-GB" sz="1200" b="0" i="0" u="none" strike="noStrike" kern="1200" dirty="0">
                <a:solidFill>
                  <a:schemeClr val="tx1"/>
                </a:solidFill>
                <a:effectLst/>
                <a:latin typeface="+mn-lt"/>
                <a:ea typeface="+mn-ea"/>
                <a:cs typeface="+mn-cs"/>
              </a:rPr>
              <a:t>, which helps you understand your thought patterns, recognise your trigger points and identify positive actions you can take.</a:t>
            </a:r>
          </a:p>
          <a:p>
            <a:pPr rtl="0"/>
            <a:r>
              <a:rPr lang="en-GB" sz="1200" b="0" i="0" u="sng" strike="noStrike" kern="1200" dirty="0">
                <a:solidFill>
                  <a:schemeClr val="tx1"/>
                </a:solidFill>
                <a:effectLst/>
                <a:latin typeface="+mn-lt"/>
                <a:ea typeface="+mn-ea"/>
                <a:cs typeface="+mn-cs"/>
                <a:hlinkClick r:id="rId4"/>
              </a:rPr>
              <a:t>Mindfulness</a:t>
            </a:r>
            <a:r>
              <a:rPr lang="en-GB" sz="1200" b="0" i="0" u="none" strike="noStrike" kern="1200" dirty="0">
                <a:solidFill>
                  <a:schemeClr val="tx1"/>
                </a:solidFill>
                <a:effectLst/>
                <a:latin typeface="+mn-lt"/>
                <a:ea typeface="+mn-ea"/>
                <a:cs typeface="+mn-cs"/>
              </a:rPr>
              <a:t> based stress reduction (</a:t>
            </a:r>
            <a:r>
              <a:rPr lang="en-GB" sz="1200" b="0" i="0" u="none" strike="noStrike" kern="1200" dirty="0" err="1">
                <a:solidFill>
                  <a:schemeClr val="tx1"/>
                </a:solidFill>
                <a:effectLst/>
                <a:latin typeface="+mn-lt"/>
                <a:ea typeface="+mn-ea"/>
                <a:cs typeface="+mn-cs"/>
              </a:rPr>
              <a:t>MBSR</a:t>
            </a:r>
            <a:r>
              <a:rPr lang="en-GB" sz="1200" b="0" i="0" u="none" strike="noStrike" kern="1200" dirty="0">
                <a:solidFill>
                  <a:schemeClr val="tx1"/>
                </a:solidFill>
                <a:effectLst/>
                <a:latin typeface="+mn-lt"/>
                <a:ea typeface="+mn-ea"/>
                <a:cs typeface="+mn-cs"/>
              </a:rPr>
              <a:t>), which combines mindfulness, meditation and yoga with a particular focus on reducing stress. You can find out more from </a:t>
            </a:r>
            <a:r>
              <a:rPr lang="en-GB" sz="1200" b="0" i="0" u="sng" strike="noStrike" kern="1200" dirty="0">
                <a:solidFill>
                  <a:schemeClr val="tx1"/>
                </a:solidFill>
                <a:effectLst/>
                <a:latin typeface="+mn-lt"/>
                <a:ea typeface="+mn-ea"/>
                <a:cs typeface="+mn-cs"/>
                <a:hlinkClick r:id="rId5"/>
              </a:rPr>
              <a:t>Be </a:t>
            </a:r>
            <a:r>
              <a:rPr lang="en-GB" sz="1200" b="0" i="0" u="sng" strike="noStrike" kern="1200" dirty="0" err="1">
                <a:solidFill>
                  <a:schemeClr val="tx1"/>
                </a:solidFill>
                <a:effectLst/>
                <a:latin typeface="+mn-lt"/>
                <a:ea typeface="+mn-ea"/>
                <a:cs typeface="+mn-cs"/>
                <a:hlinkClick r:id="rId5"/>
              </a:rPr>
              <a:t>Mindful’s</a:t>
            </a:r>
            <a:r>
              <a:rPr lang="en-GB" sz="1200" b="0" i="0" u="sng" strike="noStrike" kern="1200" dirty="0">
                <a:solidFill>
                  <a:schemeClr val="tx1"/>
                </a:solidFill>
                <a:effectLst/>
                <a:latin typeface="+mn-lt"/>
                <a:ea typeface="+mn-ea"/>
                <a:cs typeface="+mn-cs"/>
                <a:hlinkClick r:id="rId5"/>
              </a:rPr>
              <a:t> website</a:t>
            </a:r>
            <a:r>
              <a:rPr lang="en-GB" sz="1200" b="0" i="0" u="none" strike="noStrike" kern="1200" dirty="0">
                <a:solidFill>
                  <a:schemeClr val="tx1"/>
                </a:solidFill>
                <a:effectLst/>
                <a:latin typeface="+mn-lt"/>
                <a:ea typeface="+mn-ea"/>
                <a:cs typeface="+mn-cs"/>
              </a:rPr>
              <a:t>.</a:t>
            </a:r>
          </a:p>
          <a:p>
            <a:pPr rtl="0"/>
            <a:r>
              <a:rPr lang="en-GB" sz="1200" b="1" i="0" u="none" strike="noStrike" kern="1200" dirty="0">
                <a:solidFill>
                  <a:schemeClr val="tx1"/>
                </a:solidFill>
                <a:effectLst/>
                <a:latin typeface="+mn-lt"/>
                <a:ea typeface="+mn-ea"/>
                <a:cs typeface="+mn-cs"/>
              </a:rPr>
              <a:t>Medication</a:t>
            </a:r>
          </a:p>
          <a:p>
            <a:pPr rtl="0"/>
            <a:r>
              <a:rPr lang="en-GB" sz="1200" b="0" i="0" u="none" strike="noStrike" kern="1200" dirty="0">
                <a:solidFill>
                  <a:schemeClr val="tx1"/>
                </a:solidFill>
                <a:effectLst/>
                <a:latin typeface="+mn-lt"/>
                <a:ea typeface="+mn-ea"/>
                <a:cs typeface="+mn-cs"/>
              </a:rPr>
              <a:t>Feelings of stress are a reaction to things happening in your life, not a mental health problem, so there's no specific medication for stress. However, there are various medications available which can help to reduce or manage some of the </a:t>
            </a:r>
            <a:r>
              <a:rPr lang="en-GB" sz="1200" b="0" i="0" u="sng" strike="noStrike" kern="1200" dirty="0">
                <a:solidFill>
                  <a:schemeClr val="tx1"/>
                </a:solidFill>
                <a:effectLst/>
                <a:latin typeface="+mn-lt"/>
                <a:ea typeface="+mn-ea"/>
                <a:cs typeface="+mn-cs"/>
                <a:hlinkClick r:id="rId6" tooltip="Signs of stress"/>
              </a:rPr>
              <a:t>signs of stress</a:t>
            </a:r>
            <a:r>
              <a:rPr lang="en-GB" sz="1200" b="0" i="0" u="none" strike="noStrike" kern="1200" dirty="0">
                <a:solidFill>
                  <a:schemeClr val="tx1"/>
                </a:solidFill>
                <a:effectLst/>
                <a:latin typeface="+mn-lt"/>
                <a:ea typeface="+mn-ea"/>
                <a:cs typeface="+mn-cs"/>
              </a:rPr>
              <a:t>.</a:t>
            </a:r>
          </a:p>
          <a:p>
            <a:pPr rtl="0"/>
            <a:r>
              <a:rPr lang="en-GB" sz="1200" b="0" i="0" u="none" strike="noStrike" kern="1200" dirty="0">
                <a:solidFill>
                  <a:schemeClr val="tx1"/>
                </a:solidFill>
                <a:effectLst/>
                <a:latin typeface="+mn-lt"/>
                <a:ea typeface="+mn-ea"/>
                <a:cs typeface="+mn-cs"/>
              </a:rPr>
              <a:t>For example, your doctor might offer to prescribe:</a:t>
            </a:r>
          </a:p>
          <a:p>
            <a:pPr rtl="0"/>
            <a:r>
              <a:rPr lang="en-GB" sz="1200" b="0" i="0" u="sng" strike="noStrike" kern="1200" dirty="0">
                <a:solidFill>
                  <a:schemeClr val="tx1"/>
                </a:solidFill>
                <a:effectLst/>
                <a:latin typeface="+mn-lt"/>
                <a:ea typeface="+mn-ea"/>
                <a:cs typeface="+mn-cs"/>
                <a:hlinkClick r:id="rId7" tooltip="Sleeping pills and minor tranquillisers"/>
              </a:rPr>
              <a:t>sleeping pills or minor tranquillisers</a:t>
            </a:r>
            <a:r>
              <a:rPr lang="en-GB" sz="1200" b="0" i="0" u="none" strike="noStrike" kern="1200" dirty="0">
                <a:solidFill>
                  <a:schemeClr val="tx1"/>
                </a:solidFill>
                <a:effectLst/>
                <a:latin typeface="+mn-lt"/>
                <a:ea typeface="+mn-ea"/>
                <a:cs typeface="+mn-cs"/>
              </a:rPr>
              <a:t> if you're having trouble sleeping</a:t>
            </a:r>
          </a:p>
          <a:p>
            <a:pPr rtl="0"/>
            <a:r>
              <a:rPr lang="en-GB" sz="1200" b="0" i="0" u="sng" strike="noStrike" kern="1200" dirty="0">
                <a:solidFill>
                  <a:schemeClr val="tx1"/>
                </a:solidFill>
                <a:effectLst/>
                <a:latin typeface="+mn-lt"/>
                <a:ea typeface="+mn-ea"/>
                <a:cs typeface="+mn-cs"/>
                <a:hlinkClick r:id="rId8" tooltip="Antidepressants"/>
              </a:rPr>
              <a:t>antidepressants</a:t>
            </a:r>
            <a:r>
              <a:rPr lang="en-GB" sz="1200" b="0" i="0" u="none" strike="noStrike" kern="1200" dirty="0">
                <a:solidFill>
                  <a:schemeClr val="tx1"/>
                </a:solidFill>
                <a:effectLst/>
                <a:latin typeface="+mn-lt"/>
                <a:ea typeface="+mn-ea"/>
                <a:cs typeface="+mn-cs"/>
              </a:rPr>
              <a:t> if you're experiencing </a:t>
            </a:r>
            <a:r>
              <a:rPr lang="en-GB" sz="1200" b="0" i="0" u="sng" strike="noStrike" kern="1200" dirty="0">
                <a:solidFill>
                  <a:schemeClr val="tx1"/>
                </a:solidFill>
                <a:effectLst/>
                <a:latin typeface="+mn-lt"/>
                <a:ea typeface="+mn-ea"/>
                <a:cs typeface="+mn-cs"/>
                <a:hlinkClick r:id="rId9" tooltip="Depression"/>
              </a:rPr>
              <a:t>depression</a:t>
            </a:r>
            <a:r>
              <a:rPr lang="en-GB" sz="1200" b="0" i="0" u="none" strike="noStrike" kern="1200" dirty="0">
                <a:solidFill>
                  <a:schemeClr val="tx1"/>
                </a:solidFill>
                <a:effectLst/>
                <a:latin typeface="+mn-lt"/>
                <a:ea typeface="+mn-ea"/>
                <a:cs typeface="+mn-cs"/>
              </a:rPr>
              <a:t> or </a:t>
            </a:r>
            <a:r>
              <a:rPr lang="en-GB" sz="1200" b="0" i="0" u="sng" strike="noStrike" kern="1200" dirty="0">
                <a:solidFill>
                  <a:schemeClr val="tx1"/>
                </a:solidFill>
                <a:effectLst/>
                <a:latin typeface="+mn-lt"/>
                <a:ea typeface="+mn-ea"/>
                <a:cs typeface="+mn-cs"/>
                <a:hlinkClick r:id="rId10" tooltip="Anxiety and panic attacks"/>
              </a:rPr>
              <a:t>anxiety</a:t>
            </a:r>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medication to treat any physical symptoms of stress, such as irritable bowel syndrome (IBS), or high blood pressure.</a:t>
            </a:r>
          </a:p>
          <a:p>
            <a:pPr rtl="0"/>
            <a:r>
              <a:rPr lang="en-GB" sz="1200" b="0" i="0" u="none" strike="noStrike" kern="1200" dirty="0">
                <a:solidFill>
                  <a:schemeClr val="tx1"/>
                </a:solidFill>
                <a:effectLst/>
                <a:latin typeface="+mn-lt"/>
                <a:ea typeface="+mn-ea"/>
                <a:cs typeface="+mn-cs"/>
              </a:rPr>
              <a:t>Before deciding to take any drug, it's important to </a:t>
            </a:r>
            <a:r>
              <a:rPr lang="en-GB" sz="1200" b="1" i="0" u="none" strike="noStrike" kern="1200" dirty="0">
                <a:solidFill>
                  <a:schemeClr val="tx1"/>
                </a:solidFill>
                <a:effectLst/>
                <a:latin typeface="+mn-lt"/>
                <a:ea typeface="+mn-ea"/>
                <a:cs typeface="+mn-cs"/>
              </a:rPr>
              <a:t>make sure you have all the facts</a:t>
            </a:r>
            <a:r>
              <a:rPr lang="en-GB" sz="1200" b="0" i="0" u="none" strike="noStrike" kern="1200" dirty="0">
                <a:solidFill>
                  <a:schemeClr val="tx1"/>
                </a:solidFill>
                <a:effectLst/>
                <a:latin typeface="+mn-lt"/>
                <a:ea typeface="+mn-ea"/>
                <a:cs typeface="+mn-cs"/>
              </a:rPr>
              <a:t> you need to make an informed choice. See our pages on </a:t>
            </a:r>
            <a:r>
              <a:rPr lang="en-GB" sz="1200" b="0" i="0" u="sng" strike="noStrike" kern="1200" dirty="0">
                <a:solidFill>
                  <a:schemeClr val="tx1"/>
                </a:solidFill>
                <a:effectLst/>
                <a:latin typeface="+mn-lt"/>
                <a:ea typeface="+mn-ea"/>
                <a:cs typeface="+mn-cs"/>
                <a:hlinkClick r:id="rId11" tooltip="Before taking medication"/>
              </a:rPr>
              <a:t>things to consider before taking medication</a:t>
            </a:r>
            <a:r>
              <a:rPr lang="en-GB" sz="1200" b="0" i="0" u="none" strike="noStrike" kern="1200" dirty="0">
                <a:solidFill>
                  <a:schemeClr val="tx1"/>
                </a:solidFill>
                <a:effectLst/>
                <a:latin typeface="+mn-lt"/>
                <a:ea typeface="+mn-ea"/>
                <a:cs typeface="+mn-cs"/>
              </a:rPr>
              <a:t> and </a:t>
            </a:r>
            <a:r>
              <a:rPr lang="en-GB" sz="1200" b="0" i="0" u="sng" strike="noStrike" kern="1200" dirty="0">
                <a:solidFill>
                  <a:schemeClr val="tx1"/>
                </a:solidFill>
                <a:effectLst/>
                <a:latin typeface="+mn-lt"/>
                <a:ea typeface="+mn-ea"/>
                <a:cs typeface="+mn-cs"/>
                <a:hlinkClick r:id="rId12" tooltip="Your right to refuse medication"/>
              </a:rPr>
              <a:t>your right to refuse medication</a:t>
            </a:r>
            <a:r>
              <a:rPr lang="en-GB" sz="1200" b="0" i="0" u="none" strike="noStrike" kern="1200" dirty="0">
                <a:solidFill>
                  <a:schemeClr val="tx1"/>
                </a:solidFill>
                <a:effectLst/>
                <a:latin typeface="+mn-lt"/>
                <a:ea typeface="+mn-ea"/>
                <a:cs typeface="+mn-cs"/>
              </a:rPr>
              <a:t> for more information. Our pages on </a:t>
            </a:r>
            <a:r>
              <a:rPr lang="en-GB" sz="1200" b="0" i="0" u="sng" strike="noStrike" kern="1200" dirty="0">
                <a:solidFill>
                  <a:schemeClr val="tx1"/>
                </a:solidFill>
                <a:effectLst/>
                <a:latin typeface="+mn-lt"/>
                <a:ea typeface="+mn-ea"/>
                <a:cs typeface="+mn-cs"/>
                <a:hlinkClick r:id="rId13" tooltip="Medication stopping or coming off"/>
              </a:rPr>
              <a:t>coming off medication</a:t>
            </a:r>
            <a:r>
              <a:rPr lang="en-GB" sz="1200" b="0" i="0" u="none" strike="noStrike" kern="1200" dirty="0">
                <a:solidFill>
                  <a:schemeClr val="tx1"/>
                </a:solidFill>
                <a:effectLst/>
                <a:latin typeface="+mn-lt"/>
                <a:ea typeface="+mn-ea"/>
                <a:cs typeface="+mn-cs"/>
              </a:rPr>
              <a:t> give guidance on how to come off medication safely.</a:t>
            </a:r>
          </a:p>
          <a:p>
            <a:pPr rtl="0"/>
            <a:r>
              <a:rPr lang="en-GB" sz="1200" b="1" i="0" u="none" strike="noStrike" kern="1200" dirty="0">
                <a:solidFill>
                  <a:schemeClr val="tx1"/>
                </a:solidFill>
                <a:effectLst/>
                <a:latin typeface="+mn-lt"/>
                <a:ea typeface="+mn-ea"/>
                <a:cs typeface="+mn-cs"/>
              </a:rPr>
              <a:t>Ecotherapy</a:t>
            </a:r>
          </a:p>
          <a:p>
            <a:pPr rtl="0"/>
            <a:r>
              <a:rPr lang="en-GB" sz="1200" b="0" i="0" u="none" strike="noStrike" kern="1200" dirty="0">
                <a:solidFill>
                  <a:schemeClr val="tx1"/>
                </a:solidFill>
                <a:effectLst/>
                <a:latin typeface="+mn-lt"/>
                <a:ea typeface="+mn-ea"/>
                <a:cs typeface="+mn-cs"/>
              </a:rPr>
              <a:t>Ecotherapy is a way of improving your </a:t>
            </a:r>
            <a:r>
              <a:rPr lang="en-GB" sz="1200" b="0" i="0" u="sng" strike="noStrike" kern="1200" dirty="0">
                <a:solidFill>
                  <a:schemeClr val="tx1"/>
                </a:solidFill>
                <a:effectLst/>
                <a:latin typeface="+mn-lt"/>
                <a:ea typeface="+mn-ea"/>
                <a:cs typeface="+mn-cs"/>
                <a:hlinkClick r:id="rId14" tooltip="Wellbeing"/>
              </a:rPr>
              <a:t>wellbeing</a:t>
            </a:r>
            <a:r>
              <a:rPr lang="en-GB" sz="1200" b="0" i="0" u="none" strike="noStrike" kern="1200" dirty="0">
                <a:solidFill>
                  <a:schemeClr val="tx1"/>
                </a:solidFill>
                <a:effectLst/>
                <a:latin typeface="+mn-lt"/>
                <a:ea typeface="+mn-ea"/>
                <a:cs typeface="+mn-cs"/>
              </a:rPr>
              <a:t> and </a:t>
            </a:r>
            <a:r>
              <a:rPr lang="en-GB" sz="1200" b="0" i="0" u="sng" strike="noStrike" kern="1200" dirty="0">
                <a:solidFill>
                  <a:schemeClr val="tx1"/>
                </a:solidFill>
                <a:effectLst/>
                <a:latin typeface="+mn-lt"/>
                <a:ea typeface="+mn-ea"/>
                <a:cs typeface="+mn-cs"/>
                <a:hlinkClick r:id="rId15" tooltip="Self esteem"/>
              </a:rPr>
              <a:t>self-esteem</a:t>
            </a:r>
            <a:r>
              <a:rPr lang="en-GB" sz="1200" b="0" i="0" u="none" strike="noStrike" kern="1200" dirty="0">
                <a:solidFill>
                  <a:schemeClr val="tx1"/>
                </a:solidFill>
                <a:effectLst/>
                <a:latin typeface="+mn-lt"/>
                <a:ea typeface="+mn-ea"/>
                <a:cs typeface="+mn-cs"/>
              </a:rPr>
              <a:t> by spending time in nature. This can include physical exercise in green spaces or taking part in a gardening or conservation project.</a:t>
            </a:r>
          </a:p>
          <a:p>
            <a:pPr rtl="0"/>
            <a:r>
              <a:rPr lang="en-GB" sz="1200" b="0" i="0" u="none" strike="noStrike" kern="1200" dirty="0">
                <a:solidFill>
                  <a:schemeClr val="tx1"/>
                </a:solidFill>
                <a:effectLst/>
                <a:latin typeface="+mn-lt"/>
                <a:ea typeface="+mn-ea"/>
                <a:cs typeface="+mn-cs"/>
              </a:rPr>
              <a:t>(You can find out more about ecotherapy, including details of local programmes, in our pages on </a:t>
            </a:r>
            <a:r>
              <a:rPr lang="en-GB" sz="1200" b="0" i="0" u="sng" strike="noStrike" kern="1200" dirty="0">
                <a:solidFill>
                  <a:schemeClr val="tx1"/>
                </a:solidFill>
                <a:effectLst/>
                <a:latin typeface="+mn-lt"/>
                <a:ea typeface="+mn-ea"/>
                <a:cs typeface="+mn-cs"/>
                <a:hlinkClick r:id="rId16" tooltip="Nature and mental health"/>
              </a:rPr>
              <a:t>ecotherapy</a:t>
            </a:r>
            <a:r>
              <a:rPr lang="en-GB" sz="1200" b="0" i="0" u="none" strike="noStrike" kern="1200" dirty="0">
                <a:solidFill>
                  <a:schemeClr val="tx1"/>
                </a:solidFill>
                <a:effectLst/>
                <a:latin typeface="+mn-lt"/>
                <a:ea typeface="+mn-ea"/>
                <a:cs typeface="+mn-cs"/>
              </a:rPr>
              <a:t>.)</a:t>
            </a:r>
          </a:p>
          <a:p>
            <a:pPr rtl="0"/>
            <a:r>
              <a:rPr lang="en-GB" sz="1200" b="0" i="0" u="none" strike="noStrike" kern="1200" dirty="0">
                <a:solidFill>
                  <a:schemeClr val="tx1"/>
                </a:solidFill>
                <a:effectLst/>
                <a:latin typeface="+mn-lt"/>
                <a:ea typeface="+mn-ea"/>
                <a:cs typeface="+mn-cs"/>
              </a:rPr>
              <a:t>"[It helps me to] spend time outdoors or doing crafts."</a:t>
            </a:r>
          </a:p>
          <a:p>
            <a:pPr rtl="0"/>
            <a:r>
              <a:rPr lang="en-GB" sz="1200" b="1" i="0" u="none" strike="noStrike" kern="1200" dirty="0">
                <a:solidFill>
                  <a:schemeClr val="tx1"/>
                </a:solidFill>
                <a:effectLst/>
                <a:latin typeface="+mn-lt"/>
                <a:ea typeface="+mn-ea"/>
                <a:cs typeface="+mn-cs"/>
              </a:rPr>
              <a:t>Complementary therapies</a:t>
            </a:r>
          </a:p>
          <a:p>
            <a:pPr rtl="0"/>
            <a:r>
              <a:rPr lang="en-GB" sz="1200" b="0" i="0" u="none" strike="noStrike" kern="1200" dirty="0">
                <a:solidFill>
                  <a:schemeClr val="tx1"/>
                </a:solidFill>
                <a:effectLst/>
                <a:latin typeface="+mn-lt"/>
                <a:ea typeface="+mn-ea"/>
                <a:cs typeface="+mn-cs"/>
              </a:rPr>
              <a:t>You may find certain complementary therapies help you manage feelings of stress. These might include:</a:t>
            </a:r>
          </a:p>
          <a:p>
            <a:pPr rtl="0"/>
            <a:r>
              <a:rPr lang="en-GB" sz="1200" b="0" i="0" u="none" strike="noStrike" kern="1200" dirty="0">
                <a:solidFill>
                  <a:schemeClr val="tx1"/>
                </a:solidFill>
                <a:effectLst/>
                <a:latin typeface="+mn-lt"/>
                <a:ea typeface="+mn-ea"/>
                <a:cs typeface="+mn-cs"/>
              </a:rPr>
              <a:t>yoga and meditation</a:t>
            </a:r>
          </a:p>
          <a:p>
            <a:pPr rtl="0"/>
            <a:r>
              <a:rPr lang="en-GB" sz="1200" b="0" i="0" u="none" strike="noStrike" kern="1200" dirty="0">
                <a:solidFill>
                  <a:schemeClr val="tx1"/>
                </a:solidFill>
                <a:effectLst/>
                <a:latin typeface="+mn-lt"/>
                <a:ea typeface="+mn-ea"/>
                <a:cs typeface="+mn-cs"/>
              </a:rPr>
              <a:t>acupuncture</a:t>
            </a:r>
          </a:p>
          <a:p>
            <a:pPr rtl="0"/>
            <a:r>
              <a:rPr lang="en-GB" sz="1200" b="0" i="0" u="none" strike="noStrike" kern="1200" dirty="0">
                <a:solidFill>
                  <a:schemeClr val="tx1"/>
                </a:solidFill>
                <a:effectLst/>
                <a:latin typeface="+mn-lt"/>
                <a:ea typeface="+mn-ea"/>
                <a:cs typeface="+mn-cs"/>
              </a:rPr>
              <a:t>aromatherapy</a:t>
            </a:r>
          </a:p>
          <a:p>
            <a:pPr rtl="0"/>
            <a:r>
              <a:rPr lang="en-GB" sz="1200" b="0" i="0" u="none" strike="noStrike" kern="1200" dirty="0">
                <a:solidFill>
                  <a:schemeClr val="tx1"/>
                </a:solidFill>
                <a:effectLst/>
                <a:latin typeface="+mn-lt"/>
                <a:ea typeface="+mn-ea"/>
                <a:cs typeface="+mn-cs"/>
              </a:rPr>
              <a:t>massage.</a:t>
            </a:r>
          </a:p>
          <a:p>
            <a:pPr rtl="0"/>
            <a:r>
              <a:rPr lang="en-GB" sz="1200" b="0" i="0" u="none" strike="noStrike" kern="1200" dirty="0">
                <a:solidFill>
                  <a:schemeClr val="tx1"/>
                </a:solidFill>
                <a:effectLst/>
                <a:latin typeface="+mn-lt"/>
                <a:ea typeface="+mn-ea"/>
                <a:cs typeface="+mn-cs"/>
              </a:rPr>
              <a:t>(See our pages on </a:t>
            </a:r>
            <a:r>
              <a:rPr lang="en-GB" sz="1200" b="0" i="0" u="sng" strike="noStrike" kern="1200" dirty="0">
                <a:solidFill>
                  <a:schemeClr val="tx1"/>
                </a:solidFill>
                <a:effectLst/>
                <a:latin typeface="+mn-lt"/>
                <a:ea typeface="+mn-ea"/>
                <a:cs typeface="+mn-cs"/>
                <a:hlinkClick r:id="rId17"/>
              </a:rPr>
              <a:t>complementary and alternative therapies</a:t>
            </a:r>
            <a:r>
              <a:rPr lang="en-GB" sz="1200" b="0" i="0" u="none" strike="noStrike" kern="1200" dirty="0">
                <a:solidFill>
                  <a:schemeClr val="tx1"/>
                </a:solidFill>
                <a:effectLst/>
                <a:latin typeface="+mn-lt"/>
                <a:ea typeface="+mn-ea"/>
                <a:cs typeface="+mn-cs"/>
              </a:rPr>
              <a:t> for more information.)</a:t>
            </a:r>
          </a:p>
          <a:p>
            <a:pPr rtl="0"/>
            <a:r>
              <a:rPr lang="en-GB" sz="1200" b="0" i="0" u="none" strike="noStrike" kern="1200" dirty="0">
                <a:solidFill>
                  <a:schemeClr val="tx1"/>
                </a:solidFill>
                <a:effectLst/>
                <a:latin typeface="+mn-lt"/>
                <a:ea typeface="+mn-ea"/>
                <a:cs typeface="+mn-cs"/>
                <a:hlinkClick r:id="rId18"/>
              </a:rPr>
              <a:t>&lt; Developing resilience</a:t>
            </a:r>
            <a:endParaRPr lang="en-GB" sz="1200" b="0" i="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17</a:t>
            </a:fld>
            <a:endParaRPr lang="en-GB"/>
          </a:p>
        </p:txBody>
      </p:sp>
    </p:spTree>
    <p:extLst>
      <p:ext uri="{BB962C8B-B14F-4D97-AF65-F5344CB8AC3E}">
        <p14:creationId xmlns:p14="http://schemas.microsoft.com/office/powerpoint/2010/main" val="3119751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18</a:t>
            </a:fld>
            <a:endParaRPr lang="en-GB"/>
          </a:p>
        </p:txBody>
      </p:sp>
    </p:spTree>
    <p:extLst>
      <p:ext uri="{BB962C8B-B14F-4D97-AF65-F5344CB8AC3E}">
        <p14:creationId xmlns:p14="http://schemas.microsoft.com/office/powerpoint/2010/main" val="233524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20</a:t>
            </a:fld>
            <a:endParaRPr lang="en-GB"/>
          </a:p>
        </p:txBody>
      </p:sp>
    </p:spTree>
    <p:extLst>
      <p:ext uri="{BB962C8B-B14F-4D97-AF65-F5344CB8AC3E}">
        <p14:creationId xmlns:p14="http://schemas.microsoft.com/office/powerpoint/2010/main" val="327051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 around a roll of toilet roll and ask learners to pull off pieces of toilet roll (but don’t tell them why!)</a:t>
            </a:r>
          </a:p>
          <a:p>
            <a:r>
              <a:rPr lang="en-GB" dirty="0"/>
              <a:t>When all learners have at least one piece of toilet, ask them to name one thing that causes them stress/anxiety for each piece of toilet roll they have removed.</a:t>
            </a:r>
          </a:p>
        </p:txBody>
      </p:sp>
      <p:sp>
        <p:nvSpPr>
          <p:cNvPr id="4" name="Slide Number Placeholder 3"/>
          <p:cNvSpPr>
            <a:spLocks noGrp="1"/>
          </p:cNvSpPr>
          <p:nvPr>
            <p:ph type="sldNum" sz="quarter" idx="5"/>
          </p:nvPr>
        </p:nvSpPr>
        <p:spPr/>
        <p:txBody>
          <a:bodyPr/>
          <a:lstStyle/>
          <a:p>
            <a:fld id="{FC7012AC-B342-492B-9AE6-4828580D3BE4}" type="slidenum">
              <a:rPr lang="en-GB" smtClean="0"/>
              <a:t>3</a:t>
            </a:fld>
            <a:endParaRPr lang="en-GB"/>
          </a:p>
        </p:txBody>
      </p:sp>
    </p:spTree>
    <p:extLst>
      <p:ext uri="{BB962C8B-B14F-4D97-AF65-F5344CB8AC3E}">
        <p14:creationId xmlns:p14="http://schemas.microsoft.com/office/powerpoint/2010/main" val="2260941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4</a:t>
            </a:fld>
            <a:endParaRPr lang="en-GB"/>
          </a:p>
        </p:txBody>
      </p:sp>
    </p:spTree>
    <p:extLst>
      <p:ext uri="{BB962C8B-B14F-4D97-AF65-F5344CB8AC3E}">
        <p14:creationId xmlns:p14="http://schemas.microsoft.com/office/powerpoint/2010/main" val="3387054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5</a:t>
            </a:fld>
            <a:endParaRPr lang="en-GB"/>
          </a:p>
        </p:txBody>
      </p:sp>
    </p:spTree>
    <p:extLst>
      <p:ext uri="{BB962C8B-B14F-4D97-AF65-F5344CB8AC3E}">
        <p14:creationId xmlns:p14="http://schemas.microsoft.com/office/powerpoint/2010/main" val="196262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Encourage learners to look at all aspects of reaction to stress so tutor to facilitate ideas:</a:t>
            </a:r>
          </a:p>
          <a:p>
            <a:endParaRPr lang="en-GB" dirty="0"/>
          </a:p>
          <a:p>
            <a:r>
              <a:rPr lang="en-GB" dirty="0"/>
              <a:t>Needing to go to the toilet, flushed appearance, shaking, crying, tense muscles (clenched fists, hunched shoulders), unable to sleep/tired all the time, brain fog, rapid heartbeat, butterflies in the stomach, feeling sick, indigestion/heartburn, tension headache, fidgety, hyperventilating or shallow breathing, impotence, grinding teeth, fainting, panic attack</a:t>
            </a:r>
          </a:p>
        </p:txBody>
      </p:sp>
      <p:sp>
        <p:nvSpPr>
          <p:cNvPr id="4" name="Slide Number Placeholder 3"/>
          <p:cNvSpPr>
            <a:spLocks noGrp="1"/>
          </p:cNvSpPr>
          <p:nvPr>
            <p:ph type="sldNum" sz="quarter" idx="5"/>
          </p:nvPr>
        </p:nvSpPr>
        <p:spPr/>
        <p:txBody>
          <a:bodyPr/>
          <a:lstStyle/>
          <a:p>
            <a:fld id="{FC7012AC-B342-492B-9AE6-4828580D3BE4}" type="slidenum">
              <a:rPr lang="en-GB" smtClean="0"/>
              <a:t>6</a:t>
            </a:fld>
            <a:endParaRPr lang="en-GB"/>
          </a:p>
        </p:txBody>
      </p:sp>
    </p:spTree>
    <p:extLst>
      <p:ext uri="{BB962C8B-B14F-4D97-AF65-F5344CB8AC3E}">
        <p14:creationId xmlns:p14="http://schemas.microsoft.com/office/powerpoint/2010/main" val="185917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dirty="0">
                <a:solidFill>
                  <a:schemeClr val="tx1"/>
                </a:solidFill>
                <a:effectLst/>
                <a:latin typeface="+mn-lt"/>
                <a:ea typeface="+mn-ea"/>
                <a:cs typeface="+mn-cs"/>
              </a:rPr>
              <a:t>How you might be physically affected</a:t>
            </a:r>
          </a:p>
          <a:p>
            <a:pPr rtl="0"/>
            <a:r>
              <a:rPr lang="en-GB" sz="1200" b="0" i="0" u="none" strike="noStrike" kern="1200" dirty="0">
                <a:solidFill>
                  <a:schemeClr val="tx1"/>
                </a:solidFill>
                <a:effectLst/>
                <a:latin typeface="+mn-lt"/>
                <a:ea typeface="+mn-ea"/>
                <a:cs typeface="+mn-cs"/>
              </a:rPr>
              <a:t>shallow breathing or hyperventilating</a:t>
            </a:r>
          </a:p>
          <a:p>
            <a:pPr rtl="0"/>
            <a:r>
              <a:rPr lang="en-GB" sz="1200" b="0" i="0" u="none" strike="noStrike" kern="1200" dirty="0">
                <a:solidFill>
                  <a:schemeClr val="tx1"/>
                </a:solidFill>
                <a:effectLst/>
                <a:latin typeface="+mn-lt"/>
                <a:ea typeface="+mn-ea"/>
                <a:cs typeface="+mn-cs"/>
              </a:rPr>
              <a:t>you might have a </a:t>
            </a:r>
            <a:r>
              <a:rPr lang="en-GB" sz="1200" b="0" i="0" u="sng" strike="noStrike" kern="1200" dirty="0">
                <a:solidFill>
                  <a:schemeClr val="tx1"/>
                </a:solidFill>
                <a:effectLst/>
                <a:latin typeface="+mn-lt"/>
                <a:ea typeface="+mn-ea"/>
                <a:cs typeface="+mn-cs"/>
                <a:hlinkClick r:id="rId3" tooltip="Panic attacks"/>
              </a:rPr>
              <a:t>panic attack</a:t>
            </a:r>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muscle tension</a:t>
            </a:r>
          </a:p>
          <a:p>
            <a:pPr rtl="0"/>
            <a:r>
              <a:rPr lang="en-GB" sz="1200" b="0" i="0" u="none" strike="noStrike" kern="1200" dirty="0">
                <a:solidFill>
                  <a:schemeClr val="tx1"/>
                </a:solidFill>
                <a:effectLst/>
                <a:latin typeface="+mn-lt"/>
                <a:ea typeface="+mn-ea"/>
                <a:cs typeface="+mn-cs"/>
              </a:rPr>
              <a:t>blurred eyesight or sore eyes</a:t>
            </a:r>
          </a:p>
          <a:p>
            <a:pPr rtl="0"/>
            <a:r>
              <a:rPr lang="en-GB" sz="1200" b="0" i="0" u="sng" strike="noStrike" kern="1200" dirty="0">
                <a:solidFill>
                  <a:schemeClr val="tx1"/>
                </a:solidFill>
                <a:effectLst/>
                <a:latin typeface="+mn-lt"/>
                <a:ea typeface="+mn-ea"/>
                <a:cs typeface="+mn-cs"/>
                <a:hlinkClick r:id="rId4" tooltip="Sleep problems"/>
              </a:rPr>
              <a:t>problems getting to sleep</a:t>
            </a:r>
            <a:r>
              <a:rPr lang="en-GB" sz="1200" b="0" i="0" u="none" strike="noStrike" kern="1200" dirty="0">
                <a:solidFill>
                  <a:schemeClr val="tx1"/>
                </a:solidFill>
                <a:effectLst/>
                <a:latin typeface="+mn-lt"/>
                <a:ea typeface="+mn-ea"/>
                <a:cs typeface="+mn-cs"/>
              </a:rPr>
              <a:t>, staying asleep or having nightmares</a:t>
            </a:r>
          </a:p>
          <a:p>
            <a:pPr rtl="0"/>
            <a:r>
              <a:rPr lang="en-GB" sz="1200" b="0" i="0" u="none" strike="noStrike" kern="1200" dirty="0">
                <a:solidFill>
                  <a:schemeClr val="tx1"/>
                </a:solidFill>
                <a:effectLst/>
                <a:latin typeface="+mn-lt"/>
                <a:ea typeface="+mn-ea"/>
                <a:cs typeface="+mn-cs"/>
              </a:rPr>
              <a:t>sexual problems, such as losing interest in sex or being unable to enjoy sex</a:t>
            </a:r>
          </a:p>
          <a:p>
            <a:pPr rtl="0"/>
            <a:r>
              <a:rPr lang="en-GB" sz="1200" b="0" i="0" u="none" strike="noStrike" kern="1200" dirty="0">
                <a:solidFill>
                  <a:schemeClr val="tx1"/>
                </a:solidFill>
                <a:effectLst/>
                <a:latin typeface="+mn-lt"/>
                <a:ea typeface="+mn-ea"/>
                <a:cs typeface="+mn-cs"/>
              </a:rPr>
              <a:t>tired all the time</a:t>
            </a:r>
          </a:p>
          <a:p>
            <a:pPr rtl="0"/>
            <a:r>
              <a:rPr lang="en-GB" sz="1200" b="0" i="0" u="none" strike="noStrike" kern="1200" dirty="0">
                <a:solidFill>
                  <a:schemeClr val="tx1"/>
                </a:solidFill>
                <a:effectLst/>
                <a:latin typeface="+mn-lt"/>
                <a:ea typeface="+mn-ea"/>
                <a:cs typeface="+mn-cs"/>
              </a:rPr>
              <a:t>grinding your teeth or clenching your jaw</a:t>
            </a:r>
          </a:p>
          <a:p>
            <a:pPr rtl="0"/>
            <a:r>
              <a:rPr lang="en-GB" sz="1200" b="0" i="0" u="none" strike="noStrike" kern="1200" dirty="0">
                <a:solidFill>
                  <a:schemeClr val="tx1"/>
                </a:solidFill>
                <a:effectLst/>
                <a:latin typeface="+mn-lt"/>
                <a:ea typeface="+mn-ea"/>
                <a:cs typeface="+mn-cs"/>
              </a:rPr>
              <a:t>headaches</a:t>
            </a:r>
          </a:p>
          <a:p>
            <a:pPr rtl="0"/>
            <a:r>
              <a:rPr lang="en-GB" sz="1200" b="0" i="0" u="none" strike="noStrike" kern="1200" dirty="0">
                <a:solidFill>
                  <a:schemeClr val="tx1"/>
                </a:solidFill>
                <a:effectLst/>
                <a:latin typeface="+mn-lt"/>
                <a:ea typeface="+mn-ea"/>
                <a:cs typeface="+mn-cs"/>
              </a:rPr>
              <a:t>chest pains</a:t>
            </a:r>
          </a:p>
          <a:p>
            <a:pPr rtl="0"/>
            <a:r>
              <a:rPr lang="en-GB" sz="1200" b="0" i="0" u="none" strike="noStrike" kern="1200" dirty="0">
                <a:solidFill>
                  <a:schemeClr val="tx1"/>
                </a:solidFill>
                <a:effectLst/>
                <a:latin typeface="+mn-lt"/>
                <a:ea typeface="+mn-ea"/>
                <a:cs typeface="+mn-cs"/>
              </a:rPr>
              <a:t>high blood pressure</a:t>
            </a:r>
          </a:p>
          <a:p>
            <a:pPr rtl="0"/>
            <a:r>
              <a:rPr lang="en-GB" sz="1200" b="0" i="0" u="none" strike="noStrike" kern="1200" dirty="0">
                <a:solidFill>
                  <a:schemeClr val="tx1"/>
                </a:solidFill>
                <a:effectLst/>
                <a:latin typeface="+mn-lt"/>
                <a:ea typeface="+mn-ea"/>
                <a:cs typeface="+mn-cs"/>
              </a:rPr>
              <a:t>indigestion or heartburn</a:t>
            </a:r>
          </a:p>
          <a:p>
            <a:pPr rtl="0"/>
            <a:r>
              <a:rPr lang="en-GB" sz="1200" b="0" i="0" u="none" strike="noStrike" kern="1200" dirty="0">
                <a:solidFill>
                  <a:schemeClr val="tx1"/>
                </a:solidFill>
                <a:effectLst/>
                <a:latin typeface="+mn-lt"/>
                <a:ea typeface="+mn-ea"/>
                <a:cs typeface="+mn-cs"/>
              </a:rPr>
              <a:t>constipation or diarrhoea</a:t>
            </a:r>
          </a:p>
          <a:p>
            <a:pPr rtl="0"/>
            <a:r>
              <a:rPr lang="en-GB" sz="1200" b="0" i="0" u="none" strike="noStrike" kern="1200" dirty="0">
                <a:solidFill>
                  <a:schemeClr val="tx1"/>
                </a:solidFill>
                <a:effectLst/>
                <a:latin typeface="+mn-lt"/>
                <a:ea typeface="+mn-ea"/>
                <a:cs typeface="+mn-cs"/>
              </a:rPr>
              <a:t>feeling sick, dizzy or fainting.</a:t>
            </a:r>
          </a:p>
          <a:p>
            <a:endParaRPr lang="en-GB" sz="1200" b="0" i="0" u="none" strike="noStrike" kern="1200" dirty="0">
              <a:solidFill>
                <a:schemeClr val="tx1"/>
              </a:solidFill>
              <a:effectLst/>
              <a:latin typeface="+mn-lt"/>
              <a:ea typeface="+mn-ea"/>
              <a:cs typeface="+mn-cs"/>
            </a:endParaRPr>
          </a:p>
          <a:p>
            <a:r>
              <a:rPr lang="en-GB" sz="1200" b="1" i="0" u="none" strike="noStrike" kern="1200" dirty="0">
                <a:solidFill>
                  <a:schemeClr val="tx1"/>
                </a:solidFill>
                <a:effectLst/>
                <a:latin typeface="+mn-lt"/>
                <a:ea typeface="+mn-ea"/>
                <a:cs typeface="+mn-cs"/>
              </a:rPr>
              <a:t>How you might feel</a:t>
            </a:r>
          </a:p>
          <a:p>
            <a:pPr rtl="0"/>
            <a:r>
              <a:rPr lang="en-GB" sz="1200" b="0" i="0" u="none" strike="noStrike" kern="1200" dirty="0">
                <a:solidFill>
                  <a:schemeClr val="tx1"/>
                </a:solidFill>
                <a:effectLst/>
                <a:latin typeface="+mn-lt"/>
                <a:ea typeface="+mn-ea"/>
                <a:cs typeface="+mn-cs"/>
              </a:rPr>
              <a:t>irritable, aggressive, impatient or wound up</a:t>
            </a:r>
          </a:p>
          <a:p>
            <a:pPr rtl="0"/>
            <a:r>
              <a:rPr lang="en-GB" sz="1200" b="0" i="0" u="none" strike="noStrike" kern="1200" dirty="0">
                <a:solidFill>
                  <a:schemeClr val="tx1"/>
                </a:solidFill>
                <a:effectLst/>
                <a:latin typeface="+mn-lt"/>
                <a:ea typeface="+mn-ea"/>
                <a:cs typeface="+mn-cs"/>
              </a:rPr>
              <a:t>over-burdened</a:t>
            </a:r>
          </a:p>
          <a:p>
            <a:pPr rtl="0"/>
            <a:r>
              <a:rPr lang="en-GB" sz="1200" b="0" i="0" u="sng" strike="noStrike" kern="1200" dirty="0">
                <a:solidFill>
                  <a:schemeClr val="tx1"/>
                </a:solidFill>
                <a:effectLst/>
                <a:latin typeface="+mn-lt"/>
                <a:ea typeface="+mn-ea"/>
                <a:cs typeface="+mn-cs"/>
                <a:hlinkClick r:id="rId5" tooltip="Anxiety and panic attacks"/>
              </a:rPr>
              <a:t>anxious</a:t>
            </a:r>
            <a:r>
              <a:rPr lang="en-GB" sz="1200" b="0" i="0" u="none" strike="noStrike" kern="1200" dirty="0">
                <a:solidFill>
                  <a:schemeClr val="tx1"/>
                </a:solidFill>
                <a:effectLst/>
                <a:latin typeface="+mn-lt"/>
                <a:ea typeface="+mn-ea"/>
                <a:cs typeface="+mn-cs"/>
              </a:rPr>
              <a:t>, nervous or afraid</a:t>
            </a:r>
          </a:p>
          <a:p>
            <a:pPr rtl="0"/>
            <a:r>
              <a:rPr lang="en-GB" sz="1200" b="0" i="0" u="none" strike="noStrike" kern="1200" dirty="0">
                <a:solidFill>
                  <a:schemeClr val="tx1"/>
                </a:solidFill>
                <a:effectLst/>
                <a:latin typeface="+mn-lt"/>
                <a:ea typeface="+mn-ea"/>
                <a:cs typeface="+mn-cs"/>
              </a:rPr>
              <a:t>like your thoughts are racing and you can't switch off</a:t>
            </a:r>
          </a:p>
          <a:p>
            <a:pPr rtl="0"/>
            <a:r>
              <a:rPr lang="en-GB" sz="1200" b="0" i="0" u="none" strike="noStrike" kern="1200" dirty="0">
                <a:solidFill>
                  <a:schemeClr val="tx1"/>
                </a:solidFill>
                <a:effectLst/>
                <a:latin typeface="+mn-lt"/>
                <a:ea typeface="+mn-ea"/>
                <a:cs typeface="+mn-cs"/>
              </a:rPr>
              <a:t>unable to enjoy yourself</a:t>
            </a:r>
          </a:p>
          <a:p>
            <a:pPr rtl="0"/>
            <a:r>
              <a:rPr lang="en-GB" sz="1200" b="0" i="0" u="sng" strike="noStrike" kern="1200" dirty="0">
                <a:solidFill>
                  <a:schemeClr val="tx1"/>
                </a:solidFill>
                <a:effectLst/>
                <a:latin typeface="+mn-lt"/>
                <a:ea typeface="+mn-ea"/>
                <a:cs typeface="+mn-cs"/>
                <a:hlinkClick r:id="rId6" tooltip="Depression"/>
              </a:rPr>
              <a:t>depressed</a:t>
            </a:r>
            <a:endParaRPr lang="en-GB" sz="1200" b="0" i="0" u="none" strike="noStrike" kern="1200" dirty="0">
              <a:solidFill>
                <a:schemeClr val="tx1"/>
              </a:solidFill>
              <a:effectLst/>
              <a:latin typeface="+mn-lt"/>
              <a:ea typeface="+mn-ea"/>
              <a:cs typeface="+mn-cs"/>
            </a:endParaRPr>
          </a:p>
          <a:p>
            <a:pPr rtl="0"/>
            <a:r>
              <a:rPr lang="en-GB" sz="1200" b="0" i="0" u="none" strike="noStrike" kern="1200" dirty="0">
                <a:solidFill>
                  <a:schemeClr val="tx1"/>
                </a:solidFill>
                <a:effectLst/>
                <a:latin typeface="+mn-lt"/>
                <a:ea typeface="+mn-ea"/>
                <a:cs typeface="+mn-cs"/>
              </a:rPr>
              <a:t>uninterested in life</a:t>
            </a:r>
          </a:p>
          <a:p>
            <a:pPr rtl="0"/>
            <a:r>
              <a:rPr lang="en-GB" sz="1200" b="0" i="0" u="none" strike="noStrike" kern="1200" dirty="0">
                <a:solidFill>
                  <a:schemeClr val="tx1"/>
                </a:solidFill>
                <a:effectLst/>
                <a:latin typeface="+mn-lt"/>
                <a:ea typeface="+mn-ea"/>
                <a:cs typeface="+mn-cs"/>
              </a:rPr>
              <a:t>like you've lost your sense of humour</a:t>
            </a:r>
          </a:p>
          <a:p>
            <a:pPr rtl="0"/>
            <a:r>
              <a:rPr lang="en-GB" sz="1200" b="0" i="0" u="none" strike="noStrike" kern="1200" dirty="0">
                <a:solidFill>
                  <a:schemeClr val="tx1"/>
                </a:solidFill>
                <a:effectLst/>
                <a:latin typeface="+mn-lt"/>
                <a:ea typeface="+mn-ea"/>
                <a:cs typeface="+mn-cs"/>
              </a:rPr>
              <a:t>a sense of dread</a:t>
            </a:r>
          </a:p>
          <a:p>
            <a:pPr rtl="0"/>
            <a:r>
              <a:rPr lang="en-GB" sz="1200" b="0" i="0" u="none" strike="noStrike" kern="1200" dirty="0">
                <a:solidFill>
                  <a:schemeClr val="tx1"/>
                </a:solidFill>
                <a:effectLst/>
                <a:latin typeface="+mn-lt"/>
                <a:ea typeface="+mn-ea"/>
                <a:cs typeface="+mn-cs"/>
              </a:rPr>
              <a:t>worried about your health</a:t>
            </a:r>
          </a:p>
          <a:p>
            <a:pPr rtl="0"/>
            <a:r>
              <a:rPr lang="en-GB" sz="1200" b="0" i="0" u="none" strike="noStrike" kern="1200" dirty="0">
                <a:solidFill>
                  <a:schemeClr val="tx1"/>
                </a:solidFill>
                <a:effectLst/>
                <a:latin typeface="+mn-lt"/>
                <a:ea typeface="+mn-ea"/>
                <a:cs typeface="+mn-cs"/>
              </a:rPr>
              <a:t>neglected or </a:t>
            </a:r>
            <a:r>
              <a:rPr lang="en-GB" sz="1200" b="0" i="0" u="sng" strike="noStrike" kern="1200" dirty="0">
                <a:solidFill>
                  <a:schemeClr val="tx1"/>
                </a:solidFill>
                <a:effectLst/>
                <a:latin typeface="+mn-lt"/>
                <a:ea typeface="+mn-ea"/>
                <a:cs typeface="+mn-cs"/>
                <a:hlinkClick r:id="rId7"/>
              </a:rPr>
              <a:t>lonely</a:t>
            </a:r>
            <a:r>
              <a:rPr lang="en-GB" sz="1200" b="0" i="0" u="none" strike="noStrike" kern="1200" dirty="0">
                <a:solidFill>
                  <a:schemeClr val="tx1"/>
                </a:solidFill>
                <a:effectLst/>
                <a:latin typeface="+mn-lt"/>
                <a:ea typeface="+mn-ea"/>
                <a:cs typeface="+mn-cs"/>
              </a:rPr>
              <a:t>.</a:t>
            </a:r>
          </a:p>
          <a:p>
            <a:endParaRPr lang="en-GB" dirty="0"/>
          </a:p>
          <a:p>
            <a:r>
              <a:rPr lang="en-GB" sz="1200" b="1" i="0" u="none" strike="noStrike" kern="1200" dirty="0">
                <a:solidFill>
                  <a:schemeClr val="tx1"/>
                </a:solidFill>
                <a:effectLst/>
                <a:latin typeface="+mn-lt"/>
                <a:ea typeface="+mn-ea"/>
                <a:cs typeface="+mn-cs"/>
              </a:rPr>
              <a:t>How you might behave</a:t>
            </a:r>
          </a:p>
          <a:p>
            <a:pPr rtl="0"/>
            <a:r>
              <a:rPr lang="en-GB" sz="1200" b="0" i="0" u="none" strike="noStrike" kern="1200" dirty="0">
                <a:solidFill>
                  <a:schemeClr val="tx1"/>
                </a:solidFill>
                <a:effectLst/>
                <a:latin typeface="+mn-lt"/>
                <a:ea typeface="+mn-ea"/>
                <a:cs typeface="+mn-cs"/>
              </a:rPr>
              <a:t>finding it hard to make decisions</a:t>
            </a:r>
          </a:p>
          <a:p>
            <a:pPr rtl="0"/>
            <a:r>
              <a:rPr lang="en-GB" sz="1200" b="0" i="0" u="none" strike="noStrike" kern="1200" dirty="0">
                <a:solidFill>
                  <a:schemeClr val="tx1"/>
                </a:solidFill>
                <a:effectLst/>
                <a:latin typeface="+mn-lt"/>
                <a:ea typeface="+mn-ea"/>
                <a:cs typeface="+mn-cs"/>
              </a:rPr>
              <a:t>constantly worrying</a:t>
            </a:r>
          </a:p>
          <a:p>
            <a:pPr rtl="0"/>
            <a:r>
              <a:rPr lang="en-GB" sz="1200" b="0" i="0" u="none" strike="noStrike" kern="1200" dirty="0">
                <a:solidFill>
                  <a:schemeClr val="tx1"/>
                </a:solidFill>
                <a:effectLst/>
                <a:latin typeface="+mn-lt"/>
                <a:ea typeface="+mn-ea"/>
                <a:cs typeface="+mn-cs"/>
              </a:rPr>
              <a:t>avoiding situations that are troubling you</a:t>
            </a:r>
          </a:p>
          <a:p>
            <a:pPr rtl="0"/>
            <a:r>
              <a:rPr lang="en-GB" sz="1200" b="0" i="0" u="none" strike="noStrike" kern="1200" dirty="0">
                <a:solidFill>
                  <a:schemeClr val="tx1"/>
                </a:solidFill>
                <a:effectLst/>
                <a:latin typeface="+mn-lt"/>
                <a:ea typeface="+mn-ea"/>
                <a:cs typeface="+mn-cs"/>
              </a:rPr>
              <a:t>snapping at people</a:t>
            </a:r>
          </a:p>
          <a:p>
            <a:pPr rtl="0"/>
            <a:r>
              <a:rPr lang="en-GB" sz="1200" b="0" i="0" u="none" strike="noStrike" kern="1200" dirty="0">
                <a:solidFill>
                  <a:schemeClr val="tx1"/>
                </a:solidFill>
                <a:effectLst/>
                <a:latin typeface="+mn-lt"/>
                <a:ea typeface="+mn-ea"/>
                <a:cs typeface="+mn-cs"/>
              </a:rPr>
              <a:t>biting your nails</a:t>
            </a:r>
          </a:p>
          <a:p>
            <a:pPr rtl="0"/>
            <a:r>
              <a:rPr lang="en-GB" sz="1200" b="0" i="0" u="none" strike="noStrike" kern="1200" dirty="0">
                <a:solidFill>
                  <a:schemeClr val="tx1"/>
                </a:solidFill>
                <a:effectLst/>
                <a:latin typeface="+mn-lt"/>
                <a:ea typeface="+mn-ea"/>
                <a:cs typeface="+mn-cs"/>
              </a:rPr>
              <a:t>picking at your skin</a:t>
            </a:r>
          </a:p>
          <a:p>
            <a:pPr rtl="0"/>
            <a:r>
              <a:rPr lang="en-GB" sz="1200" b="0" i="0" u="none" strike="noStrike" kern="1200" dirty="0">
                <a:solidFill>
                  <a:schemeClr val="tx1"/>
                </a:solidFill>
                <a:effectLst/>
                <a:latin typeface="+mn-lt"/>
                <a:ea typeface="+mn-ea"/>
                <a:cs typeface="+mn-cs"/>
              </a:rPr>
              <a:t>unable to concentrate</a:t>
            </a:r>
          </a:p>
          <a:p>
            <a:pPr rtl="0"/>
            <a:r>
              <a:rPr lang="en-GB" sz="1200" b="0" i="0" u="none" strike="noStrike" kern="1200" dirty="0">
                <a:solidFill>
                  <a:schemeClr val="tx1"/>
                </a:solidFill>
                <a:effectLst/>
                <a:latin typeface="+mn-lt"/>
                <a:ea typeface="+mn-ea"/>
                <a:cs typeface="+mn-cs"/>
              </a:rPr>
              <a:t>eating too much or too little</a:t>
            </a:r>
          </a:p>
          <a:p>
            <a:pPr rtl="0"/>
            <a:r>
              <a:rPr lang="en-GB" sz="1200" b="0" i="0" u="none" strike="noStrike" kern="1200" dirty="0">
                <a:solidFill>
                  <a:schemeClr val="tx1"/>
                </a:solidFill>
                <a:effectLst/>
                <a:latin typeface="+mn-lt"/>
                <a:ea typeface="+mn-ea"/>
                <a:cs typeface="+mn-cs"/>
              </a:rPr>
              <a:t>smoking or drinking alcohol more than usual</a:t>
            </a:r>
          </a:p>
          <a:p>
            <a:pPr rtl="0"/>
            <a:r>
              <a:rPr lang="en-GB" sz="1200" b="0" i="0" u="none" strike="noStrike" kern="1200" dirty="0">
                <a:solidFill>
                  <a:schemeClr val="tx1"/>
                </a:solidFill>
                <a:effectLst/>
                <a:latin typeface="+mn-lt"/>
                <a:ea typeface="+mn-ea"/>
                <a:cs typeface="+mn-cs"/>
              </a:rPr>
              <a:t>restless, like you can't sit still</a:t>
            </a:r>
          </a:p>
          <a:p>
            <a:pPr rtl="0"/>
            <a:r>
              <a:rPr lang="en-GB" sz="1200" b="0" i="0" u="none" strike="noStrike" kern="1200" dirty="0">
                <a:solidFill>
                  <a:schemeClr val="tx1"/>
                </a:solidFill>
                <a:effectLst/>
                <a:latin typeface="+mn-lt"/>
                <a:ea typeface="+mn-ea"/>
                <a:cs typeface="+mn-cs"/>
              </a:rPr>
              <a:t>being tearful or crying.</a:t>
            </a:r>
          </a:p>
          <a:p>
            <a:endParaRPr lang="en-GB" dirty="0"/>
          </a:p>
          <a:p>
            <a:endParaRPr lang="en-GB" dirty="0"/>
          </a:p>
        </p:txBody>
      </p:sp>
      <p:sp>
        <p:nvSpPr>
          <p:cNvPr id="4" name="Slide Number Placeholder 3"/>
          <p:cNvSpPr>
            <a:spLocks noGrp="1"/>
          </p:cNvSpPr>
          <p:nvPr>
            <p:ph type="sldNum" sz="quarter" idx="5"/>
          </p:nvPr>
        </p:nvSpPr>
        <p:spPr/>
        <p:txBody>
          <a:bodyPr/>
          <a:lstStyle/>
          <a:p>
            <a:fld id="{FC7012AC-B342-492B-9AE6-4828580D3BE4}" type="slidenum">
              <a:rPr lang="en-GB" smtClean="0"/>
              <a:t>7</a:t>
            </a:fld>
            <a:endParaRPr lang="en-GB"/>
          </a:p>
        </p:txBody>
      </p:sp>
    </p:spTree>
    <p:extLst>
      <p:ext uri="{BB962C8B-B14F-4D97-AF65-F5344CB8AC3E}">
        <p14:creationId xmlns:p14="http://schemas.microsoft.com/office/powerpoint/2010/main" val="245693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find out why this happens</a:t>
            </a:r>
          </a:p>
        </p:txBody>
      </p:sp>
      <p:sp>
        <p:nvSpPr>
          <p:cNvPr id="4" name="Slide Number Placeholder 3"/>
          <p:cNvSpPr>
            <a:spLocks noGrp="1"/>
          </p:cNvSpPr>
          <p:nvPr>
            <p:ph type="sldNum" sz="quarter" idx="5"/>
          </p:nvPr>
        </p:nvSpPr>
        <p:spPr/>
        <p:txBody>
          <a:bodyPr/>
          <a:lstStyle/>
          <a:p>
            <a:fld id="{FC7012AC-B342-492B-9AE6-4828580D3BE4}" type="slidenum">
              <a:rPr lang="en-GB" smtClean="0"/>
              <a:t>8</a:t>
            </a:fld>
            <a:endParaRPr lang="en-GB"/>
          </a:p>
        </p:txBody>
      </p:sp>
    </p:spTree>
    <p:extLst>
      <p:ext uri="{BB962C8B-B14F-4D97-AF65-F5344CB8AC3E}">
        <p14:creationId xmlns:p14="http://schemas.microsoft.com/office/powerpoint/2010/main" val="3974587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video (TED)</a:t>
            </a:r>
          </a:p>
        </p:txBody>
      </p:sp>
      <p:sp>
        <p:nvSpPr>
          <p:cNvPr id="4" name="Slide Number Placeholder 3"/>
          <p:cNvSpPr>
            <a:spLocks noGrp="1"/>
          </p:cNvSpPr>
          <p:nvPr>
            <p:ph type="sldNum" sz="quarter" idx="5"/>
          </p:nvPr>
        </p:nvSpPr>
        <p:spPr/>
        <p:txBody>
          <a:bodyPr/>
          <a:lstStyle/>
          <a:p>
            <a:fld id="{FC7012AC-B342-492B-9AE6-4828580D3BE4}" type="slidenum">
              <a:rPr lang="en-GB" smtClean="0"/>
              <a:t>9</a:t>
            </a:fld>
            <a:endParaRPr lang="en-GB"/>
          </a:p>
        </p:txBody>
      </p:sp>
    </p:spTree>
    <p:extLst>
      <p:ext uri="{BB962C8B-B14F-4D97-AF65-F5344CB8AC3E}">
        <p14:creationId xmlns:p14="http://schemas.microsoft.com/office/powerpoint/2010/main" val="2454218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Suggestions from </a:t>
            </a:r>
            <a:r>
              <a:rPr lang="en-GB" dirty="0" err="1"/>
              <a:t>Mind.Uk</a:t>
            </a:r>
            <a:r>
              <a:rPr lang="en-GB" dirty="0"/>
              <a:t> </a:t>
            </a:r>
          </a:p>
        </p:txBody>
      </p:sp>
      <p:sp>
        <p:nvSpPr>
          <p:cNvPr id="4" name="Slide Number Placeholder 3"/>
          <p:cNvSpPr>
            <a:spLocks noGrp="1"/>
          </p:cNvSpPr>
          <p:nvPr>
            <p:ph type="sldNum" sz="quarter" idx="5"/>
          </p:nvPr>
        </p:nvSpPr>
        <p:spPr/>
        <p:txBody>
          <a:bodyPr/>
          <a:lstStyle/>
          <a:p>
            <a:fld id="{FC7012AC-B342-492B-9AE6-4828580D3BE4}" type="slidenum">
              <a:rPr lang="en-GB" smtClean="0"/>
              <a:t>10</a:t>
            </a:fld>
            <a:endParaRPr lang="en-GB"/>
          </a:p>
        </p:txBody>
      </p:sp>
    </p:spTree>
    <p:extLst>
      <p:ext uri="{BB962C8B-B14F-4D97-AF65-F5344CB8AC3E}">
        <p14:creationId xmlns:p14="http://schemas.microsoft.com/office/powerpoint/2010/main" val="2673383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kills &amp; Participation Fro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9025B70-9656-402D-8EF9-2F5BEAC11A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4424" y="625642"/>
            <a:ext cx="4183438" cy="1296865"/>
          </a:xfrm>
          <a:prstGeom prst="rect">
            <a:avLst/>
          </a:prstGeom>
        </p:spPr>
      </p:pic>
    </p:spTree>
    <p:extLst>
      <p:ext uri="{BB962C8B-B14F-4D97-AF65-F5344CB8AC3E}">
        <p14:creationId xmlns:p14="http://schemas.microsoft.com/office/powerpoint/2010/main" val="3632895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Achiev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a:extLst>
              <a:ext uri="{FF2B5EF4-FFF2-40B4-BE49-F238E27FC236}">
                <a16:creationId xmlns:a16="http://schemas.microsoft.com/office/drawing/2014/main" id="{CB9FB528-4ECF-462F-A1CB-A7D6940E13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6726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chiev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6" name="Picture 5">
            <a:extLst>
              <a:ext uri="{FF2B5EF4-FFF2-40B4-BE49-F238E27FC236}">
                <a16:creationId xmlns:a16="http://schemas.microsoft.com/office/drawing/2014/main" id="{D2499652-25AA-458B-9536-6C744C69F3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781219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chieves 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E8856E-F59D-458D-BCB5-9C9AE60810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33281042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ture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3889367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Future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12357B-916C-46DF-9B52-AE0A04C25F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58037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Futur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A3197EFE-6679-4919-8F4D-36E6983E94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636265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Future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FD0920F5-8122-4AE2-8831-86B4E12F9C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748706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Future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B6B87945-3412-46A7-9229-7AEC9351BE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268112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Future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CC1A3F-FC5B-46BD-AABE-4157F913221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99597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door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135474" y="1994400"/>
            <a:ext cx="5921052" cy="1800000"/>
          </a:xfrm>
          <a:prstGeom prst="rect">
            <a:avLst/>
          </a:prstGeom>
        </p:spPr>
      </p:pic>
    </p:spTree>
    <p:extLst>
      <p:ext uri="{BB962C8B-B14F-4D97-AF65-F5344CB8AC3E}">
        <p14:creationId xmlns:p14="http://schemas.microsoft.com/office/powerpoint/2010/main" val="118284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amp;P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097643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utdoors 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9CBE955A-9FD0-42D5-9D62-A0AFE296A2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81925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Outdoor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90D92F08-54A5-4EB3-ACC8-8961240FF7E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10415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Outdoors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3CACC9-244D-4283-A32C-200E42A6BAE3}"/>
              </a:ext>
            </a:extLst>
          </p:cNvPr>
          <p:cNvSpPr>
            <a:spLocks noGrp="1"/>
          </p:cNvSpPr>
          <p:nvPr>
            <p:ph type="dt" sz="half" idx="10"/>
          </p:nvPr>
        </p:nvSpPr>
        <p:spPr>
          <a:xfrm>
            <a:off x="838200" y="6356350"/>
            <a:ext cx="2743200" cy="365125"/>
          </a:xfrm>
          <a:prstGeom prst="rect">
            <a:avLst/>
          </a:prstGeom>
        </p:spPr>
        <p:txBody>
          <a:bodyPr/>
          <a:lstStyle/>
          <a:p>
            <a:fld id="{7564F474-08F9-4BB7-9C58-EFE5F6627F9D}" type="datetimeFigureOut">
              <a:rPr lang="en-GB" smtClean="0"/>
              <a:t>21/04/2020</a:t>
            </a:fld>
            <a:endParaRPr lang="en-GB"/>
          </a:p>
        </p:txBody>
      </p:sp>
      <p:sp>
        <p:nvSpPr>
          <p:cNvPr id="6" name="Footer Placeholder 5">
            <a:extLst>
              <a:ext uri="{FF2B5EF4-FFF2-40B4-BE49-F238E27FC236}">
                <a16:creationId xmlns:a16="http://schemas.microsoft.com/office/drawing/2014/main" id="{60196064-8B5A-40D7-A052-0D1CA014D23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9A898D7-BABF-474E-B40C-AD57E8793554}"/>
              </a:ext>
            </a:extLst>
          </p:cNvPr>
          <p:cNvSpPr>
            <a:spLocks noGrp="1"/>
          </p:cNvSpPr>
          <p:nvPr>
            <p:ph type="sldNum" sz="quarter" idx="12"/>
          </p:nvPr>
        </p:nvSpPr>
        <p:spPr>
          <a:xfrm>
            <a:off x="8610600" y="6356350"/>
            <a:ext cx="2743200" cy="365125"/>
          </a:xfrm>
          <a:prstGeom prst="rect">
            <a:avLst/>
          </a:prstGeom>
        </p:spPr>
        <p:txBody>
          <a:bodyPr/>
          <a:lstStyle/>
          <a:p>
            <a:fld id="{FAF12D9B-9593-4E62-B0F5-8454E485E534}" type="slidenum">
              <a:rPr lang="en-GB" smtClean="0"/>
              <a:t>‹#›</a:t>
            </a:fld>
            <a:endParaRPr lang="en-GB"/>
          </a:p>
        </p:txBody>
      </p:sp>
      <p:pic>
        <p:nvPicPr>
          <p:cNvPr id="9" name="Picture 8">
            <a:extLst>
              <a:ext uri="{FF2B5EF4-FFF2-40B4-BE49-F238E27FC236}">
                <a16:creationId xmlns:a16="http://schemas.microsoft.com/office/drawing/2014/main" id="{B09DB2BD-644B-4835-B315-1C83457452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112969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Outdoors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0A4CC55F-AFE9-4007-A9F5-693C1E9CD2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8220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Outdoors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76EE6-AD34-4470-A989-EBC510D6093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3" cy="822920"/>
          </a:xfrm>
          <a:prstGeom prst="rect">
            <a:avLst/>
          </a:prstGeom>
        </p:spPr>
      </p:pic>
    </p:spTree>
    <p:extLst>
      <p:ext uri="{BB962C8B-B14F-4D97-AF65-F5344CB8AC3E}">
        <p14:creationId xmlns:p14="http://schemas.microsoft.com/office/powerpoint/2010/main" val="340826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amp;P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EBA28E79-81AE-4AC1-BA9F-B61222BE01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1784877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amp;P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7E0-F982-4E60-B6BB-F8208A8072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E1C7D04-A791-4A30-A2C2-DC62CF7E63FF}"/>
              </a:ext>
            </a:extLst>
          </p:cNvPr>
          <p:cNvSpPr>
            <a:spLocks noGrp="1"/>
          </p:cNvSpPr>
          <p:nvPr>
            <p:ph sz="half" idx="1"/>
          </p:nvPr>
        </p:nvSpPr>
        <p:spPr>
          <a:xfrm>
            <a:off x="838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2BA082-59F4-45C3-A9A6-3B27BA77256A}"/>
              </a:ext>
            </a:extLst>
          </p:cNvPr>
          <p:cNvSpPr>
            <a:spLocks noGrp="1"/>
          </p:cNvSpPr>
          <p:nvPr>
            <p:ph sz="half" idx="2"/>
          </p:nvPr>
        </p:nvSpPr>
        <p:spPr>
          <a:xfrm>
            <a:off x="6172200" y="1825625"/>
            <a:ext cx="5181600" cy="38211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a:extLst>
              <a:ext uri="{FF2B5EF4-FFF2-40B4-BE49-F238E27FC236}">
                <a16:creationId xmlns:a16="http://schemas.microsoft.com/office/drawing/2014/main" id="{DFB44E4B-00A9-486B-90B3-26073B1EEC4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2643012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amp;P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BCBE6-EB1A-4944-8CA2-C8E322A4F31A}"/>
              </a:ext>
            </a:extLst>
          </p:cNvPr>
          <p:cNvSpPr>
            <a:spLocks noGrp="1"/>
          </p:cNvSpPr>
          <p:nvPr>
            <p:ph type="title"/>
          </p:nvPr>
        </p:nvSpPr>
        <p:spPr>
          <a:xfrm>
            <a:off x="838200" y="365125"/>
            <a:ext cx="8017042" cy="1325563"/>
          </a:xfrm>
        </p:spPr>
        <p:txBody>
          <a:bodyPr/>
          <a:lstStyle/>
          <a:p>
            <a:r>
              <a:rPr lang="en-US"/>
              <a:t>Click to edit Master title style</a:t>
            </a:r>
            <a:endParaRPr lang="en-GB"/>
          </a:p>
        </p:txBody>
      </p:sp>
      <p:pic>
        <p:nvPicPr>
          <p:cNvPr id="4" name="Picture 3">
            <a:extLst>
              <a:ext uri="{FF2B5EF4-FFF2-40B4-BE49-F238E27FC236}">
                <a16:creationId xmlns:a16="http://schemas.microsoft.com/office/drawing/2014/main" id="{56E9F8E9-EBA6-46E7-91C3-8C866D20A05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4078195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S&amp;P 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AA6E4-01C1-4B88-A426-4F106F36840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57901" y="421600"/>
            <a:ext cx="2654581" cy="822920"/>
          </a:xfrm>
          <a:prstGeom prst="rect">
            <a:avLst/>
          </a:prstGeom>
        </p:spPr>
      </p:pic>
    </p:spTree>
    <p:extLst>
      <p:ext uri="{BB962C8B-B14F-4D97-AF65-F5344CB8AC3E}">
        <p14:creationId xmlns:p14="http://schemas.microsoft.com/office/powerpoint/2010/main" val="385888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hieves Title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EE1BF74C-59A3-43A1-AFEB-16E3C41F1B28}"/>
              </a:ext>
            </a:extLst>
          </p:cNvPr>
          <p:cNvPicPr>
            <a:picLocks noChangeAspect="1"/>
          </p:cNvPicPr>
          <p:nvPr userDrawn="1"/>
        </p:nvPicPr>
        <p:blipFill rotWithShape="1">
          <a:blip r:embed="rId2">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pic>
        <p:nvPicPr>
          <p:cNvPr id="11" name="Picture 10" descr="A close up of a logo&#10;&#10;Description automatically generated">
            <a:extLst>
              <a:ext uri="{FF2B5EF4-FFF2-40B4-BE49-F238E27FC236}">
                <a16:creationId xmlns:a16="http://schemas.microsoft.com/office/drawing/2014/main" id="{9A620798-9982-4E1D-BBBB-96F9A993EE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35474" y="1944206"/>
            <a:ext cx="5921053" cy="1800000"/>
          </a:xfrm>
          <a:prstGeom prst="rect">
            <a:avLst/>
          </a:prstGeom>
        </p:spPr>
      </p:pic>
    </p:spTree>
    <p:extLst>
      <p:ext uri="{BB962C8B-B14F-4D97-AF65-F5344CB8AC3E}">
        <p14:creationId xmlns:p14="http://schemas.microsoft.com/office/powerpoint/2010/main" val="229075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chieves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86C7-A3E6-4043-AA8B-A1314450AF13}"/>
              </a:ext>
            </a:extLst>
          </p:cNvPr>
          <p:cNvSpPr>
            <a:spLocks noGrp="1"/>
          </p:cNvSpPr>
          <p:nvPr>
            <p:ph type="title"/>
          </p:nvPr>
        </p:nvSpPr>
        <p:spPr>
          <a:xfrm>
            <a:off x="831850" y="14049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6458F89-96AE-40E0-8B93-FB872E3DDBF6}"/>
              </a:ext>
            </a:extLst>
          </p:cNvPr>
          <p:cNvSpPr>
            <a:spLocks noGrp="1"/>
          </p:cNvSpPr>
          <p:nvPr>
            <p:ph type="body" idx="1"/>
          </p:nvPr>
        </p:nvSpPr>
        <p:spPr>
          <a:xfrm>
            <a:off x="831850" y="4380918"/>
            <a:ext cx="10515600" cy="133007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EFEE951B-FF5C-4005-9710-C18341127A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70189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Achieves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A3BE-5BAD-4E9C-B801-292154BDF2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2C6461-BEA1-4760-997B-F09FF6FEA4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837DDF37-11CD-44B6-AD67-3E3F465E54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031705" y="421600"/>
            <a:ext cx="2706974" cy="822920"/>
          </a:xfrm>
          <a:prstGeom prst="rect">
            <a:avLst/>
          </a:prstGeom>
        </p:spPr>
      </p:pic>
    </p:spTree>
    <p:extLst>
      <p:ext uri="{BB962C8B-B14F-4D97-AF65-F5344CB8AC3E}">
        <p14:creationId xmlns:p14="http://schemas.microsoft.com/office/powerpoint/2010/main" val="148545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6">
            <a:alphaModFix amt="5000"/>
            <a:lum/>
          </a:blip>
          <a:srcRect/>
          <a:stretch>
            <a:fillRect t="-24000" b="-2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6D9DF6-E68F-429D-97AD-8BD4F3803D13}"/>
              </a:ext>
            </a:extLst>
          </p:cNvPr>
          <p:cNvSpPr>
            <a:spLocks noGrp="1"/>
          </p:cNvSpPr>
          <p:nvPr>
            <p:ph type="title"/>
          </p:nvPr>
        </p:nvSpPr>
        <p:spPr>
          <a:xfrm>
            <a:off x="838200" y="365125"/>
            <a:ext cx="7856621"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341614-B6B7-44F8-9724-52BF7C22A3C8}"/>
              </a:ext>
            </a:extLst>
          </p:cNvPr>
          <p:cNvSpPr>
            <a:spLocks noGrp="1"/>
          </p:cNvSpPr>
          <p:nvPr>
            <p:ph type="body" idx="1"/>
          </p:nvPr>
        </p:nvSpPr>
        <p:spPr>
          <a:xfrm>
            <a:off x="838200" y="1825625"/>
            <a:ext cx="10515600" cy="35966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close up of a logo&#10;&#10;Description automatically generated">
            <a:extLst>
              <a:ext uri="{FF2B5EF4-FFF2-40B4-BE49-F238E27FC236}">
                <a16:creationId xmlns:a16="http://schemas.microsoft.com/office/drawing/2014/main" id="{C5044640-9AA2-4FDA-9D74-3B40EF1A1016}"/>
              </a:ext>
            </a:extLst>
          </p:cNvPr>
          <p:cNvPicPr>
            <a:picLocks noChangeAspect="1"/>
          </p:cNvPicPr>
          <p:nvPr userDrawn="1"/>
        </p:nvPicPr>
        <p:blipFill rotWithShape="1">
          <a:blip r:embed="rId27">
            <a:grayscl/>
            <a:extLst>
              <a:ext uri="{28A0092B-C50C-407E-A947-70E740481C1C}">
                <a14:useLocalDpi xmlns:a14="http://schemas.microsoft.com/office/drawing/2010/main" val="0"/>
              </a:ext>
            </a:extLst>
          </a:blip>
          <a:srcRect t="10186" b="3806"/>
          <a:stretch/>
        </p:blipFill>
        <p:spPr>
          <a:xfrm>
            <a:off x="0" y="5672561"/>
            <a:ext cx="12192000" cy="1201477"/>
          </a:xfrm>
          <a:prstGeom prst="rect">
            <a:avLst/>
          </a:prstGeom>
        </p:spPr>
      </p:pic>
    </p:spTree>
    <p:extLst>
      <p:ext uri="{BB962C8B-B14F-4D97-AF65-F5344CB8AC3E}">
        <p14:creationId xmlns:p14="http://schemas.microsoft.com/office/powerpoint/2010/main" val="1942966333"/>
      </p:ext>
    </p:extLst>
  </p:cSld>
  <p:clrMap bg1="lt1" tx1="dk1" bg2="lt2" tx2="dk2" accent1="accent1" accent2="accent2" accent3="accent3" accent4="accent4" accent5="accent5" accent6="accent6" hlink="hlink" folHlink="folHlink"/>
  <p:sldLayoutIdLst>
    <p:sldLayoutId id="2147483669" r:id="rId1"/>
    <p:sldLayoutId id="2147483671" r:id="rId2"/>
    <p:sldLayoutId id="2147483672" r:id="rId3"/>
    <p:sldLayoutId id="2147483673" r:id="rId4"/>
    <p:sldLayoutId id="2147483674" r:id="rId5"/>
    <p:sldLayoutId id="2147483675" r:id="rId6"/>
    <p:sldLayoutId id="2147483649" r:id="rId7"/>
    <p:sldLayoutId id="2147483651" r:id="rId8"/>
    <p:sldLayoutId id="2147483650" r:id="rId9"/>
    <p:sldLayoutId id="2147483652" r:id="rId10"/>
    <p:sldLayoutId id="2147483654" r:id="rId11"/>
    <p:sldLayoutId id="2147483655" r:id="rId12"/>
    <p:sldLayoutId id="2147483656" r:id="rId13"/>
    <p:sldLayoutId id="2147483659" r:id="rId14"/>
    <p:sldLayoutId id="2147483660" r:id="rId15"/>
    <p:sldLayoutId id="2147483661" r:id="rId16"/>
    <p:sldLayoutId id="2147483662" r:id="rId17"/>
    <p:sldLayoutId id="2147483663" r:id="rId18"/>
    <p:sldLayoutId id="2147483657" r:id="rId19"/>
    <p:sldLayoutId id="2147483664" r:id="rId20"/>
    <p:sldLayoutId id="2147483665" r:id="rId21"/>
    <p:sldLayoutId id="2147483666" r:id="rId22"/>
    <p:sldLayoutId id="2147483667" r:id="rId23"/>
    <p:sldLayoutId id="2147483668"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tn.hms.harvard.edu/flash/2018/dopamine-smartphones-battle-time/" TargetMode="External"/><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fabiusmaximus.com/2013/01/28/stagnation-4832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iran-daily.com/News/205059.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nc-sa/3.0/" TargetMode="External"/><Relationship Id="rId4" Type="http://schemas.openxmlformats.org/officeDocument/2006/relationships/hyperlink" Target="http://poetryfrommymind.wordpress.com/tag/motivationa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pixabay.com/en/time-measure-time-announcement-1020374/"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trainthemind.blogspot.com/p/conflicted-thinking-causes-stress-and.html" TargetMode="External"/><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nd.org.uk/information-support/types-of-mental-health-problems/stress/treatment-for-stress/#TalkingTreatment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mind.org.uk/information-support/types-of-mental-health-problems/stress/treatment-for-stress/#Medication" TargetMode="External"/><Relationship Id="rId5" Type="http://schemas.openxmlformats.org/officeDocument/2006/relationships/hyperlink" Target="https://www.mind.org.uk/information-support/types-of-mental-health-problems/stress/treatment-for-stress/#ComplementaryTherapies" TargetMode="External"/><Relationship Id="rId4" Type="http://schemas.openxmlformats.org/officeDocument/2006/relationships/hyperlink" Target="https://www.mind.org.uk/information-support/types-of-mental-health-problems/stress/treatment-for-stress/#Ecotherapy"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hampshireonlinelearning.co.uk/course/view.php?id=43"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empillsblog.com/sotto-pressione/" TargetMode="External"/><Relationship Id="rId2" Type="http://schemas.openxmlformats.org/officeDocument/2006/relationships/image" Target="../media/image50.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weeklywellbeingblog.wordpress.com/2016/10/25/all-about-inversion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s://en.wikipedia.org/wiki/File:Alien_icon.sv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hrbartender.com/2016/training/does-it-matter-if-stress-and-pressure-are-different/" TargetMode="External"/></Relationships>
</file>

<file path=ppt/slides/_rels/slide6.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21.png"/><Relationship Id="rId26" Type="http://schemas.openxmlformats.org/officeDocument/2006/relationships/image" Target="../media/image25.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29.png"/><Relationship Id="rId42" Type="http://schemas.openxmlformats.org/officeDocument/2006/relationships/image" Target="../media/image33.png"/><Relationship Id="rId47" Type="http://schemas.openxmlformats.org/officeDocument/2006/relationships/customXml" Target="../ink/ink22.xml"/><Relationship Id="rId50" Type="http://schemas.openxmlformats.org/officeDocument/2006/relationships/image" Target="../media/image37.png"/><Relationship Id="rId55" Type="http://schemas.openxmlformats.org/officeDocument/2006/relationships/customXml" Target="../ink/ink26.xml"/><Relationship Id="rId7" Type="http://schemas.openxmlformats.org/officeDocument/2006/relationships/customXml" Target="../ink/ink2.xml"/><Relationship Id="rId2" Type="http://schemas.openxmlformats.org/officeDocument/2006/relationships/notesSlide" Target="../notesSlides/notesSlide5.xml"/><Relationship Id="rId16" Type="http://schemas.openxmlformats.org/officeDocument/2006/relationships/image" Target="../media/image20.png"/><Relationship Id="rId20" Type="http://schemas.openxmlformats.org/officeDocument/2006/relationships/image" Target="../media/image22.png"/><Relationship Id="rId29" Type="http://schemas.openxmlformats.org/officeDocument/2006/relationships/customXml" Target="../ink/ink13.xml"/><Relationship Id="rId41" Type="http://schemas.openxmlformats.org/officeDocument/2006/relationships/customXml" Target="../ink/ink19.xml"/><Relationship Id="rId54" Type="http://schemas.openxmlformats.org/officeDocument/2006/relationships/image" Target="../media/image39.png"/><Relationship Id="rId62" Type="http://schemas.openxmlformats.org/officeDocument/2006/relationships/image" Target="../media/image43.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customXml" Target="../ink/ink4.xml"/><Relationship Id="rId24" Type="http://schemas.openxmlformats.org/officeDocument/2006/relationships/image" Target="../media/image24.png"/><Relationship Id="rId32" Type="http://schemas.openxmlformats.org/officeDocument/2006/relationships/image" Target="../media/image28.png"/><Relationship Id="rId37" Type="http://schemas.openxmlformats.org/officeDocument/2006/relationships/customXml" Target="../ink/ink17.xml"/><Relationship Id="rId40" Type="http://schemas.openxmlformats.org/officeDocument/2006/relationships/image" Target="../media/image32.png"/><Relationship Id="rId45" Type="http://schemas.openxmlformats.org/officeDocument/2006/relationships/customXml" Target="../ink/ink21.xml"/><Relationship Id="rId53" Type="http://schemas.openxmlformats.org/officeDocument/2006/relationships/customXml" Target="../ink/ink25.xml"/><Relationship Id="rId58" Type="http://schemas.openxmlformats.org/officeDocument/2006/relationships/image" Target="../media/image4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26.png"/><Relationship Id="rId36" Type="http://schemas.openxmlformats.org/officeDocument/2006/relationships/image" Target="../media/image30.png"/><Relationship Id="rId49" Type="http://schemas.openxmlformats.org/officeDocument/2006/relationships/customXml" Target="../ink/ink23.xml"/><Relationship Id="rId57" Type="http://schemas.openxmlformats.org/officeDocument/2006/relationships/customXml" Target="../ink/ink27.xml"/><Relationship Id="rId61" Type="http://schemas.openxmlformats.org/officeDocument/2006/relationships/customXml" Target="../ink/ink29.xml"/><Relationship Id="rId10" Type="http://schemas.openxmlformats.org/officeDocument/2006/relationships/image" Target="../media/image17.png"/><Relationship Id="rId19" Type="http://schemas.openxmlformats.org/officeDocument/2006/relationships/customXml" Target="../ink/ink8.xml"/><Relationship Id="rId31" Type="http://schemas.openxmlformats.org/officeDocument/2006/relationships/customXml" Target="../ink/ink14.xml"/><Relationship Id="rId44" Type="http://schemas.openxmlformats.org/officeDocument/2006/relationships/image" Target="../media/image34.png"/><Relationship Id="rId52" Type="http://schemas.openxmlformats.org/officeDocument/2006/relationships/image" Target="../media/image38.png"/><Relationship Id="rId60" Type="http://schemas.openxmlformats.org/officeDocument/2006/relationships/image" Target="../media/image42.png"/><Relationship Id="rId4" Type="http://schemas.openxmlformats.org/officeDocument/2006/relationships/hyperlink" Target="https://debbysdares.blogspot.com/2010/11/christmas-garland-with-glue-dots.html" TargetMode="External"/><Relationship Id="rId9" Type="http://schemas.openxmlformats.org/officeDocument/2006/relationships/customXml" Target="../ink/ink3.xml"/><Relationship Id="rId14" Type="http://schemas.openxmlformats.org/officeDocument/2006/relationships/image" Target="../media/image19.png"/><Relationship Id="rId22" Type="http://schemas.openxmlformats.org/officeDocument/2006/relationships/image" Target="../media/image23.png"/><Relationship Id="rId27" Type="http://schemas.openxmlformats.org/officeDocument/2006/relationships/customXml" Target="../ink/ink12.xml"/><Relationship Id="rId30" Type="http://schemas.openxmlformats.org/officeDocument/2006/relationships/image" Target="../media/image27.png"/><Relationship Id="rId35" Type="http://schemas.openxmlformats.org/officeDocument/2006/relationships/customXml" Target="../ink/ink16.xml"/><Relationship Id="rId43" Type="http://schemas.openxmlformats.org/officeDocument/2006/relationships/customXml" Target="../ink/ink20.xml"/><Relationship Id="rId48" Type="http://schemas.openxmlformats.org/officeDocument/2006/relationships/image" Target="../media/image36.png"/><Relationship Id="rId56" Type="http://schemas.openxmlformats.org/officeDocument/2006/relationships/image" Target="../media/image40.png"/><Relationship Id="rId8" Type="http://schemas.openxmlformats.org/officeDocument/2006/relationships/image" Target="../media/image16.png"/><Relationship Id="rId51" Type="http://schemas.openxmlformats.org/officeDocument/2006/relationships/customXml" Target="../ink/ink24.xml"/><Relationship Id="rId3" Type="http://schemas.openxmlformats.org/officeDocument/2006/relationships/image" Target="../media/image14.jpg"/><Relationship Id="rId12" Type="http://schemas.openxmlformats.org/officeDocument/2006/relationships/image" Target="../media/image18.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31.png"/><Relationship Id="rId46" Type="http://schemas.openxmlformats.org/officeDocument/2006/relationships/image" Target="../media/image35.png"/><Relationship Id="rId59" Type="http://schemas.openxmlformats.org/officeDocument/2006/relationships/customXml" Target="../ink/ink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www.flickr.com/photos/22964099@N05/220405968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uyPuH9ojC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itn.hms.harvard.edu/flash/2018/loneliness-an-epidemic/" TargetMode="External"/><Relationship Id="rId5" Type="http://schemas.openxmlformats.org/officeDocument/2006/relationships/image" Target="../media/image44.png"/><Relationship Id="rId4" Type="http://schemas.openxmlformats.org/officeDocument/2006/relationships/hyperlink" Target="https://www.youtube.com/watch?v=v-t1Z5-oPt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4B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6EF2-0951-48EC-B416-552551CF5EA0}"/>
              </a:ext>
            </a:extLst>
          </p:cNvPr>
          <p:cNvSpPr>
            <a:spLocks noGrp="1"/>
          </p:cNvSpPr>
          <p:nvPr>
            <p:ph type="title"/>
          </p:nvPr>
        </p:nvSpPr>
        <p:spPr>
          <a:xfrm>
            <a:off x="872836" y="318656"/>
            <a:ext cx="10437315" cy="3312311"/>
          </a:xfrm>
        </p:spPr>
        <p:txBody>
          <a:bodyPr>
            <a:normAutofit/>
          </a:bodyPr>
          <a:lstStyle/>
          <a:p>
            <a:pPr algn="ctr"/>
            <a:r>
              <a:rPr lang="en-GB" sz="7200" dirty="0">
                <a:solidFill>
                  <a:srgbClr val="B31B82"/>
                </a:solidFill>
              </a:rPr>
              <a:t>The Science of Stress</a:t>
            </a:r>
            <a:br>
              <a:rPr lang="en-GB" sz="7200" dirty="0"/>
            </a:br>
            <a:endParaRPr lang="en-GB" sz="7200" dirty="0"/>
          </a:p>
        </p:txBody>
      </p:sp>
      <p:pic>
        <p:nvPicPr>
          <p:cNvPr id="4" name="Picture 3" descr="A picture containing clock, computer&#10;&#10;Description automatically generated">
            <a:extLst>
              <a:ext uri="{FF2B5EF4-FFF2-40B4-BE49-F238E27FC236}">
                <a16:creationId xmlns:a16="http://schemas.microsoft.com/office/drawing/2014/main" id="{C05DA91C-C311-4480-B95A-79A0FCE05C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04280" y="2718787"/>
            <a:ext cx="2907420" cy="2310550"/>
          </a:xfrm>
          <a:prstGeom prst="rect">
            <a:avLst/>
          </a:prstGeom>
        </p:spPr>
      </p:pic>
    </p:spTree>
    <p:extLst>
      <p:ext uri="{BB962C8B-B14F-4D97-AF65-F5344CB8AC3E}">
        <p14:creationId xmlns:p14="http://schemas.microsoft.com/office/powerpoint/2010/main" val="12108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294F-ACB1-4790-A31E-F16D599587C6}"/>
              </a:ext>
            </a:extLst>
          </p:cNvPr>
          <p:cNvSpPr>
            <a:spLocks noGrp="1"/>
          </p:cNvSpPr>
          <p:nvPr>
            <p:ph type="title"/>
          </p:nvPr>
        </p:nvSpPr>
        <p:spPr>
          <a:xfrm>
            <a:off x="838200" y="365125"/>
            <a:ext cx="8074981" cy="1325563"/>
          </a:xfrm>
        </p:spPr>
        <p:txBody>
          <a:bodyPr/>
          <a:lstStyle/>
          <a:p>
            <a:r>
              <a:rPr lang="en-GB" b="1" dirty="0">
                <a:solidFill>
                  <a:srgbClr val="00A4B4"/>
                </a:solidFill>
              </a:rPr>
              <a:t>So what can we do to reduce the pressure?</a:t>
            </a:r>
          </a:p>
        </p:txBody>
      </p:sp>
      <p:sp>
        <p:nvSpPr>
          <p:cNvPr id="3" name="Content Placeholder 2">
            <a:extLst>
              <a:ext uri="{FF2B5EF4-FFF2-40B4-BE49-F238E27FC236}">
                <a16:creationId xmlns:a16="http://schemas.microsoft.com/office/drawing/2014/main" id="{4617E306-1CCB-4B9F-AFA0-6961E20AF126}"/>
              </a:ext>
            </a:extLst>
          </p:cNvPr>
          <p:cNvSpPr>
            <a:spLocks noGrp="1"/>
          </p:cNvSpPr>
          <p:nvPr>
            <p:ph idx="1"/>
          </p:nvPr>
        </p:nvSpPr>
        <p:spPr/>
        <p:txBody>
          <a:bodyPr>
            <a:normAutofit fontScale="92500" lnSpcReduction="10000"/>
          </a:bodyPr>
          <a:lstStyle/>
          <a:p>
            <a:pPr marL="0" indent="0">
              <a:buNone/>
            </a:pPr>
            <a:r>
              <a:rPr lang="en-GB" dirty="0">
                <a:solidFill>
                  <a:srgbClr val="002060"/>
                </a:solidFill>
              </a:rPr>
              <a:t>There are various steps you can take to cope with being under pressure. The next few slides offer tips that people have told Mind UK they find useful, but it’s important to remember that different things work for different people. Only try what you feel comfortable with.</a:t>
            </a:r>
          </a:p>
          <a:p>
            <a:pPr marL="0" indent="0">
              <a:buNone/>
            </a:pPr>
            <a:r>
              <a:rPr lang="en-GB" b="1" dirty="0">
                <a:solidFill>
                  <a:srgbClr val="002060"/>
                </a:solidFill>
              </a:rPr>
              <a:t>Here are some suggestions:</a:t>
            </a:r>
          </a:p>
          <a:p>
            <a:r>
              <a:rPr lang="en-GB" dirty="0">
                <a:solidFill>
                  <a:srgbClr val="002060"/>
                </a:solidFill>
              </a:rPr>
              <a:t>Identify your triggers </a:t>
            </a:r>
          </a:p>
          <a:p>
            <a:r>
              <a:rPr lang="en-GB" dirty="0">
                <a:solidFill>
                  <a:srgbClr val="002060"/>
                </a:solidFill>
              </a:rPr>
              <a:t>Organise your time </a:t>
            </a:r>
          </a:p>
          <a:p>
            <a:r>
              <a:rPr lang="en-GB" dirty="0">
                <a:solidFill>
                  <a:srgbClr val="002060"/>
                </a:solidFill>
              </a:rPr>
              <a:t>Address some of the causes </a:t>
            </a:r>
          </a:p>
          <a:p>
            <a:r>
              <a:rPr lang="en-GB" dirty="0">
                <a:solidFill>
                  <a:srgbClr val="002060"/>
                </a:solidFill>
              </a:rPr>
              <a:t>Accept the things you can't change</a:t>
            </a:r>
          </a:p>
          <a:p>
            <a:endParaRPr lang="en-GB" dirty="0"/>
          </a:p>
        </p:txBody>
      </p:sp>
      <p:pic>
        <p:nvPicPr>
          <p:cNvPr id="5" name="Picture 4" descr="A picture containing sitting, table, mouse, white&#10;&#10;Description automatically generated">
            <a:extLst>
              <a:ext uri="{FF2B5EF4-FFF2-40B4-BE49-F238E27FC236}">
                <a16:creationId xmlns:a16="http://schemas.microsoft.com/office/drawing/2014/main" id="{24B390EC-4F6C-41FD-9A79-9DC74DED5A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73574" y="3402115"/>
            <a:ext cx="3536272" cy="2652204"/>
          </a:xfrm>
          <a:prstGeom prst="rect">
            <a:avLst/>
          </a:prstGeom>
        </p:spPr>
      </p:pic>
    </p:spTree>
    <p:extLst>
      <p:ext uri="{BB962C8B-B14F-4D97-AF65-F5344CB8AC3E}">
        <p14:creationId xmlns:p14="http://schemas.microsoft.com/office/powerpoint/2010/main" val="368522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84207-BE83-4F1A-BE38-FBE6E141F8B9}"/>
              </a:ext>
            </a:extLst>
          </p:cNvPr>
          <p:cNvSpPr>
            <a:spLocks noGrp="1"/>
          </p:cNvSpPr>
          <p:nvPr>
            <p:ph type="title"/>
          </p:nvPr>
        </p:nvSpPr>
        <p:spPr/>
        <p:txBody>
          <a:bodyPr/>
          <a:lstStyle/>
          <a:p>
            <a:r>
              <a:rPr lang="en-GB" b="1" dirty="0">
                <a:solidFill>
                  <a:srgbClr val="00A4B4"/>
                </a:solidFill>
              </a:rPr>
              <a:t>What are your triggers?</a:t>
            </a:r>
          </a:p>
        </p:txBody>
      </p:sp>
      <p:sp>
        <p:nvSpPr>
          <p:cNvPr id="3" name="Content Placeholder 2">
            <a:extLst>
              <a:ext uri="{FF2B5EF4-FFF2-40B4-BE49-F238E27FC236}">
                <a16:creationId xmlns:a16="http://schemas.microsoft.com/office/drawing/2014/main" id="{E2C7E1D4-0ADA-4AFC-95D6-FA4F1A2B915A}"/>
              </a:ext>
            </a:extLst>
          </p:cNvPr>
          <p:cNvSpPr>
            <a:spLocks noGrp="1"/>
          </p:cNvSpPr>
          <p:nvPr>
            <p:ph idx="1"/>
          </p:nvPr>
        </p:nvSpPr>
        <p:spPr/>
        <p:txBody>
          <a:bodyPr>
            <a:normAutofit/>
          </a:bodyPr>
          <a:lstStyle/>
          <a:p>
            <a:pPr marL="0" indent="0">
              <a:buNone/>
            </a:pPr>
            <a:r>
              <a:rPr lang="en-GB" b="1" dirty="0">
                <a:solidFill>
                  <a:srgbClr val="002060"/>
                </a:solidFill>
              </a:rPr>
              <a:t>Activity: </a:t>
            </a:r>
            <a:r>
              <a:rPr lang="en-GB" dirty="0">
                <a:solidFill>
                  <a:srgbClr val="002060"/>
                </a:solidFill>
              </a:rPr>
              <a:t>Write down on the worksheet all of the things you can think of that make you stressed in everyday life. </a:t>
            </a:r>
          </a:p>
          <a:p>
            <a:pPr marL="0" indent="0">
              <a:buNone/>
            </a:pPr>
            <a:r>
              <a:rPr lang="en-GB" i="1" dirty="0">
                <a:solidFill>
                  <a:srgbClr val="002060"/>
                </a:solidFill>
              </a:rPr>
              <a:t>For example: I get stressed when my bus is late, when I get a nasty comment on my Instagram photo etc.</a:t>
            </a:r>
          </a:p>
          <a:p>
            <a:r>
              <a:rPr lang="en-GB" dirty="0">
                <a:solidFill>
                  <a:srgbClr val="B31B82"/>
                </a:solidFill>
              </a:rPr>
              <a:t>Now divide this list into things you have NO control over… </a:t>
            </a:r>
          </a:p>
          <a:p>
            <a:r>
              <a:rPr lang="en-GB" dirty="0">
                <a:solidFill>
                  <a:srgbClr val="B31B82"/>
                </a:solidFill>
              </a:rPr>
              <a:t>and the things you DO have some control over</a:t>
            </a:r>
            <a:endParaRPr lang="en-GB" dirty="0"/>
          </a:p>
        </p:txBody>
      </p:sp>
      <p:pic>
        <p:nvPicPr>
          <p:cNvPr id="5" name="Picture 4" descr="A person on a computer&#10;&#10;Description automatically generated">
            <a:extLst>
              <a:ext uri="{FF2B5EF4-FFF2-40B4-BE49-F238E27FC236}">
                <a16:creationId xmlns:a16="http://schemas.microsoft.com/office/drawing/2014/main" id="{9BE0AD2F-1F1E-429B-9DC2-62850D4D78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801759" y="5063251"/>
            <a:ext cx="2825072" cy="1586387"/>
          </a:xfrm>
          <a:prstGeom prst="rect">
            <a:avLst/>
          </a:prstGeom>
        </p:spPr>
      </p:pic>
    </p:spTree>
    <p:extLst>
      <p:ext uri="{BB962C8B-B14F-4D97-AF65-F5344CB8AC3E}">
        <p14:creationId xmlns:p14="http://schemas.microsoft.com/office/powerpoint/2010/main" val="1707880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4B9B97-7D29-414F-8428-3C240861039D}"/>
              </a:ext>
            </a:extLst>
          </p:cNvPr>
          <p:cNvSpPr>
            <a:spLocks noGrp="1"/>
          </p:cNvSpPr>
          <p:nvPr>
            <p:ph idx="1"/>
          </p:nvPr>
        </p:nvSpPr>
        <p:spPr>
          <a:xfrm>
            <a:off x="372862" y="1349406"/>
            <a:ext cx="10803384" cy="4410178"/>
          </a:xfrm>
        </p:spPr>
        <p:txBody>
          <a:bodyPr>
            <a:normAutofit fontScale="92500" lnSpcReduction="10000"/>
          </a:bodyPr>
          <a:lstStyle/>
          <a:p>
            <a:r>
              <a:rPr lang="en-GB" dirty="0">
                <a:solidFill>
                  <a:srgbClr val="002060"/>
                </a:solidFill>
              </a:rPr>
              <a:t>Working out what triggers stress for you can help you anticipate problems and think of ways to solve them. Even if you can't avoid these situations, being prepared can help. Consider:</a:t>
            </a:r>
          </a:p>
          <a:p>
            <a:r>
              <a:rPr lang="en-GB" b="1" dirty="0">
                <a:solidFill>
                  <a:srgbClr val="00A4B4"/>
                </a:solidFill>
              </a:rPr>
              <a:t>Issues that come up regularly -</a:t>
            </a:r>
            <a:r>
              <a:rPr lang="en-GB" dirty="0">
                <a:solidFill>
                  <a:srgbClr val="00A4B4"/>
                </a:solidFill>
              </a:rPr>
              <a:t> </a:t>
            </a:r>
            <a:r>
              <a:rPr lang="en-GB" dirty="0">
                <a:solidFill>
                  <a:srgbClr val="002060"/>
                </a:solidFill>
              </a:rPr>
              <a:t>and that you worry about, for example paying a bill or attending an appointment</a:t>
            </a:r>
          </a:p>
          <a:p>
            <a:r>
              <a:rPr lang="en-GB" b="1" dirty="0">
                <a:solidFill>
                  <a:srgbClr val="00A4B4"/>
                </a:solidFill>
              </a:rPr>
              <a:t>One-off events -</a:t>
            </a:r>
            <a:r>
              <a:rPr lang="en-GB" dirty="0">
                <a:solidFill>
                  <a:srgbClr val="00A4B4"/>
                </a:solidFill>
              </a:rPr>
              <a:t> </a:t>
            </a:r>
            <a:r>
              <a:rPr lang="en-GB" dirty="0">
                <a:solidFill>
                  <a:srgbClr val="002060"/>
                </a:solidFill>
              </a:rPr>
              <a:t>that are on your mind a lot, such as moving house or taking an exam</a:t>
            </a:r>
          </a:p>
          <a:p>
            <a:r>
              <a:rPr lang="en-GB" b="1" dirty="0">
                <a:solidFill>
                  <a:srgbClr val="00A4B4"/>
                </a:solidFill>
              </a:rPr>
              <a:t>Ongoing stressful events -</a:t>
            </a:r>
            <a:r>
              <a:rPr lang="en-GB" dirty="0"/>
              <a:t> </a:t>
            </a:r>
            <a:r>
              <a:rPr lang="en-GB" dirty="0">
                <a:solidFill>
                  <a:srgbClr val="002060"/>
                </a:solidFill>
              </a:rPr>
              <a:t>like being a carer or having learning difficulties</a:t>
            </a:r>
          </a:p>
          <a:p>
            <a:pPr marL="0" indent="0">
              <a:buNone/>
            </a:pPr>
            <a:r>
              <a:rPr lang="en-GB" dirty="0">
                <a:solidFill>
                  <a:srgbClr val="002060"/>
                </a:solidFill>
              </a:rPr>
              <a:t>You might be surprised to find out just how much you're coping with at once. Remember that not having enough work, activities or change in your life can be just as stressful a situation as having too much to do!</a:t>
            </a:r>
          </a:p>
          <a:p>
            <a:endParaRPr lang="en-GB" dirty="0"/>
          </a:p>
        </p:txBody>
      </p:sp>
    </p:spTree>
    <p:extLst>
      <p:ext uri="{BB962C8B-B14F-4D97-AF65-F5344CB8AC3E}">
        <p14:creationId xmlns:p14="http://schemas.microsoft.com/office/powerpoint/2010/main" val="40203103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FD98D3-7F2F-48BC-9DCD-FB8D648C6700}"/>
              </a:ext>
            </a:extLst>
          </p:cNvPr>
          <p:cNvSpPr>
            <a:spLocks noGrp="1"/>
          </p:cNvSpPr>
          <p:nvPr>
            <p:ph type="title"/>
          </p:nvPr>
        </p:nvSpPr>
        <p:spPr>
          <a:xfrm>
            <a:off x="524256" y="4767072"/>
            <a:ext cx="6594189" cy="1625210"/>
          </a:xfrm>
        </p:spPr>
        <p:txBody>
          <a:bodyPr>
            <a:normAutofit/>
          </a:bodyPr>
          <a:lstStyle/>
          <a:p>
            <a:pPr algn="r"/>
            <a:r>
              <a:rPr lang="en-GB" b="1" dirty="0">
                <a:solidFill>
                  <a:srgbClr val="FFFFFF"/>
                </a:solidFill>
              </a:rPr>
              <a:t>Organise your time</a:t>
            </a:r>
          </a:p>
        </p:txBody>
      </p:sp>
      <p:pic>
        <p:nvPicPr>
          <p:cNvPr id="5" name="Picture 4" descr="A black sign with white text hanging from a pole&#10;&#10;Description automatically generated">
            <a:extLst>
              <a:ext uri="{FF2B5EF4-FFF2-40B4-BE49-F238E27FC236}">
                <a16:creationId xmlns:a16="http://schemas.microsoft.com/office/drawing/2014/main" id="{14D66C03-5148-497D-9B55-DBFD18C65BB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1930"/>
          <a:stretch/>
        </p:blipFill>
        <p:spPr>
          <a:xfrm>
            <a:off x="327547" y="321733"/>
            <a:ext cx="7058306" cy="4107392"/>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BA3D979-8872-4F76-BFC2-665273B1F948}"/>
              </a:ext>
            </a:extLst>
          </p:cNvPr>
          <p:cNvSpPr>
            <a:spLocks noGrp="1"/>
          </p:cNvSpPr>
          <p:nvPr>
            <p:ph idx="1"/>
          </p:nvPr>
        </p:nvSpPr>
        <p:spPr>
          <a:xfrm>
            <a:off x="7803472" y="550416"/>
            <a:ext cx="3773009" cy="5717219"/>
          </a:xfrm>
        </p:spPr>
        <p:txBody>
          <a:bodyPr anchor="ctr">
            <a:normAutofit/>
          </a:bodyPr>
          <a:lstStyle/>
          <a:p>
            <a:pPr marL="0" indent="0">
              <a:buNone/>
            </a:pPr>
            <a:r>
              <a:rPr lang="en-GB" sz="3200" b="1" dirty="0">
                <a:solidFill>
                  <a:srgbClr val="00A4B4"/>
                </a:solidFill>
              </a:rPr>
              <a:t>Group Activity:</a:t>
            </a:r>
          </a:p>
          <a:p>
            <a:pPr marL="0" indent="0">
              <a:buNone/>
            </a:pPr>
            <a:endParaRPr lang="en-GB" sz="2000" dirty="0">
              <a:solidFill>
                <a:srgbClr val="FFFFFF"/>
              </a:solidFill>
            </a:endParaRPr>
          </a:p>
          <a:p>
            <a:pPr marL="0" indent="0">
              <a:buNone/>
            </a:pPr>
            <a:r>
              <a:rPr lang="en-GB" dirty="0">
                <a:solidFill>
                  <a:srgbClr val="FFFFFF"/>
                </a:solidFill>
              </a:rPr>
              <a:t>How many times in a day do you find yourself wasting time?  </a:t>
            </a:r>
          </a:p>
          <a:p>
            <a:pPr marL="0" indent="0">
              <a:buNone/>
            </a:pPr>
            <a:endParaRPr lang="en-GB" dirty="0">
              <a:solidFill>
                <a:srgbClr val="FFFFFF"/>
              </a:solidFill>
            </a:endParaRPr>
          </a:p>
          <a:p>
            <a:pPr marL="0" indent="0">
              <a:buNone/>
            </a:pPr>
            <a:r>
              <a:rPr lang="en-GB" dirty="0">
                <a:solidFill>
                  <a:srgbClr val="FFFFFF"/>
                </a:solidFill>
              </a:rPr>
              <a:t>Let’s try to identify the Top 10 time-wasting activities </a:t>
            </a:r>
          </a:p>
        </p:txBody>
      </p:sp>
      <p:sp>
        <p:nvSpPr>
          <p:cNvPr id="6" name="TextBox 5">
            <a:extLst>
              <a:ext uri="{FF2B5EF4-FFF2-40B4-BE49-F238E27FC236}">
                <a16:creationId xmlns:a16="http://schemas.microsoft.com/office/drawing/2014/main" id="{0389A908-02D5-4C60-A66C-A1F23D5407E8}"/>
              </a:ext>
            </a:extLst>
          </p:cNvPr>
          <p:cNvSpPr txBox="1"/>
          <p:nvPr/>
        </p:nvSpPr>
        <p:spPr>
          <a:xfrm>
            <a:off x="4662030" y="4229070"/>
            <a:ext cx="2723823"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poetryfrommymind.wordpress.com/tag/motivational/">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211000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973EC1-876B-499F-A2A2-14F6EE671DCE}"/>
              </a:ext>
            </a:extLst>
          </p:cNvPr>
          <p:cNvSpPr>
            <a:spLocks noGrp="1"/>
          </p:cNvSpPr>
          <p:nvPr>
            <p:ph idx="1"/>
          </p:nvPr>
        </p:nvSpPr>
        <p:spPr>
          <a:xfrm>
            <a:off x="807867" y="1420427"/>
            <a:ext cx="10555549" cy="4208016"/>
          </a:xfrm>
        </p:spPr>
        <p:txBody>
          <a:bodyPr>
            <a:normAutofit fontScale="92500" lnSpcReduction="20000"/>
          </a:bodyPr>
          <a:lstStyle/>
          <a:p>
            <a:pPr marL="0" indent="0">
              <a:buNone/>
            </a:pPr>
            <a:r>
              <a:rPr lang="en-GB" dirty="0">
                <a:solidFill>
                  <a:srgbClr val="002060"/>
                </a:solidFill>
              </a:rPr>
              <a:t>Making some adjustments to the way you organise your time could help you feel more in control of any tasks you're facing, and more able to handle pressure. Consider:</a:t>
            </a:r>
          </a:p>
          <a:p>
            <a:pPr marL="0" indent="0">
              <a:buNone/>
            </a:pPr>
            <a:endParaRPr lang="en-GB" dirty="0"/>
          </a:p>
          <a:p>
            <a:r>
              <a:rPr lang="en-GB" b="1" dirty="0">
                <a:solidFill>
                  <a:srgbClr val="00A4B4"/>
                </a:solidFill>
              </a:rPr>
              <a:t>Identify your best time of day – are you an early bird or night owl?</a:t>
            </a:r>
          </a:p>
          <a:p>
            <a:r>
              <a:rPr lang="en-GB" b="1" dirty="0">
                <a:solidFill>
                  <a:srgbClr val="00A4B4"/>
                </a:solidFill>
              </a:rPr>
              <a:t>Set smaller and more achievable targets (SMART)</a:t>
            </a:r>
          </a:p>
          <a:p>
            <a:r>
              <a:rPr lang="en-GB" b="1" dirty="0">
                <a:solidFill>
                  <a:srgbClr val="00A4B4"/>
                </a:solidFill>
              </a:rPr>
              <a:t>Vary your activities</a:t>
            </a:r>
          </a:p>
          <a:p>
            <a:r>
              <a:rPr lang="en-GB" b="1" dirty="0">
                <a:solidFill>
                  <a:srgbClr val="00A4B4"/>
                </a:solidFill>
              </a:rPr>
              <a:t>Try not to do too much at once</a:t>
            </a:r>
          </a:p>
          <a:p>
            <a:r>
              <a:rPr lang="en-GB" b="1" dirty="0">
                <a:solidFill>
                  <a:srgbClr val="00A4B4"/>
                </a:solidFill>
              </a:rPr>
              <a:t>Take regular breaks and take things slowly</a:t>
            </a:r>
          </a:p>
          <a:p>
            <a:r>
              <a:rPr lang="en-GB" b="1" dirty="0">
                <a:solidFill>
                  <a:srgbClr val="00A4B4"/>
                </a:solidFill>
              </a:rPr>
              <a:t>Ask someone if they can help</a:t>
            </a:r>
            <a:endParaRPr lang="en-GB" dirty="0">
              <a:solidFill>
                <a:srgbClr val="00A4B4"/>
              </a:solidFill>
            </a:endParaRPr>
          </a:p>
        </p:txBody>
      </p:sp>
      <p:pic>
        <p:nvPicPr>
          <p:cNvPr id="5" name="Picture 4" descr="A picture containing clock, sitting, woman, yellow&#10;&#10;Description automatically generated">
            <a:extLst>
              <a:ext uri="{FF2B5EF4-FFF2-40B4-BE49-F238E27FC236}">
                <a16:creationId xmlns:a16="http://schemas.microsoft.com/office/drawing/2014/main" id="{192CCD0C-EA45-46E2-BDB2-E7725A8D989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70207" y="3429000"/>
            <a:ext cx="2787721" cy="2787721"/>
          </a:xfrm>
          <a:prstGeom prst="rect">
            <a:avLst/>
          </a:prstGeom>
        </p:spPr>
      </p:pic>
    </p:spTree>
    <p:extLst>
      <p:ext uri="{BB962C8B-B14F-4D97-AF65-F5344CB8AC3E}">
        <p14:creationId xmlns:p14="http://schemas.microsoft.com/office/powerpoint/2010/main" val="1595952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EFA56-8C98-4F08-A472-A2F3DDBB3217}"/>
              </a:ext>
            </a:extLst>
          </p:cNvPr>
          <p:cNvSpPr>
            <a:spLocks noGrp="1"/>
          </p:cNvSpPr>
          <p:nvPr>
            <p:ph type="title"/>
          </p:nvPr>
        </p:nvSpPr>
        <p:spPr/>
        <p:txBody>
          <a:bodyPr/>
          <a:lstStyle/>
          <a:p>
            <a:r>
              <a:rPr lang="en-GB" b="1" dirty="0">
                <a:solidFill>
                  <a:srgbClr val="00A4B4"/>
                </a:solidFill>
              </a:rPr>
              <a:t>Address the causes of stress</a:t>
            </a:r>
          </a:p>
        </p:txBody>
      </p:sp>
      <p:sp>
        <p:nvSpPr>
          <p:cNvPr id="3" name="Content Placeholder 2">
            <a:extLst>
              <a:ext uri="{FF2B5EF4-FFF2-40B4-BE49-F238E27FC236}">
                <a16:creationId xmlns:a16="http://schemas.microsoft.com/office/drawing/2014/main" id="{EC58BE21-C012-4F4F-879C-0EC23579660C}"/>
              </a:ext>
            </a:extLst>
          </p:cNvPr>
          <p:cNvSpPr>
            <a:spLocks noGrp="1"/>
          </p:cNvSpPr>
          <p:nvPr>
            <p:ph idx="1"/>
          </p:nvPr>
        </p:nvSpPr>
        <p:spPr/>
        <p:txBody>
          <a:bodyPr>
            <a:normAutofit/>
          </a:bodyPr>
          <a:lstStyle/>
          <a:p>
            <a:pPr marL="0" indent="0">
              <a:buNone/>
            </a:pPr>
            <a:r>
              <a:rPr lang="en-GB" dirty="0">
                <a:solidFill>
                  <a:srgbClr val="002060"/>
                </a:solidFill>
              </a:rPr>
              <a:t>Although there will probably lots of things in your life that you can't do anything about, there might still be some practical ways you could to resolve or improve some of the issues that are putting pressure on you. </a:t>
            </a:r>
          </a:p>
          <a:p>
            <a:pPr marL="0" indent="0">
              <a:buNone/>
            </a:pPr>
            <a:r>
              <a:rPr lang="en-GB" dirty="0">
                <a:solidFill>
                  <a:srgbClr val="002060"/>
                </a:solidFill>
              </a:rPr>
              <a:t>You might find it useful to ask for help or find more information about how to deal with common causes of stress (such as money worries, relationship issues etc.)</a:t>
            </a:r>
          </a:p>
          <a:p>
            <a:pPr marL="0" indent="0">
              <a:buNone/>
            </a:pPr>
            <a:endParaRPr lang="en-GB" dirty="0"/>
          </a:p>
        </p:txBody>
      </p:sp>
      <p:pic>
        <p:nvPicPr>
          <p:cNvPr id="5" name="Picture 4" descr="A picture containing drawing&#10;&#10;Description automatically generated">
            <a:extLst>
              <a:ext uri="{FF2B5EF4-FFF2-40B4-BE49-F238E27FC236}">
                <a16:creationId xmlns:a16="http://schemas.microsoft.com/office/drawing/2014/main" id="{4502959B-7F43-45DD-97D7-E0C1A038283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618532" y="4876934"/>
            <a:ext cx="3101864" cy="1633697"/>
          </a:xfrm>
          <a:prstGeom prst="rect">
            <a:avLst/>
          </a:prstGeom>
        </p:spPr>
      </p:pic>
    </p:spTree>
    <p:extLst>
      <p:ext uri="{BB962C8B-B14F-4D97-AF65-F5344CB8AC3E}">
        <p14:creationId xmlns:p14="http://schemas.microsoft.com/office/powerpoint/2010/main" val="2480060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C709-E18D-43B7-91A2-5D5D46E28889}"/>
              </a:ext>
            </a:extLst>
          </p:cNvPr>
          <p:cNvSpPr>
            <a:spLocks noGrp="1"/>
          </p:cNvSpPr>
          <p:nvPr>
            <p:ph type="title"/>
          </p:nvPr>
        </p:nvSpPr>
        <p:spPr/>
        <p:txBody>
          <a:bodyPr/>
          <a:lstStyle/>
          <a:p>
            <a:r>
              <a:rPr lang="en-GB" b="1" dirty="0">
                <a:solidFill>
                  <a:srgbClr val="00A4B4"/>
                </a:solidFill>
              </a:rPr>
              <a:t>Accept the things you cannot change</a:t>
            </a:r>
          </a:p>
        </p:txBody>
      </p:sp>
      <p:sp>
        <p:nvSpPr>
          <p:cNvPr id="3" name="Content Placeholder 2">
            <a:extLst>
              <a:ext uri="{FF2B5EF4-FFF2-40B4-BE49-F238E27FC236}">
                <a16:creationId xmlns:a16="http://schemas.microsoft.com/office/drawing/2014/main" id="{14ABC546-8A18-4ECA-B1A8-FEF875AE54D2}"/>
              </a:ext>
            </a:extLst>
          </p:cNvPr>
          <p:cNvSpPr>
            <a:spLocks noGrp="1"/>
          </p:cNvSpPr>
          <p:nvPr>
            <p:ph idx="1"/>
          </p:nvPr>
        </p:nvSpPr>
        <p:spPr/>
        <p:txBody>
          <a:bodyPr/>
          <a:lstStyle/>
          <a:p>
            <a:pPr marL="0" indent="0">
              <a:buNone/>
            </a:pPr>
            <a:r>
              <a:rPr lang="en-GB" dirty="0">
                <a:solidFill>
                  <a:srgbClr val="002060"/>
                </a:solidFill>
              </a:rPr>
              <a:t>It's not easy, but accepting that there are some things happening to you that you probably can't do anything about will help you focus your time and energy more productively.</a:t>
            </a:r>
          </a:p>
          <a:p>
            <a:pPr marL="0" indent="0">
              <a:buNone/>
            </a:pPr>
            <a:endParaRPr lang="en-GB" dirty="0"/>
          </a:p>
          <a:p>
            <a:r>
              <a:rPr lang="en-GB" i="1" dirty="0">
                <a:solidFill>
                  <a:srgbClr val="7030A0"/>
                </a:solidFill>
              </a:rPr>
              <a:t>"Sometimes I take a minute to 'reply' to my </a:t>
            </a:r>
            <a:r>
              <a:rPr lang="en-GB" i="1" dirty="0" err="1">
                <a:solidFill>
                  <a:srgbClr val="7030A0"/>
                </a:solidFill>
              </a:rPr>
              <a:t>stressy</a:t>
            </a:r>
            <a:r>
              <a:rPr lang="en-GB" i="1" dirty="0">
                <a:solidFill>
                  <a:srgbClr val="7030A0"/>
                </a:solidFill>
              </a:rPr>
              <a:t> thoughts... it's hard to be stressed when you've got things in perspective! Most of the things I worry about are either things I can't change or things which aren't earth-shatteringly important."</a:t>
            </a:r>
          </a:p>
        </p:txBody>
      </p:sp>
    </p:spTree>
    <p:extLst>
      <p:ext uri="{BB962C8B-B14F-4D97-AF65-F5344CB8AC3E}">
        <p14:creationId xmlns:p14="http://schemas.microsoft.com/office/powerpoint/2010/main" val="3595467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283EA-B1C3-4D47-AD03-2A1DBC6B747D}"/>
              </a:ext>
            </a:extLst>
          </p:cNvPr>
          <p:cNvSpPr>
            <a:spLocks noGrp="1"/>
          </p:cNvSpPr>
          <p:nvPr>
            <p:ph type="title"/>
          </p:nvPr>
        </p:nvSpPr>
        <p:spPr/>
        <p:txBody>
          <a:bodyPr/>
          <a:lstStyle/>
          <a:p>
            <a:r>
              <a:rPr lang="en-GB" b="1" dirty="0">
                <a:solidFill>
                  <a:srgbClr val="00A4B4"/>
                </a:solidFill>
              </a:rPr>
              <a:t>What treatments are there?</a:t>
            </a:r>
            <a:br>
              <a:rPr lang="en-GB" dirty="0"/>
            </a:br>
            <a:endParaRPr lang="en-GB" dirty="0"/>
          </a:p>
        </p:txBody>
      </p:sp>
      <p:sp>
        <p:nvSpPr>
          <p:cNvPr id="3" name="Content Placeholder 2">
            <a:extLst>
              <a:ext uri="{FF2B5EF4-FFF2-40B4-BE49-F238E27FC236}">
                <a16:creationId xmlns:a16="http://schemas.microsoft.com/office/drawing/2014/main" id="{B0553CFF-BE32-49A7-953F-1314234D49F2}"/>
              </a:ext>
            </a:extLst>
          </p:cNvPr>
          <p:cNvSpPr>
            <a:spLocks noGrp="1"/>
          </p:cNvSpPr>
          <p:nvPr>
            <p:ph idx="1"/>
          </p:nvPr>
        </p:nvSpPr>
        <p:spPr>
          <a:xfrm>
            <a:off x="772357" y="1509204"/>
            <a:ext cx="10581443" cy="4252403"/>
          </a:xfrm>
        </p:spPr>
        <p:txBody>
          <a:bodyPr>
            <a:normAutofit fontScale="92500" lnSpcReduction="10000"/>
          </a:bodyPr>
          <a:lstStyle/>
          <a:p>
            <a:pPr marL="0" indent="0">
              <a:buNone/>
            </a:pPr>
            <a:r>
              <a:rPr lang="en-GB" dirty="0">
                <a:solidFill>
                  <a:srgbClr val="002060"/>
                </a:solidFill>
              </a:rPr>
              <a:t>Stress isn't a medical diagnosis, so there's no specific treatment for it. However, if you're finding it very hard to cope with things going on in your life and are experiencing lots of signs of stress, there are treatments available that could help. These include:</a:t>
            </a:r>
          </a:p>
          <a:p>
            <a:pPr marL="0" indent="0">
              <a:buNone/>
            </a:pPr>
            <a:endParaRPr lang="en-GB" dirty="0"/>
          </a:p>
          <a:p>
            <a:r>
              <a:rPr lang="en-GB" u="sng" dirty="0">
                <a:hlinkClick r:id="rId3" tooltip="Treatment for stress"/>
              </a:rPr>
              <a:t>Talking treatments</a:t>
            </a:r>
            <a:r>
              <a:rPr lang="en-GB" dirty="0"/>
              <a:t> </a:t>
            </a:r>
            <a:r>
              <a:rPr lang="en-GB" dirty="0">
                <a:solidFill>
                  <a:srgbClr val="002060"/>
                </a:solidFill>
              </a:rPr>
              <a:t>– talking to friends &amp; family, CBT, </a:t>
            </a:r>
            <a:r>
              <a:rPr lang="en-GB" dirty="0" err="1">
                <a:solidFill>
                  <a:srgbClr val="002060"/>
                </a:solidFill>
              </a:rPr>
              <a:t>MBSR</a:t>
            </a:r>
            <a:endParaRPr lang="en-GB" dirty="0">
              <a:solidFill>
                <a:srgbClr val="002060"/>
              </a:solidFill>
            </a:endParaRPr>
          </a:p>
          <a:p>
            <a:r>
              <a:rPr lang="en-GB" u="sng" dirty="0">
                <a:hlinkClick r:id="rId4" tooltip="Treatment for stress"/>
              </a:rPr>
              <a:t>Ecotherapy</a:t>
            </a:r>
            <a:r>
              <a:rPr lang="en-GB" dirty="0"/>
              <a:t> </a:t>
            </a:r>
            <a:r>
              <a:rPr lang="en-GB" dirty="0">
                <a:solidFill>
                  <a:srgbClr val="002060"/>
                </a:solidFill>
              </a:rPr>
              <a:t>– spending time in nature</a:t>
            </a:r>
          </a:p>
          <a:p>
            <a:r>
              <a:rPr lang="en-GB" u="sng" dirty="0">
                <a:hlinkClick r:id="rId5" tooltip="Treatment for stress"/>
              </a:rPr>
              <a:t>Complementary and alternative therapies</a:t>
            </a:r>
            <a:r>
              <a:rPr lang="en-GB" dirty="0"/>
              <a:t> </a:t>
            </a:r>
            <a:r>
              <a:rPr lang="en-GB" dirty="0">
                <a:solidFill>
                  <a:srgbClr val="002060"/>
                </a:solidFill>
              </a:rPr>
              <a:t>- mindfulness, yoga acupuncture, massage, aromatherapy</a:t>
            </a:r>
          </a:p>
          <a:p>
            <a:r>
              <a:rPr lang="en-GB" dirty="0">
                <a:hlinkClick r:id="rId6" tooltip="Treatment for stress"/>
              </a:rPr>
              <a:t>Medication</a:t>
            </a:r>
            <a:r>
              <a:rPr lang="en-GB" dirty="0"/>
              <a:t> </a:t>
            </a:r>
            <a:r>
              <a:rPr lang="en-GB" dirty="0">
                <a:solidFill>
                  <a:srgbClr val="002060"/>
                </a:solidFill>
              </a:rPr>
              <a:t>- to access treatments, please talk to your GP first</a:t>
            </a:r>
          </a:p>
        </p:txBody>
      </p:sp>
    </p:spTree>
    <p:extLst>
      <p:ext uri="{BB962C8B-B14F-4D97-AF65-F5344CB8AC3E}">
        <p14:creationId xmlns:p14="http://schemas.microsoft.com/office/powerpoint/2010/main" val="994958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DBE4-15DA-48E6-B82B-267AC29C03D9}"/>
              </a:ext>
            </a:extLst>
          </p:cNvPr>
          <p:cNvSpPr>
            <a:spLocks noGrp="1"/>
          </p:cNvSpPr>
          <p:nvPr>
            <p:ph type="title"/>
          </p:nvPr>
        </p:nvSpPr>
        <p:spPr/>
        <p:txBody>
          <a:bodyPr/>
          <a:lstStyle/>
          <a:p>
            <a:r>
              <a:rPr lang="en-GB" b="1" dirty="0">
                <a:solidFill>
                  <a:srgbClr val="00A4B4"/>
                </a:solidFill>
              </a:rPr>
              <a:t>Summary:</a:t>
            </a:r>
          </a:p>
        </p:txBody>
      </p:sp>
      <p:sp>
        <p:nvSpPr>
          <p:cNvPr id="3" name="Content Placeholder 2">
            <a:extLst>
              <a:ext uri="{FF2B5EF4-FFF2-40B4-BE49-F238E27FC236}">
                <a16:creationId xmlns:a16="http://schemas.microsoft.com/office/drawing/2014/main" id="{BD3C50F4-59B8-4FD9-BE81-BBD132456D5D}"/>
              </a:ext>
            </a:extLst>
          </p:cNvPr>
          <p:cNvSpPr>
            <a:spLocks noGrp="1"/>
          </p:cNvSpPr>
          <p:nvPr>
            <p:ph idx="1"/>
          </p:nvPr>
        </p:nvSpPr>
        <p:spPr>
          <a:xfrm>
            <a:off x="719091" y="1526959"/>
            <a:ext cx="10768614" cy="4216893"/>
          </a:xfrm>
        </p:spPr>
        <p:txBody>
          <a:bodyPr>
            <a:normAutofit fontScale="70000" lnSpcReduction="20000"/>
          </a:bodyPr>
          <a:lstStyle/>
          <a:p>
            <a:r>
              <a:rPr lang="en-GB" dirty="0">
                <a:solidFill>
                  <a:srgbClr val="002060"/>
                </a:solidFill>
              </a:rPr>
              <a:t>Stress has short-term and long-term affects on both your physical and mental wellbeing</a:t>
            </a:r>
          </a:p>
          <a:p>
            <a:r>
              <a:rPr lang="en-GB" dirty="0">
                <a:solidFill>
                  <a:srgbClr val="002060"/>
                </a:solidFill>
              </a:rPr>
              <a:t>Look for personal triggers when you are entering </a:t>
            </a:r>
            <a:r>
              <a:rPr lang="en-GB" dirty="0">
                <a:solidFill>
                  <a:srgbClr val="FF0000"/>
                </a:solidFill>
              </a:rPr>
              <a:t>red hot head </a:t>
            </a:r>
            <a:r>
              <a:rPr lang="en-GB" dirty="0">
                <a:solidFill>
                  <a:srgbClr val="002060"/>
                </a:solidFill>
              </a:rPr>
              <a:t>mode; these will differ from person to person</a:t>
            </a:r>
          </a:p>
          <a:p>
            <a:r>
              <a:rPr lang="en-GB" dirty="0">
                <a:solidFill>
                  <a:srgbClr val="002060"/>
                </a:solidFill>
              </a:rPr>
              <a:t>Aim to maintain a </a:t>
            </a:r>
            <a:r>
              <a:rPr lang="en-GB" dirty="0">
                <a:solidFill>
                  <a:srgbClr val="0070C0"/>
                </a:solidFill>
              </a:rPr>
              <a:t>blue calm head </a:t>
            </a:r>
            <a:r>
              <a:rPr lang="en-GB" dirty="0">
                <a:solidFill>
                  <a:srgbClr val="002060"/>
                </a:solidFill>
              </a:rPr>
              <a:t>at all times – take deep breaths and simply let your thoughts come and go without dwelling on them, or letting them take over. Aim to live in the moment</a:t>
            </a:r>
          </a:p>
          <a:p>
            <a:r>
              <a:rPr lang="en-GB" dirty="0">
                <a:solidFill>
                  <a:srgbClr val="002060"/>
                </a:solidFill>
              </a:rPr>
              <a:t>Try to manage your time effectively so you don’t become overwhelmed</a:t>
            </a:r>
          </a:p>
          <a:p>
            <a:r>
              <a:rPr lang="en-GB" dirty="0">
                <a:solidFill>
                  <a:srgbClr val="002060"/>
                </a:solidFill>
              </a:rPr>
              <a:t>Be kind on yourself – try to turn off your ‘negative inner voice’</a:t>
            </a:r>
          </a:p>
          <a:p>
            <a:r>
              <a:rPr lang="en-GB" dirty="0">
                <a:solidFill>
                  <a:srgbClr val="002060"/>
                </a:solidFill>
              </a:rPr>
              <a:t>Be prepared to let things go – don’t sweat over the small stuff</a:t>
            </a:r>
          </a:p>
          <a:p>
            <a:r>
              <a:rPr lang="en-GB" dirty="0">
                <a:solidFill>
                  <a:srgbClr val="002060"/>
                </a:solidFill>
              </a:rPr>
              <a:t>You cannot change certain factors such as someone being rude or unkind … but you CAN choose how to respond. </a:t>
            </a:r>
          </a:p>
          <a:p>
            <a:r>
              <a:rPr lang="en-GB" dirty="0">
                <a:solidFill>
                  <a:srgbClr val="002060"/>
                </a:solidFill>
              </a:rPr>
              <a:t>Go outside into the natural world as often as possible – schedule it into your day</a:t>
            </a:r>
          </a:p>
          <a:p>
            <a:r>
              <a:rPr lang="en-GB" dirty="0">
                <a:solidFill>
                  <a:srgbClr val="002060"/>
                </a:solidFill>
              </a:rPr>
              <a:t>A good night’s sleep will help you prepare for stress and difficulties you encounter during your day</a:t>
            </a:r>
          </a:p>
          <a:p>
            <a:endParaRPr lang="en-GB" dirty="0"/>
          </a:p>
          <a:p>
            <a:endParaRPr lang="en-GB" dirty="0">
              <a:hlinkClick r:id="rId3"/>
            </a:endParaRPr>
          </a:p>
        </p:txBody>
      </p:sp>
    </p:spTree>
    <p:extLst>
      <p:ext uri="{BB962C8B-B14F-4D97-AF65-F5344CB8AC3E}">
        <p14:creationId xmlns:p14="http://schemas.microsoft.com/office/powerpoint/2010/main" val="792605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7C1E-AE4D-4E14-8BFF-994253B10E85}"/>
              </a:ext>
            </a:extLst>
          </p:cNvPr>
          <p:cNvSpPr>
            <a:spLocks noGrp="1"/>
          </p:cNvSpPr>
          <p:nvPr>
            <p:ph type="title"/>
          </p:nvPr>
        </p:nvSpPr>
        <p:spPr/>
        <p:txBody>
          <a:bodyPr/>
          <a:lstStyle/>
          <a:p>
            <a:endParaRPr lang="en-GB"/>
          </a:p>
        </p:txBody>
      </p:sp>
      <p:pic>
        <p:nvPicPr>
          <p:cNvPr id="5" name="Content Placeholder 4" descr="A close up of a sign&#10;&#10;Description automatically generated">
            <a:extLst>
              <a:ext uri="{FF2B5EF4-FFF2-40B4-BE49-F238E27FC236}">
                <a16:creationId xmlns:a16="http://schemas.microsoft.com/office/drawing/2014/main" id="{5CBA5369-DDBB-4C36-BD59-45CC8E43319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365125"/>
            <a:ext cx="7856621" cy="5332375"/>
          </a:xfrm>
        </p:spPr>
      </p:pic>
      <p:sp>
        <p:nvSpPr>
          <p:cNvPr id="7" name="TextBox 6">
            <a:extLst>
              <a:ext uri="{FF2B5EF4-FFF2-40B4-BE49-F238E27FC236}">
                <a16:creationId xmlns:a16="http://schemas.microsoft.com/office/drawing/2014/main" id="{993D7AEC-FD49-404B-899C-122D25CED981}"/>
              </a:ext>
            </a:extLst>
          </p:cNvPr>
          <p:cNvSpPr txBox="1"/>
          <p:nvPr/>
        </p:nvSpPr>
        <p:spPr>
          <a:xfrm>
            <a:off x="9294920" y="2166150"/>
            <a:ext cx="2343705" cy="954107"/>
          </a:xfrm>
          <a:prstGeom prst="rect">
            <a:avLst/>
          </a:prstGeom>
          <a:noFill/>
        </p:spPr>
        <p:txBody>
          <a:bodyPr wrap="square" rtlCol="0">
            <a:spAutoFit/>
          </a:bodyPr>
          <a:lstStyle/>
          <a:p>
            <a:r>
              <a:rPr lang="en-GB" sz="2800" b="1" dirty="0">
                <a:solidFill>
                  <a:srgbClr val="00A4B4"/>
                </a:solidFill>
              </a:rPr>
              <a:t>Any Questions?</a:t>
            </a:r>
          </a:p>
        </p:txBody>
      </p:sp>
    </p:spTree>
    <p:extLst>
      <p:ext uri="{BB962C8B-B14F-4D97-AF65-F5344CB8AC3E}">
        <p14:creationId xmlns:p14="http://schemas.microsoft.com/office/powerpoint/2010/main" val="122760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1F50-90A0-4F8B-893D-34DB1834AA05}"/>
              </a:ext>
            </a:extLst>
          </p:cNvPr>
          <p:cNvSpPr>
            <a:spLocks noGrp="1"/>
          </p:cNvSpPr>
          <p:nvPr>
            <p:ph type="title"/>
          </p:nvPr>
        </p:nvSpPr>
        <p:spPr>
          <a:xfrm>
            <a:off x="654743" y="1110114"/>
            <a:ext cx="10682432" cy="1659665"/>
          </a:xfrm>
        </p:spPr>
        <p:txBody>
          <a:bodyPr>
            <a:normAutofit fontScale="90000"/>
          </a:bodyPr>
          <a:lstStyle/>
          <a:p>
            <a:r>
              <a:rPr lang="en-GB" b="1" dirty="0">
                <a:solidFill>
                  <a:srgbClr val="00A4B4"/>
                </a:solidFill>
              </a:rPr>
              <a:t>What are we hoping to cover in this tutorial?</a:t>
            </a:r>
          </a:p>
        </p:txBody>
      </p:sp>
      <p:sp>
        <p:nvSpPr>
          <p:cNvPr id="3" name="Text Placeholder 2">
            <a:extLst>
              <a:ext uri="{FF2B5EF4-FFF2-40B4-BE49-F238E27FC236}">
                <a16:creationId xmlns:a16="http://schemas.microsoft.com/office/drawing/2014/main" id="{363E6FFA-8BEB-4632-AD59-41CD6E957745}"/>
              </a:ext>
            </a:extLst>
          </p:cNvPr>
          <p:cNvSpPr>
            <a:spLocks noGrp="1"/>
          </p:cNvSpPr>
          <p:nvPr>
            <p:ph type="body" idx="1"/>
          </p:nvPr>
        </p:nvSpPr>
        <p:spPr>
          <a:xfrm>
            <a:off x="523783" y="3222593"/>
            <a:ext cx="11125673" cy="2675161"/>
          </a:xfrm>
        </p:spPr>
        <p:txBody>
          <a:bodyPr/>
          <a:lstStyle/>
          <a:p>
            <a:pPr marL="342900" indent="-342900">
              <a:buFont typeface="Arial" panose="020B0604020202020204" pitchFamily="34" charset="0"/>
              <a:buChar char="•"/>
            </a:pPr>
            <a:r>
              <a:rPr lang="en-GB" dirty="0">
                <a:solidFill>
                  <a:srgbClr val="002060"/>
                </a:solidFill>
              </a:rPr>
              <a:t>Find out the definition of stress</a:t>
            </a:r>
          </a:p>
          <a:p>
            <a:pPr marL="342900" indent="-342900">
              <a:buFont typeface="Arial" panose="020B0604020202020204" pitchFamily="34" charset="0"/>
              <a:buChar char="•"/>
            </a:pPr>
            <a:r>
              <a:rPr lang="en-GB" dirty="0">
                <a:solidFill>
                  <a:srgbClr val="002060"/>
                </a:solidFill>
              </a:rPr>
              <a:t>Identify what happens to your body when you feel stressed/anxious</a:t>
            </a:r>
          </a:p>
          <a:p>
            <a:pPr marL="342900" indent="-342900">
              <a:buFont typeface="Arial" panose="020B0604020202020204" pitchFamily="34" charset="0"/>
              <a:buChar char="•"/>
            </a:pPr>
            <a:r>
              <a:rPr lang="en-GB" dirty="0">
                <a:solidFill>
                  <a:srgbClr val="002060"/>
                </a:solidFill>
              </a:rPr>
              <a:t>Discover why this happens</a:t>
            </a:r>
          </a:p>
          <a:p>
            <a:pPr marL="342900" indent="-342900">
              <a:buFont typeface="Arial" panose="020B0604020202020204" pitchFamily="34" charset="0"/>
              <a:buChar char="•"/>
            </a:pPr>
            <a:r>
              <a:rPr lang="en-GB" dirty="0">
                <a:solidFill>
                  <a:srgbClr val="002060"/>
                </a:solidFill>
              </a:rPr>
              <a:t>Identify at least four ways to help reduce anxiety and stress</a:t>
            </a:r>
          </a:p>
        </p:txBody>
      </p:sp>
    </p:spTree>
    <p:extLst>
      <p:ext uri="{BB962C8B-B14F-4D97-AF65-F5344CB8AC3E}">
        <p14:creationId xmlns:p14="http://schemas.microsoft.com/office/powerpoint/2010/main" val="4650593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01F50-90A0-4F8B-893D-34DB1834AA05}"/>
              </a:ext>
            </a:extLst>
          </p:cNvPr>
          <p:cNvSpPr>
            <a:spLocks noGrp="1"/>
          </p:cNvSpPr>
          <p:nvPr>
            <p:ph type="title"/>
          </p:nvPr>
        </p:nvSpPr>
        <p:spPr>
          <a:xfrm>
            <a:off x="838200" y="1536946"/>
            <a:ext cx="10515600" cy="1303908"/>
          </a:xfrm>
        </p:spPr>
        <p:txBody>
          <a:bodyPr>
            <a:normAutofit fontScale="90000"/>
          </a:bodyPr>
          <a:lstStyle/>
          <a:p>
            <a:r>
              <a:rPr lang="en-GB" b="1" dirty="0">
                <a:solidFill>
                  <a:srgbClr val="00A4B4"/>
                </a:solidFill>
              </a:rPr>
              <a:t>Review of Learning Outcomes – have we?</a:t>
            </a:r>
          </a:p>
        </p:txBody>
      </p:sp>
      <p:sp>
        <p:nvSpPr>
          <p:cNvPr id="3" name="Text Placeholder 2">
            <a:extLst>
              <a:ext uri="{FF2B5EF4-FFF2-40B4-BE49-F238E27FC236}">
                <a16:creationId xmlns:a16="http://schemas.microsoft.com/office/drawing/2014/main" id="{363E6FFA-8BEB-4632-AD59-41CD6E957745}"/>
              </a:ext>
            </a:extLst>
          </p:cNvPr>
          <p:cNvSpPr>
            <a:spLocks noGrp="1"/>
          </p:cNvSpPr>
          <p:nvPr>
            <p:ph type="body" idx="1"/>
          </p:nvPr>
        </p:nvSpPr>
        <p:spPr>
          <a:xfrm>
            <a:off x="542544" y="3008583"/>
            <a:ext cx="11106912" cy="2513328"/>
          </a:xfrm>
        </p:spPr>
        <p:txBody>
          <a:bodyPr/>
          <a:lstStyle/>
          <a:p>
            <a:pPr marL="342900" indent="-342900">
              <a:buFont typeface="Arial" panose="020B0604020202020204" pitchFamily="34" charset="0"/>
              <a:buChar char="•"/>
            </a:pPr>
            <a:r>
              <a:rPr lang="en-GB" dirty="0">
                <a:solidFill>
                  <a:srgbClr val="002060"/>
                </a:solidFill>
              </a:rPr>
              <a:t>Found a definition of stress?</a:t>
            </a:r>
          </a:p>
          <a:p>
            <a:pPr marL="342900" indent="-342900">
              <a:buFont typeface="Arial" panose="020B0604020202020204" pitchFamily="34" charset="0"/>
              <a:buChar char="•"/>
            </a:pPr>
            <a:r>
              <a:rPr lang="en-GB" dirty="0">
                <a:solidFill>
                  <a:srgbClr val="002060"/>
                </a:solidFill>
              </a:rPr>
              <a:t>Identified what happens to your body when you feel stressed/anxious?</a:t>
            </a:r>
          </a:p>
          <a:p>
            <a:pPr marL="342900" indent="-342900">
              <a:buFont typeface="Arial" panose="020B0604020202020204" pitchFamily="34" charset="0"/>
              <a:buChar char="•"/>
            </a:pPr>
            <a:r>
              <a:rPr lang="en-GB" dirty="0">
                <a:solidFill>
                  <a:srgbClr val="002060"/>
                </a:solidFill>
              </a:rPr>
              <a:t>Discovered why this happens?</a:t>
            </a:r>
          </a:p>
          <a:p>
            <a:pPr marL="342900" indent="-342900">
              <a:buFont typeface="Arial" panose="020B0604020202020204" pitchFamily="34" charset="0"/>
              <a:buChar char="•"/>
            </a:pPr>
            <a:r>
              <a:rPr lang="en-GB" dirty="0">
                <a:solidFill>
                  <a:srgbClr val="002060"/>
                </a:solidFill>
              </a:rPr>
              <a:t>Identified four ways to help reduce anxiety and stress?</a:t>
            </a:r>
          </a:p>
        </p:txBody>
      </p:sp>
    </p:spTree>
    <p:extLst>
      <p:ext uri="{BB962C8B-B14F-4D97-AF65-F5344CB8AC3E}">
        <p14:creationId xmlns:p14="http://schemas.microsoft.com/office/powerpoint/2010/main" val="632999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59A1F-2BFA-4994-8A2A-3F2138F7D4DB}"/>
              </a:ext>
            </a:extLst>
          </p:cNvPr>
          <p:cNvSpPr>
            <a:spLocks noGrp="1"/>
          </p:cNvSpPr>
          <p:nvPr>
            <p:ph type="title"/>
          </p:nvPr>
        </p:nvSpPr>
        <p:spPr>
          <a:xfrm>
            <a:off x="1136649" y="1597533"/>
            <a:ext cx="9545205" cy="1533594"/>
          </a:xfrm>
        </p:spPr>
        <p:txBody>
          <a:bodyPr>
            <a:normAutofit/>
          </a:bodyPr>
          <a:lstStyle/>
          <a:p>
            <a:pPr algn="ctr"/>
            <a:r>
              <a:rPr lang="en-GB" b="1" dirty="0">
                <a:solidFill>
                  <a:srgbClr val="00A4B4"/>
                </a:solidFill>
              </a:rPr>
              <a:t>Warm-up exercise</a:t>
            </a:r>
          </a:p>
        </p:txBody>
      </p:sp>
      <p:pic>
        <p:nvPicPr>
          <p:cNvPr id="5" name="Picture 4" descr="A picture containing group, beach, holding, standing&#10;&#10;Description automatically generated">
            <a:extLst>
              <a:ext uri="{FF2B5EF4-FFF2-40B4-BE49-F238E27FC236}">
                <a16:creationId xmlns:a16="http://schemas.microsoft.com/office/drawing/2014/main" id="{2C154260-4E75-4076-AAC6-3ADD8D04253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54810" y="3587746"/>
            <a:ext cx="5112141" cy="1945108"/>
          </a:xfrm>
          <a:prstGeom prst="rect">
            <a:avLst/>
          </a:prstGeom>
        </p:spPr>
      </p:pic>
    </p:spTree>
    <p:extLst>
      <p:ext uri="{BB962C8B-B14F-4D97-AF65-F5344CB8AC3E}">
        <p14:creationId xmlns:p14="http://schemas.microsoft.com/office/powerpoint/2010/main" val="1432386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A4CBA3-9AF7-4194-8A8D-A26BB1B2AD3E}"/>
              </a:ext>
            </a:extLst>
          </p:cNvPr>
          <p:cNvSpPr>
            <a:spLocks noGrp="1"/>
          </p:cNvSpPr>
          <p:nvPr>
            <p:ph type="title"/>
          </p:nvPr>
        </p:nvSpPr>
        <p:spPr>
          <a:xfrm>
            <a:off x="6746627" y="204186"/>
            <a:ext cx="4483626" cy="3107185"/>
          </a:xfrm>
        </p:spPr>
        <p:txBody>
          <a:bodyPr vert="horz" lIns="91440" tIns="45720" rIns="91440" bIns="45720" rtlCol="0" anchor="b">
            <a:normAutofit/>
          </a:bodyPr>
          <a:lstStyle/>
          <a:p>
            <a:r>
              <a:rPr lang="en-US" sz="6600" b="1" kern="1200" dirty="0">
                <a:solidFill>
                  <a:srgbClr val="00A4B4"/>
                </a:solidFill>
                <a:latin typeface="+mj-lt"/>
                <a:ea typeface="+mj-ea"/>
                <a:cs typeface="+mj-cs"/>
              </a:rPr>
              <a:t>What is stress?</a:t>
            </a:r>
          </a:p>
        </p:txBody>
      </p:sp>
      <p:sp>
        <p:nvSpPr>
          <p:cNvPr id="3" name="Text Placeholder 2">
            <a:extLst>
              <a:ext uri="{FF2B5EF4-FFF2-40B4-BE49-F238E27FC236}">
                <a16:creationId xmlns:a16="http://schemas.microsoft.com/office/drawing/2014/main" id="{840949A9-89F7-4470-8AF6-2C25C77BB737}"/>
              </a:ext>
            </a:extLst>
          </p:cNvPr>
          <p:cNvSpPr>
            <a:spLocks noGrp="1"/>
          </p:cNvSpPr>
          <p:nvPr>
            <p:ph type="body" idx="1"/>
          </p:nvPr>
        </p:nvSpPr>
        <p:spPr>
          <a:xfrm>
            <a:off x="6746627" y="3429001"/>
            <a:ext cx="4554647" cy="2891900"/>
          </a:xfrm>
        </p:spPr>
        <p:txBody>
          <a:bodyPr vert="horz" lIns="91440" tIns="45720" rIns="91440" bIns="45720" rtlCol="0" anchor="t">
            <a:normAutofit/>
          </a:bodyPr>
          <a:lstStyle/>
          <a:p>
            <a:r>
              <a:rPr lang="en-US" sz="2800" kern="1200" dirty="0">
                <a:solidFill>
                  <a:schemeClr val="bg1"/>
                </a:solidFill>
                <a:latin typeface="+mn-lt"/>
                <a:ea typeface="+mn-ea"/>
                <a:cs typeface="+mn-cs"/>
              </a:rPr>
              <a:t>In just one or two sentences – can you explain the word ‘stress’ to an alien visiting from another planet in the solar system</a:t>
            </a: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A picture containing light&#10;&#10;Description automatically generated">
            <a:extLst>
              <a:ext uri="{FF2B5EF4-FFF2-40B4-BE49-F238E27FC236}">
                <a16:creationId xmlns:a16="http://schemas.microsoft.com/office/drawing/2014/main" id="{8336AA87-F60B-412F-B823-FA872C1E3BF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9382" y="1090359"/>
            <a:ext cx="4047843" cy="3309111"/>
          </a:xfrm>
          <a:prstGeom prst="rect">
            <a:avLst/>
          </a:prstGeom>
        </p:spPr>
      </p:pic>
    </p:spTree>
    <p:extLst>
      <p:ext uri="{BB962C8B-B14F-4D97-AF65-F5344CB8AC3E}">
        <p14:creationId xmlns:p14="http://schemas.microsoft.com/office/powerpoint/2010/main" val="3094384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354F8-EC34-43E5-B676-910813B4CEA0}"/>
              </a:ext>
            </a:extLst>
          </p:cNvPr>
          <p:cNvSpPr>
            <a:spLocks noGrp="1"/>
          </p:cNvSpPr>
          <p:nvPr>
            <p:ph type="title"/>
          </p:nvPr>
        </p:nvSpPr>
        <p:spPr>
          <a:xfrm>
            <a:off x="655320" y="365125"/>
            <a:ext cx="5120114" cy="1692794"/>
          </a:xfrm>
        </p:spPr>
        <p:txBody>
          <a:bodyPr>
            <a:normAutofit/>
          </a:bodyPr>
          <a:lstStyle/>
          <a:p>
            <a:r>
              <a:rPr lang="en-GB" sz="4800" b="1" dirty="0">
                <a:solidFill>
                  <a:srgbClr val="00A4B4"/>
                </a:solidFill>
              </a:rPr>
              <a:t>What is stress?</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DD238D8-55ED-445A-9E91-EB9C920238FE}"/>
              </a:ext>
            </a:extLst>
          </p:cNvPr>
          <p:cNvSpPr>
            <a:spLocks noGrp="1"/>
          </p:cNvSpPr>
          <p:nvPr>
            <p:ph idx="1"/>
          </p:nvPr>
        </p:nvSpPr>
        <p:spPr>
          <a:xfrm>
            <a:off x="360217" y="2778710"/>
            <a:ext cx="11118610" cy="3258559"/>
          </a:xfrm>
        </p:spPr>
        <p:txBody>
          <a:bodyPr>
            <a:noAutofit/>
          </a:bodyPr>
          <a:lstStyle/>
          <a:p>
            <a:pPr marL="0" indent="0">
              <a:buNone/>
            </a:pPr>
            <a:r>
              <a:rPr lang="en-GB" sz="2000" i="1" dirty="0">
                <a:solidFill>
                  <a:srgbClr val="002060"/>
                </a:solidFill>
              </a:rPr>
              <a:t>Cambridge Dictionary (online version) </a:t>
            </a:r>
            <a:r>
              <a:rPr lang="en-GB" sz="2000" b="1" dirty="0">
                <a:solidFill>
                  <a:srgbClr val="002060"/>
                </a:solidFill>
              </a:rPr>
              <a:t>Noun:</a:t>
            </a:r>
          </a:p>
          <a:p>
            <a:pPr marL="0" indent="0">
              <a:buNone/>
            </a:pPr>
            <a:endParaRPr lang="en-GB" sz="2000" dirty="0">
              <a:solidFill>
                <a:srgbClr val="002060"/>
              </a:solidFill>
            </a:endParaRPr>
          </a:p>
          <a:p>
            <a:pPr marL="0" indent="0" algn="ctr">
              <a:buNone/>
            </a:pPr>
            <a:r>
              <a:rPr lang="en-GB" b="1" dirty="0">
                <a:solidFill>
                  <a:srgbClr val="00A4B4"/>
                </a:solidFill>
              </a:rPr>
              <a:t>“Great worry caused by a difficult situation, or something that causes this condition” </a:t>
            </a:r>
          </a:p>
          <a:p>
            <a:pPr algn="ctr"/>
            <a:r>
              <a:rPr lang="en-GB" sz="2400" i="1" dirty="0">
                <a:solidFill>
                  <a:srgbClr val="002060"/>
                </a:solidFill>
              </a:rPr>
              <a:t>Louise is under a lot of stress right now.</a:t>
            </a:r>
            <a:endParaRPr lang="en-GB" sz="2400" dirty="0">
              <a:solidFill>
                <a:srgbClr val="002060"/>
              </a:solidFill>
            </a:endParaRPr>
          </a:p>
          <a:p>
            <a:pPr algn="ctr"/>
            <a:r>
              <a:rPr lang="en-GB" sz="2400" i="1" dirty="0">
                <a:solidFill>
                  <a:srgbClr val="002060"/>
                </a:solidFill>
              </a:rPr>
              <a:t>It’s hard to cope with the stresses of raising a family.</a:t>
            </a:r>
            <a:endParaRPr lang="en-GB" sz="2400" dirty="0">
              <a:solidFill>
                <a:srgbClr val="002060"/>
              </a:solidFill>
            </a:endParaRPr>
          </a:p>
          <a:p>
            <a:pPr marL="0" indent="0">
              <a:buNone/>
            </a:pPr>
            <a:endParaRPr lang="en-GB" sz="2000" dirty="0">
              <a:solidFill>
                <a:srgbClr val="002060"/>
              </a:solidFill>
            </a:endParaRPr>
          </a:p>
        </p:txBody>
      </p:sp>
      <p:pic>
        <p:nvPicPr>
          <p:cNvPr id="6" name="Picture 5" descr="A close up of a logo&#10;&#10;Description automatically generated">
            <a:extLst>
              <a:ext uri="{FF2B5EF4-FFF2-40B4-BE49-F238E27FC236}">
                <a16:creationId xmlns:a16="http://schemas.microsoft.com/office/drawing/2014/main" id="{07E6191D-BC8C-4482-B2B4-7F8786447CD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705012" y="163772"/>
            <a:ext cx="6224138" cy="3112069"/>
          </a:xfrm>
          <a:prstGeom prst="rect">
            <a:avLst/>
          </a:prstGeom>
        </p:spPr>
      </p:pic>
    </p:spTree>
    <p:extLst>
      <p:ext uri="{BB962C8B-B14F-4D97-AF65-F5344CB8AC3E}">
        <p14:creationId xmlns:p14="http://schemas.microsoft.com/office/powerpoint/2010/main" val="502669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1A620-58A2-42AF-8560-23D59D661DDE}"/>
              </a:ext>
            </a:extLst>
          </p:cNvPr>
          <p:cNvSpPr>
            <a:spLocks noGrp="1"/>
          </p:cNvSpPr>
          <p:nvPr>
            <p:ph type="title"/>
          </p:nvPr>
        </p:nvSpPr>
        <p:spPr/>
        <p:txBody>
          <a:bodyPr>
            <a:normAutofit/>
          </a:bodyPr>
          <a:lstStyle/>
          <a:p>
            <a:r>
              <a:rPr lang="en-GB" b="1" dirty="0">
                <a:solidFill>
                  <a:srgbClr val="00A4B4"/>
                </a:solidFill>
              </a:rPr>
              <a:t>What happens to your body when you get stressed?</a:t>
            </a:r>
          </a:p>
        </p:txBody>
      </p:sp>
      <p:sp>
        <p:nvSpPr>
          <p:cNvPr id="3" name="Content Placeholder 2">
            <a:extLst>
              <a:ext uri="{FF2B5EF4-FFF2-40B4-BE49-F238E27FC236}">
                <a16:creationId xmlns:a16="http://schemas.microsoft.com/office/drawing/2014/main" id="{CE554CC8-C421-4208-9F5A-F5897B32C583}"/>
              </a:ext>
            </a:extLst>
          </p:cNvPr>
          <p:cNvSpPr>
            <a:spLocks noGrp="1"/>
          </p:cNvSpPr>
          <p:nvPr>
            <p:ph idx="1"/>
          </p:nvPr>
        </p:nvSpPr>
        <p:spPr/>
        <p:txBody>
          <a:bodyPr/>
          <a:lstStyle/>
          <a:p>
            <a:pPr marL="0" indent="0">
              <a:buNone/>
            </a:pPr>
            <a:r>
              <a:rPr lang="en-GB" dirty="0">
                <a:solidFill>
                  <a:srgbClr val="002060"/>
                </a:solidFill>
              </a:rPr>
              <a:t>In small groups draw a LARGE outline of a person on your sheet of paper.</a:t>
            </a:r>
          </a:p>
          <a:p>
            <a:pPr marL="0" indent="0">
              <a:buNone/>
            </a:pPr>
            <a:endParaRPr lang="en-GB" dirty="0">
              <a:solidFill>
                <a:srgbClr val="002060"/>
              </a:solidFill>
            </a:endParaRPr>
          </a:p>
          <a:p>
            <a:pPr marL="0" indent="0">
              <a:buNone/>
            </a:pPr>
            <a:r>
              <a:rPr lang="en-GB" dirty="0">
                <a:solidFill>
                  <a:srgbClr val="002060"/>
                </a:solidFill>
              </a:rPr>
              <a:t>Using your </a:t>
            </a:r>
            <a:r>
              <a:rPr lang="en-GB" dirty="0">
                <a:solidFill>
                  <a:srgbClr val="B31B82"/>
                </a:solidFill>
              </a:rPr>
              <a:t>creative skills</a:t>
            </a:r>
            <a:r>
              <a:rPr lang="en-GB" dirty="0">
                <a:solidFill>
                  <a:srgbClr val="002060"/>
                </a:solidFill>
              </a:rPr>
              <a:t>, draw or write as many affects of stress and anxiety on your picture.</a:t>
            </a:r>
          </a:p>
        </p:txBody>
      </p:sp>
      <p:pic>
        <p:nvPicPr>
          <p:cNvPr id="5" name="Picture 4" descr="A close up of a lamp&#10;&#10;Description automatically generated">
            <a:extLst>
              <a:ext uri="{FF2B5EF4-FFF2-40B4-BE49-F238E27FC236}">
                <a16:creationId xmlns:a16="http://schemas.microsoft.com/office/drawing/2014/main" id="{49D3E6AB-41B2-490C-92BE-A95EF8B8237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289097" y="3950564"/>
            <a:ext cx="1839883" cy="2383654"/>
          </a:xfrm>
          <a:prstGeom prst="rect">
            <a:avLst/>
          </a:prstGeom>
        </p:spPr>
      </p:pic>
      <mc:AlternateContent xmlns:mc="http://schemas.openxmlformats.org/markup-compatibility/2006" xmlns:p14="http://schemas.microsoft.com/office/powerpoint/2010/main">
        <mc:Choice Requires="p14">
          <p:contentPart p14:bwMode="auto" r:id="rId5">
            <p14:nvContentPartPr>
              <p14:cNvPr id="11" name="Ink 10">
                <a:extLst>
                  <a:ext uri="{FF2B5EF4-FFF2-40B4-BE49-F238E27FC236}">
                    <a16:creationId xmlns:a16="http://schemas.microsoft.com/office/drawing/2014/main" id="{1256C506-FF45-4953-8AC8-4D805B7D4D12}"/>
                  </a:ext>
                </a:extLst>
              </p14:cNvPr>
              <p14:cNvContentPartPr/>
              <p14:nvPr/>
            </p14:nvContentPartPr>
            <p14:xfrm>
              <a:off x="6222701" y="5015433"/>
              <a:ext cx="194760" cy="186840"/>
            </p14:xfrm>
          </p:contentPart>
        </mc:Choice>
        <mc:Fallback xmlns="">
          <p:pic>
            <p:nvPicPr>
              <p:cNvPr id="11" name="Ink 10">
                <a:extLst>
                  <a:ext uri="{FF2B5EF4-FFF2-40B4-BE49-F238E27FC236}">
                    <a16:creationId xmlns:a16="http://schemas.microsoft.com/office/drawing/2014/main" id="{1256C506-FF45-4953-8AC8-4D805B7D4D12}"/>
                  </a:ext>
                </a:extLst>
              </p:cNvPr>
              <p:cNvPicPr/>
              <p:nvPr/>
            </p:nvPicPr>
            <p:blipFill>
              <a:blip r:embed="rId6"/>
              <a:stretch>
                <a:fillRect/>
              </a:stretch>
            </p:blipFill>
            <p:spPr>
              <a:xfrm>
                <a:off x="6204701" y="4997793"/>
                <a:ext cx="2304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844B1250-9757-488D-98DF-9A03EE7D3D72}"/>
                  </a:ext>
                </a:extLst>
              </p14:cNvPr>
              <p14:cNvContentPartPr/>
              <p14:nvPr/>
            </p14:nvContentPartPr>
            <p14:xfrm>
              <a:off x="6240701" y="5060073"/>
              <a:ext cx="80280" cy="164160"/>
            </p14:xfrm>
          </p:contentPart>
        </mc:Choice>
        <mc:Fallback xmlns="">
          <p:pic>
            <p:nvPicPr>
              <p:cNvPr id="12" name="Ink 11">
                <a:extLst>
                  <a:ext uri="{FF2B5EF4-FFF2-40B4-BE49-F238E27FC236}">
                    <a16:creationId xmlns:a16="http://schemas.microsoft.com/office/drawing/2014/main" id="{844B1250-9757-488D-98DF-9A03EE7D3D72}"/>
                  </a:ext>
                </a:extLst>
              </p:cNvPr>
              <p:cNvPicPr/>
              <p:nvPr/>
            </p:nvPicPr>
            <p:blipFill>
              <a:blip r:embed="rId8"/>
              <a:stretch>
                <a:fillRect/>
              </a:stretch>
            </p:blipFill>
            <p:spPr>
              <a:xfrm>
                <a:off x="6222701" y="5042073"/>
                <a:ext cx="115920" cy="199800"/>
              </a:xfrm>
              <a:prstGeom prst="rect">
                <a:avLst/>
              </a:prstGeom>
            </p:spPr>
          </p:pic>
        </mc:Fallback>
      </mc:AlternateContent>
      <p:grpSp>
        <p:nvGrpSpPr>
          <p:cNvPr id="19" name="Group 18">
            <a:extLst>
              <a:ext uri="{FF2B5EF4-FFF2-40B4-BE49-F238E27FC236}">
                <a16:creationId xmlns:a16="http://schemas.microsoft.com/office/drawing/2014/main" id="{4E2519B0-6FCE-4EA0-BD69-A61CA526D330}"/>
              </a:ext>
            </a:extLst>
          </p:cNvPr>
          <p:cNvGrpSpPr/>
          <p:nvPr/>
        </p:nvGrpSpPr>
        <p:grpSpPr>
          <a:xfrm>
            <a:off x="6236381" y="4983393"/>
            <a:ext cx="176400" cy="196200"/>
            <a:chOff x="6236381" y="4983393"/>
            <a:chExt cx="176400" cy="196200"/>
          </a:xfrm>
        </p:grpSpPr>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F3959C60-7B60-430A-B28D-0FC08DD793E7}"/>
                    </a:ext>
                  </a:extLst>
                </p14:cNvPr>
                <p14:cNvContentPartPr/>
                <p14:nvPr/>
              </p14:nvContentPartPr>
              <p14:xfrm>
                <a:off x="6255461" y="4983393"/>
                <a:ext cx="157320" cy="196200"/>
              </p14:xfrm>
            </p:contentPart>
          </mc:Choice>
          <mc:Fallback xmlns="">
            <p:pic>
              <p:nvPicPr>
                <p:cNvPr id="13" name="Ink 12">
                  <a:extLst>
                    <a:ext uri="{FF2B5EF4-FFF2-40B4-BE49-F238E27FC236}">
                      <a16:creationId xmlns:a16="http://schemas.microsoft.com/office/drawing/2014/main" id="{F3959C60-7B60-430A-B28D-0FC08DD793E7}"/>
                    </a:ext>
                  </a:extLst>
                </p:cNvPr>
                <p:cNvPicPr/>
                <p:nvPr/>
              </p:nvPicPr>
              <p:blipFill>
                <a:blip r:embed="rId10"/>
                <a:stretch>
                  <a:fillRect/>
                </a:stretch>
              </p:blipFill>
              <p:spPr>
                <a:xfrm>
                  <a:off x="6237461" y="4965753"/>
                  <a:ext cx="1929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7DE1D8A6-C8EE-401B-880B-5C7A37378947}"/>
                    </a:ext>
                  </a:extLst>
                </p14:cNvPr>
                <p14:cNvContentPartPr/>
                <p14:nvPr/>
              </p14:nvContentPartPr>
              <p14:xfrm>
                <a:off x="6356261" y="4998153"/>
                <a:ext cx="360" cy="360"/>
              </p14:xfrm>
            </p:contentPart>
          </mc:Choice>
          <mc:Fallback xmlns="">
            <p:pic>
              <p:nvPicPr>
                <p:cNvPr id="14" name="Ink 13">
                  <a:extLst>
                    <a:ext uri="{FF2B5EF4-FFF2-40B4-BE49-F238E27FC236}">
                      <a16:creationId xmlns:a16="http://schemas.microsoft.com/office/drawing/2014/main" id="{7DE1D8A6-C8EE-401B-880B-5C7A37378947}"/>
                    </a:ext>
                  </a:extLst>
                </p:cNvPr>
                <p:cNvPicPr/>
                <p:nvPr/>
              </p:nvPicPr>
              <p:blipFill>
                <a:blip r:embed="rId12"/>
                <a:stretch>
                  <a:fillRect/>
                </a:stretch>
              </p:blipFill>
              <p:spPr>
                <a:xfrm>
                  <a:off x="6338261" y="4980153"/>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4FF42576-2047-4BC6-AF1B-9132740ED87C}"/>
                    </a:ext>
                  </a:extLst>
                </p14:cNvPr>
                <p14:cNvContentPartPr/>
                <p14:nvPr/>
              </p14:nvContentPartPr>
              <p14:xfrm>
                <a:off x="6358061" y="5012553"/>
                <a:ext cx="16200" cy="47880"/>
              </p14:xfrm>
            </p:contentPart>
          </mc:Choice>
          <mc:Fallback xmlns="">
            <p:pic>
              <p:nvPicPr>
                <p:cNvPr id="16" name="Ink 15">
                  <a:extLst>
                    <a:ext uri="{FF2B5EF4-FFF2-40B4-BE49-F238E27FC236}">
                      <a16:creationId xmlns:a16="http://schemas.microsoft.com/office/drawing/2014/main" id="{4FF42576-2047-4BC6-AF1B-9132740ED87C}"/>
                    </a:ext>
                  </a:extLst>
                </p:cNvPr>
                <p:cNvPicPr/>
                <p:nvPr/>
              </p:nvPicPr>
              <p:blipFill>
                <a:blip r:embed="rId14"/>
                <a:stretch>
                  <a:fillRect/>
                </a:stretch>
              </p:blipFill>
              <p:spPr>
                <a:xfrm>
                  <a:off x="6340061" y="4994553"/>
                  <a:ext cx="51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3EC9CEC0-BBFE-45D2-8C5B-B45961B8F035}"/>
                    </a:ext>
                  </a:extLst>
                </p14:cNvPr>
                <p14:cNvContentPartPr/>
                <p14:nvPr/>
              </p14:nvContentPartPr>
              <p14:xfrm>
                <a:off x="6236381" y="5042433"/>
                <a:ext cx="55800" cy="106200"/>
              </p14:xfrm>
            </p:contentPart>
          </mc:Choice>
          <mc:Fallback xmlns="">
            <p:pic>
              <p:nvPicPr>
                <p:cNvPr id="18" name="Ink 17">
                  <a:extLst>
                    <a:ext uri="{FF2B5EF4-FFF2-40B4-BE49-F238E27FC236}">
                      <a16:creationId xmlns:a16="http://schemas.microsoft.com/office/drawing/2014/main" id="{3EC9CEC0-BBFE-45D2-8C5B-B45961B8F035}"/>
                    </a:ext>
                  </a:extLst>
                </p:cNvPr>
                <p:cNvPicPr/>
                <p:nvPr/>
              </p:nvPicPr>
              <p:blipFill>
                <a:blip r:embed="rId16"/>
                <a:stretch>
                  <a:fillRect/>
                </a:stretch>
              </p:blipFill>
              <p:spPr>
                <a:xfrm>
                  <a:off x="6218741" y="5024433"/>
                  <a:ext cx="91440" cy="141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288D250C-18BE-4FC2-B79C-F095A6CE1140}"/>
                  </a:ext>
                </a:extLst>
              </p14:cNvPr>
              <p14:cNvContentPartPr/>
              <p14:nvPr/>
            </p14:nvContentPartPr>
            <p14:xfrm>
              <a:off x="6480461" y="4650393"/>
              <a:ext cx="1071720" cy="392400"/>
            </p14:xfrm>
          </p:contentPart>
        </mc:Choice>
        <mc:Fallback xmlns="">
          <p:pic>
            <p:nvPicPr>
              <p:cNvPr id="20" name="Ink 19">
                <a:extLst>
                  <a:ext uri="{FF2B5EF4-FFF2-40B4-BE49-F238E27FC236}">
                    <a16:creationId xmlns:a16="http://schemas.microsoft.com/office/drawing/2014/main" id="{288D250C-18BE-4FC2-B79C-F095A6CE1140}"/>
                  </a:ext>
                </a:extLst>
              </p:cNvPr>
              <p:cNvPicPr/>
              <p:nvPr/>
            </p:nvPicPr>
            <p:blipFill>
              <a:blip r:embed="rId18"/>
              <a:stretch>
                <a:fillRect/>
              </a:stretch>
            </p:blipFill>
            <p:spPr>
              <a:xfrm>
                <a:off x="6462461" y="4632393"/>
                <a:ext cx="110736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0D9229CC-8A5E-471B-BC43-AEAF686945C2}"/>
                  </a:ext>
                </a:extLst>
              </p14:cNvPr>
              <p14:cNvContentPartPr/>
              <p14:nvPr/>
            </p14:nvContentPartPr>
            <p14:xfrm>
              <a:off x="7678901" y="4473993"/>
              <a:ext cx="135360" cy="177120"/>
            </p14:xfrm>
          </p:contentPart>
        </mc:Choice>
        <mc:Fallback xmlns="">
          <p:pic>
            <p:nvPicPr>
              <p:cNvPr id="21" name="Ink 20">
                <a:extLst>
                  <a:ext uri="{FF2B5EF4-FFF2-40B4-BE49-F238E27FC236}">
                    <a16:creationId xmlns:a16="http://schemas.microsoft.com/office/drawing/2014/main" id="{0D9229CC-8A5E-471B-BC43-AEAF686945C2}"/>
                  </a:ext>
                </a:extLst>
              </p:cNvPr>
              <p:cNvPicPr/>
              <p:nvPr/>
            </p:nvPicPr>
            <p:blipFill>
              <a:blip r:embed="rId20"/>
              <a:stretch>
                <a:fillRect/>
              </a:stretch>
            </p:blipFill>
            <p:spPr>
              <a:xfrm>
                <a:off x="7660901" y="4456353"/>
                <a:ext cx="171000" cy="212760"/>
              </a:xfrm>
              <a:prstGeom prst="rect">
                <a:avLst/>
              </a:prstGeom>
            </p:spPr>
          </p:pic>
        </mc:Fallback>
      </mc:AlternateContent>
      <p:grpSp>
        <p:nvGrpSpPr>
          <p:cNvPr id="53" name="Group 52">
            <a:extLst>
              <a:ext uri="{FF2B5EF4-FFF2-40B4-BE49-F238E27FC236}">
                <a16:creationId xmlns:a16="http://schemas.microsoft.com/office/drawing/2014/main" id="{33779681-7CE5-41F8-978E-3C54CBA388AB}"/>
              </a:ext>
            </a:extLst>
          </p:cNvPr>
          <p:cNvGrpSpPr/>
          <p:nvPr/>
        </p:nvGrpSpPr>
        <p:grpSpPr>
          <a:xfrm>
            <a:off x="7858181" y="4412073"/>
            <a:ext cx="1639080" cy="805320"/>
            <a:chOff x="7858181" y="4412073"/>
            <a:chExt cx="1639080" cy="805320"/>
          </a:xfrm>
        </p:grpSpPr>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52DA3752-60BB-409B-B1A6-24B235BEA044}"/>
                    </a:ext>
                  </a:extLst>
                </p14:cNvPr>
                <p14:cNvContentPartPr/>
                <p14:nvPr/>
              </p14:nvContentPartPr>
              <p14:xfrm>
                <a:off x="7858181" y="4535193"/>
                <a:ext cx="167400" cy="117360"/>
              </p14:xfrm>
            </p:contentPart>
          </mc:Choice>
          <mc:Fallback xmlns="">
            <p:pic>
              <p:nvPicPr>
                <p:cNvPr id="22" name="Ink 21">
                  <a:extLst>
                    <a:ext uri="{FF2B5EF4-FFF2-40B4-BE49-F238E27FC236}">
                      <a16:creationId xmlns:a16="http://schemas.microsoft.com/office/drawing/2014/main" id="{52DA3752-60BB-409B-B1A6-24B235BEA044}"/>
                    </a:ext>
                  </a:extLst>
                </p:cNvPr>
                <p:cNvPicPr/>
                <p:nvPr/>
              </p:nvPicPr>
              <p:blipFill>
                <a:blip r:embed="rId22"/>
                <a:stretch>
                  <a:fillRect/>
                </a:stretch>
              </p:blipFill>
              <p:spPr>
                <a:xfrm>
                  <a:off x="7840181" y="4517193"/>
                  <a:ext cx="2030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CBD8D528-6643-42F7-BDA4-486A3E23CA78}"/>
                    </a:ext>
                  </a:extLst>
                </p14:cNvPr>
                <p14:cNvContentPartPr/>
                <p14:nvPr/>
              </p14:nvContentPartPr>
              <p14:xfrm>
                <a:off x="8040341" y="4527273"/>
                <a:ext cx="136080" cy="118080"/>
              </p14:xfrm>
            </p:contentPart>
          </mc:Choice>
          <mc:Fallback xmlns="">
            <p:pic>
              <p:nvPicPr>
                <p:cNvPr id="23" name="Ink 22">
                  <a:extLst>
                    <a:ext uri="{FF2B5EF4-FFF2-40B4-BE49-F238E27FC236}">
                      <a16:creationId xmlns:a16="http://schemas.microsoft.com/office/drawing/2014/main" id="{CBD8D528-6643-42F7-BDA4-486A3E23CA78}"/>
                    </a:ext>
                  </a:extLst>
                </p:cNvPr>
                <p:cNvPicPr/>
                <p:nvPr/>
              </p:nvPicPr>
              <p:blipFill>
                <a:blip r:embed="rId24"/>
                <a:stretch>
                  <a:fillRect/>
                </a:stretch>
              </p:blipFill>
              <p:spPr>
                <a:xfrm>
                  <a:off x="8022341" y="4509273"/>
                  <a:ext cx="171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Ink 24">
                  <a:extLst>
                    <a:ext uri="{FF2B5EF4-FFF2-40B4-BE49-F238E27FC236}">
                      <a16:creationId xmlns:a16="http://schemas.microsoft.com/office/drawing/2014/main" id="{ABD602A0-F7B7-4D63-BCA9-441ACF1FEF98}"/>
                    </a:ext>
                  </a:extLst>
                </p14:cNvPr>
                <p14:cNvContentPartPr/>
                <p14:nvPr/>
              </p14:nvContentPartPr>
              <p14:xfrm>
                <a:off x="8200901" y="4466073"/>
                <a:ext cx="75240" cy="132840"/>
              </p14:xfrm>
            </p:contentPart>
          </mc:Choice>
          <mc:Fallback xmlns="">
            <p:pic>
              <p:nvPicPr>
                <p:cNvPr id="25" name="Ink 24">
                  <a:extLst>
                    <a:ext uri="{FF2B5EF4-FFF2-40B4-BE49-F238E27FC236}">
                      <a16:creationId xmlns:a16="http://schemas.microsoft.com/office/drawing/2014/main" id="{ABD602A0-F7B7-4D63-BCA9-441ACF1FEF98}"/>
                    </a:ext>
                  </a:extLst>
                </p:cNvPr>
                <p:cNvPicPr/>
                <p:nvPr/>
              </p:nvPicPr>
              <p:blipFill>
                <a:blip r:embed="rId26"/>
                <a:stretch>
                  <a:fillRect/>
                </a:stretch>
              </p:blipFill>
              <p:spPr>
                <a:xfrm>
                  <a:off x="8182901" y="4448073"/>
                  <a:ext cx="1108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7" name="Ink 26">
                  <a:extLst>
                    <a:ext uri="{FF2B5EF4-FFF2-40B4-BE49-F238E27FC236}">
                      <a16:creationId xmlns:a16="http://schemas.microsoft.com/office/drawing/2014/main" id="{FEC05072-A540-4DA5-9972-BCB4BC89D765}"/>
                    </a:ext>
                  </a:extLst>
                </p14:cNvPr>
                <p14:cNvContentPartPr/>
                <p14:nvPr/>
              </p14:nvContentPartPr>
              <p14:xfrm>
                <a:off x="8317901" y="4412073"/>
                <a:ext cx="153720" cy="198360"/>
              </p14:xfrm>
            </p:contentPart>
          </mc:Choice>
          <mc:Fallback xmlns="">
            <p:pic>
              <p:nvPicPr>
                <p:cNvPr id="27" name="Ink 26">
                  <a:extLst>
                    <a:ext uri="{FF2B5EF4-FFF2-40B4-BE49-F238E27FC236}">
                      <a16:creationId xmlns:a16="http://schemas.microsoft.com/office/drawing/2014/main" id="{FEC05072-A540-4DA5-9972-BCB4BC89D765}"/>
                    </a:ext>
                  </a:extLst>
                </p:cNvPr>
                <p:cNvPicPr/>
                <p:nvPr/>
              </p:nvPicPr>
              <p:blipFill>
                <a:blip r:embed="rId28"/>
                <a:stretch>
                  <a:fillRect/>
                </a:stretch>
              </p:blipFill>
              <p:spPr>
                <a:xfrm>
                  <a:off x="8300261" y="4394433"/>
                  <a:ext cx="1893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id="{95F7B877-152B-4707-81E2-D392B5D4D54C}"/>
                    </a:ext>
                  </a:extLst>
                </p14:cNvPr>
                <p14:cNvContentPartPr/>
                <p14:nvPr/>
              </p14:nvContentPartPr>
              <p14:xfrm>
                <a:off x="8351741" y="4502073"/>
                <a:ext cx="44280" cy="25560"/>
              </p14:xfrm>
            </p:contentPart>
          </mc:Choice>
          <mc:Fallback xmlns="">
            <p:pic>
              <p:nvPicPr>
                <p:cNvPr id="28" name="Ink 27">
                  <a:extLst>
                    <a:ext uri="{FF2B5EF4-FFF2-40B4-BE49-F238E27FC236}">
                      <a16:creationId xmlns:a16="http://schemas.microsoft.com/office/drawing/2014/main" id="{95F7B877-152B-4707-81E2-D392B5D4D54C}"/>
                    </a:ext>
                  </a:extLst>
                </p:cNvPr>
                <p:cNvPicPr/>
                <p:nvPr/>
              </p:nvPicPr>
              <p:blipFill>
                <a:blip r:embed="rId30"/>
                <a:stretch>
                  <a:fillRect/>
                </a:stretch>
              </p:blipFill>
              <p:spPr>
                <a:xfrm>
                  <a:off x="8333741" y="4484073"/>
                  <a:ext cx="79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Ink 29">
                  <a:extLst>
                    <a:ext uri="{FF2B5EF4-FFF2-40B4-BE49-F238E27FC236}">
                      <a16:creationId xmlns:a16="http://schemas.microsoft.com/office/drawing/2014/main" id="{499B6FB7-8CF7-4CCE-976B-B59B6F7C18BD}"/>
                    </a:ext>
                  </a:extLst>
                </p14:cNvPr>
                <p14:cNvContentPartPr/>
                <p14:nvPr/>
              </p14:nvContentPartPr>
              <p14:xfrm>
                <a:off x="8114141" y="4727433"/>
                <a:ext cx="171360" cy="156600"/>
              </p14:xfrm>
            </p:contentPart>
          </mc:Choice>
          <mc:Fallback xmlns="">
            <p:pic>
              <p:nvPicPr>
                <p:cNvPr id="30" name="Ink 29">
                  <a:extLst>
                    <a:ext uri="{FF2B5EF4-FFF2-40B4-BE49-F238E27FC236}">
                      <a16:creationId xmlns:a16="http://schemas.microsoft.com/office/drawing/2014/main" id="{499B6FB7-8CF7-4CCE-976B-B59B6F7C18BD}"/>
                    </a:ext>
                  </a:extLst>
                </p:cNvPr>
                <p:cNvPicPr/>
                <p:nvPr/>
              </p:nvPicPr>
              <p:blipFill>
                <a:blip r:embed="rId32"/>
                <a:stretch>
                  <a:fillRect/>
                </a:stretch>
              </p:blipFill>
              <p:spPr>
                <a:xfrm>
                  <a:off x="8096141" y="4709793"/>
                  <a:ext cx="2070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k 30">
                  <a:extLst>
                    <a:ext uri="{FF2B5EF4-FFF2-40B4-BE49-F238E27FC236}">
                      <a16:creationId xmlns:a16="http://schemas.microsoft.com/office/drawing/2014/main" id="{2E02078D-08CA-4D79-85A1-19583AEDFD7F}"/>
                    </a:ext>
                  </a:extLst>
                </p14:cNvPr>
                <p14:cNvContentPartPr/>
                <p14:nvPr/>
              </p14:nvContentPartPr>
              <p14:xfrm>
                <a:off x="8336621" y="4730313"/>
                <a:ext cx="177120" cy="92880"/>
              </p14:xfrm>
            </p:contentPart>
          </mc:Choice>
          <mc:Fallback xmlns="">
            <p:pic>
              <p:nvPicPr>
                <p:cNvPr id="31" name="Ink 30">
                  <a:extLst>
                    <a:ext uri="{FF2B5EF4-FFF2-40B4-BE49-F238E27FC236}">
                      <a16:creationId xmlns:a16="http://schemas.microsoft.com/office/drawing/2014/main" id="{2E02078D-08CA-4D79-85A1-19583AEDFD7F}"/>
                    </a:ext>
                  </a:extLst>
                </p:cNvPr>
                <p:cNvPicPr/>
                <p:nvPr/>
              </p:nvPicPr>
              <p:blipFill>
                <a:blip r:embed="rId34"/>
                <a:stretch>
                  <a:fillRect/>
                </a:stretch>
              </p:blipFill>
              <p:spPr>
                <a:xfrm>
                  <a:off x="8318621" y="4712313"/>
                  <a:ext cx="212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Ink 32">
                  <a:extLst>
                    <a:ext uri="{FF2B5EF4-FFF2-40B4-BE49-F238E27FC236}">
                      <a16:creationId xmlns:a16="http://schemas.microsoft.com/office/drawing/2014/main" id="{BFB7D706-17DE-486D-8F82-28475D9906DF}"/>
                    </a:ext>
                  </a:extLst>
                </p14:cNvPr>
                <p14:cNvContentPartPr/>
                <p14:nvPr/>
              </p14:nvContentPartPr>
              <p14:xfrm>
                <a:off x="8586101" y="4749033"/>
                <a:ext cx="133920" cy="108360"/>
              </p14:xfrm>
            </p:contentPart>
          </mc:Choice>
          <mc:Fallback xmlns="">
            <p:pic>
              <p:nvPicPr>
                <p:cNvPr id="33" name="Ink 32">
                  <a:extLst>
                    <a:ext uri="{FF2B5EF4-FFF2-40B4-BE49-F238E27FC236}">
                      <a16:creationId xmlns:a16="http://schemas.microsoft.com/office/drawing/2014/main" id="{BFB7D706-17DE-486D-8F82-28475D9906DF}"/>
                    </a:ext>
                  </a:extLst>
                </p:cNvPr>
                <p:cNvPicPr/>
                <p:nvPr/>
              </p:nvPicPr>
              <p:blipFill>
                <a:blip r:embed="rId36"/>
                <a:stretch>
                  <a:fillRect/>
                </a:stretch>
              </p:blipFill>
              <p:spPr>
                <a:xfrm>
                  <a:off x="8568461" y="4731393"/>
                  <a:ext cx="169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Ink 34">
                  <a:extLst>
                    <a:ext uri="{FF2B5EF4-FFF2-40B4-BE49-F238E27FC236}">
                      <a16:creationId xmlns:a16="http://schemas.microsoft.com/office/drawing/2014/main" id="{8DB077EB-6424-4F88-85E0-21DE9E5550BB}"/>
                    </a:ext>
                  </a:extLst>
                </p14:cNvPr>
                <p14:cNvContentPartPr/>
                <p14:nvPr/>
              </p14:nvContentPartPr>
              <p14:xfrm>
                <a:off x="8726861" y="4687473"/>
                <a:ext cx="123120" cy="106920"/>
              </p14:xfrm>
            </p:contentPart>
          </mc:Choice>
          <mc:Fallback xmlns="">
            <p:pic>
              <p:nvPicPr>
                <p:cNvPr id="35" name="Ink 34">
                  <a:extLst>
                    <a:ext uri="{FF2B5EF4-FFF2-40B4-BE49-F238E27FC236}">
                      <a16:creationId xmlns:a16="http://schemas.microsoft.com/office/drawing/2014/main" id="{8DB077EB-6424-4F88-85E0-21DE9E5550BB}"/>
                    </a:ext>
                  </a:extLst>
                </p:cNvPr>
                <p:cNvPicPr/>
                <p:nvPr/>
              </p:nvPicPr>
              <p:blipFill>
                <a:blip r:embed="rId38"/>
                <a:stretch>
                  <a:fillRect/>
                </a:stretch>
              </p:blipFill>
              <p:spPr>
                <a:xfrm>
                  <a:off x="8708861" y="4669473"/>
                  <a:ext cx="1587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Ink 35">
                  <a:extLst>
                    <a:ext uri="{FF2B5EF4-FFF2-40B4-BE49-F238E27FC236}">
                      <a16:creationId xmlns:a16="http://schemas.microsoft.com/office/drawing/2014/main" id="{7D8C9082-F3D6-4B0E-8214-AF050716F992}"/>
                    </a:ext>
                  </a:extLst>
                </p14:cNvPr>
                <p14:cNvContentPartPr/>
                <p14:nvPr/>
              </p14:nvContentPartPr>
              <p14:xfrm>
                <a:off x="8726861" y="4695393"/>
                <a:ext cx="108000" cy="19080"/>
              </p14:xfrm>
            </p:contentPart>
          </mc:Choice>
          <mc:Fallback xmlns="">
            <p:pic>
              <p:nvPicPr>
                <p:cNvPr id="36" name="Ink 35">
                  <a:extLst>
                    <a:ext uri="{FF2B5EF4-FFF2-40B4-BE49-F238E27FC236}">
                      <a16:creationId xmlns:a16="http://schemas.microsoft.com/office/drawing/2014/main" id="{7D8C9082-F3D6-4B0E-8214-AF050716F992}"/>
                    </a:ext>
                  </a:extLst>
                </p:cNvPr>
                <p:cNvPicPr/>
                <p:nvPr/>
              </p:nvPicPr>
              <p:blipFill>
                <a:blip r:embed="rId40"/>
                <a:stretch>
                  <a:fillRect/>
                </a:stretch>
              </p:blipFill>
              <p:spPr>
                <a:xfrm>
                  <a:off x="8708861" y="4677393"/>
                  <a:ext cx="143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Ink 36">
                  <a:extLst>
                    <a:ext uri="{FF2B5EF4-FFF2-40B4-BE49-F238E27FC236}">
                      <a16:creationId xmlns:a16="http://schemas.microsoft.com/office/drawing/2014/main" id="{0664E8CF-B1CE-406A-8FEC-DB7A7AC1DF84}"/>
                    </a:ext>
                  </a:extLst>
                </p14:cNvPr>
                <p14:cNvContentPartPr/>
                <p14:nvPr/>
              </p14:nvContentPartPr>
              <p14:xfrm>
                <a:off x="8919461" y="4654353"/>
                <a:ext cx="85680" cy="195120"/>
              </p14:xfrm>
            </p:contentPart>
          </mc:Choice>
          <mc:Fallback xmlns="">
            <p:pic>
              <p:nvPicPr>
                <p:cNvPr id="37" name="Ink 36">
                  <a:extLst>
                    <a:ext uri="{FF2B5EF4-FFF2-40B4-BE49-F238E27FC236}">
                      <a16:creationId xmlns:a16="http://schemas.microsoft.com/office/drawing/2014/main" id="{0664E8CF-B1CE-406A-8FEC-DB7A7AC1DF84}"/>
                    </a:ext>
                  </a:extLst>
                </p:cNvPr>
                <p:cNvPicPr/>
                <p:nvPr/>
              </p:nvPicPr>
              <p:blipFill>
                <a:blip r:embed="rId42"/>
                <a:stretch>
                  <a:fillRect/>
                </a:stretch>
              </p:blipFill>
              <p:spPr>
                <a:xfrm>
                  <a:off x="8901461" y="4636353"/>
                  <a:ext cx="1213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id="{90D18574-07C3-434F-9BB5-14B13EA63C44}"/>
                    </a:ext>
                  </a:extLst>
                </p14:cNvPr>
                <p14:cNvContentPartPr/>
                <p14:nvPr/>
              </p14:nvContentPartPr>
              <p14:xfrm>
                <a:off x="8520221" y="4914633"/>
                <a:ext cx="96840" cy="302760"/>
              </p14:xfrm>
            </p:contentPart>
          </mc:Choice>
          <mc:Fallback xmlns="">
            <p:pic>
              <p:nvPicPr>
                <p:cNvPr id="39" name="Ink 38">
                  <a:extLst>
                    <a:ext uri="{FF2B5EF4-FFF2-40B4-BE49-F238E27FC236}">
                      <a16:creationId xmlns:a16="http://schemas.microsoft.com/office/drawing/2014/main" id="{90D18574-07C3-434F-9BB5-14B13EA63C44}"/>
                    </a:ext>
                  </a:extLst>
                </p:cNvPr>
                <p:cNvPicPr/>
                <p:nvPr/>
              </p:nvPicPr>
              <p:blipFill>
                <a:blip r:embed="rId44"/>
                <a:stretch>
                  <a:fillRect/>
                </a:stretch>
              </p:blipFill>
              <p:spPr>
                <a:xfrm>
                  <a:off x="8502221" y="4896633"/>
                  <a:ext cx="13248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Ink 39">
                  <a:extLst>
                    <a:ext uri="{FF2B5EF4-FFF2-40B4-BE49-F238E27FC236}">
                      <a16:creationId xmlns:a16="http://schemas.microsoft.com/office/drawing/2014/main" id="{F80CD559-AAC6-47DC-BB2E-5481190370DE}"/>
                    </a:ext>
                  </a:extLst>
                </p14:cNvPr>
                <p14:cNvContentPartPr/>
                <p14:nvPr/>
              </p14:nvContentPartPr>
              <p14:xfrm>
                <a:off x="8549021" y="5092113"/>
                <a:ext cx="75240" cy="21600"/>
              </p14:xfrm>
            </p:contentPart>
          </mc:Choice>
          <mc:Fallback xmlns="">
            <p:pic>
              <p:nvPicPr>
                <p:cNvPr id="40" name="Ink 39">
                  <a:extLst>
                    <a:ext uri="{FF2B5EF4-FFF2-40B4-BE49-F238E27FC236}">
                      <a16:creationId xmlns:a16="http://schemas.microsoft.com/office/drawing/2014/main" id="{F80CD559-AAC6-47DC-BB2E-5481190370DE}"/>
                    </a:ext>
                  </a:extLst>
                </p:cNvPr>
                <p:cNvPicPr/>
                <p:nvPr/>
              </p:nvPicPr>
              <p:blipFill>
                <a:blip r:embed="rId46"/>
                <a:stretch>
                  <a:fillRect/>
                </a:stretch>
              </p:blipFill>
              <p:spPr>
                <a:xfrm>
                  <a:off x="8531381" y="5074113"/>
                  <a:ext cx="1108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Ink 41">
                  <a:extLst>
                    <a:ext uri="{FF2B5EF4-FFF2-40B4-BE49-F238E27FC236}">
                      <a16:creationId xmlns:a16="http://schemas.microsoft.com/office/drawing/2014/main" id="{E881982C-111D-4DBA-A5A8-700059547249}"/>
                    </a:ext>
                  </a:extLst>
                </p14:cNvPr>
                <p14:cNvContentPartPr/>
                <p14:nvPr/>
              </p14:nvContentPartPr>
              <p14:xfrm>
                <a:off x="8732981" y="5065473"/>
                <a:ext cx="135000" cy="130320"/>
              </p14:xfrm>
            </p:contentPart>
          </mc:Choice>
          <mc:Fallback xmlns="">
            <p:pic>
              <p:nvPicPr>
                <p:cNvPr id="42" name="Ink 41">
                  <a:extLst>
                    <a:ext uri="{FF2B5EF4-FFF2-40B4-BE49-F238E27FC236}">
                      <a16:creationId xmlns:a16="http://schemas.microsoft.com/office/drawing/2014/main" id="{E881982C-111D-4DBA-A5A8-700059547249}"/>
                    </a:ext>
                  </a:extLst>
                </p:cNvPr>
                <p:cNvPicPr/>
                <p:nvPr/>
              </p:nvPicPr>
              <p:blipFill>
                <a:blip r:embed="rId48"/>
                <a:stretch>
                  <a:fillRect/>
                </a:stretch>
              </p:blipFill>
              <p:spPr>
                <a:xfrm>
                  <a:off x="8715341" y="5047833"/>
                  <a:ext cx="1706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3" name="Ink 42">
                  <a:extLst>
                    <a:ext uri="{FF2B5EF4-FFF2-40B4-BE49-F238E27FC236}">
                      <a16:creationId xmlns:a16="http://schemas.microsoft.com/office/drawing/2014/main" id="{5D60AD64-81DB-4B13-B4FF-26AFB7576517}"/>
                    </a:ext>
                  </a:extLst>
                </p14:cNvPr>
                <p14:cNvContentPartPr/>
                <p14:nvPr/>
              </p14:nvContentPartPr>
              <p14:xfrm>
                <a:off x="8842061" y="5024793"/>
                <a:ext cx="136800" cy="162000"/>
              </p14:xfrm>
            </p:contentPart>
          </mc:Choice>
          <mc:Fallback xmlns="">
            <p:pic>
              <p:nvPicPr>
                <p:cNvPr id="43" name="Ink 42">
                  <a:extLst>
                    <a:ext uri="{FF2B5EF4-FFF2-40B4-BE49-F238E27FC236}">
                      <a16:creationId xmlns:a16="http://schemas.microsoft.com/office/drawing/2014/main" id="{5D60AD64-81DB-4B13-B4FF-26AFB7576517}"/>
                    </a:ext>
                  </a:extLst>
                </p:cNvPr>
                <p:cNvPicPr/>
                <p:nvPr/>
              </p:nvPicPr>
              <p:blipFill>
                <a:blip r:embed="rId50"/>
                <a:stretch>
                  <a:fillRect/>
                </a:stretch>
              </p:blipFill>
              <p:spPr>
                <a:xfrm>
                  <a:off x="8824061" y="5006793"/>
                  <a:ext cx="1724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5" name="Ink 44">
                  <a:extLst>
                    <a:ext uri="{FF2B5EF4-FFF2-40B4-BE49-F238E27FC236}">
                      <a16:creationId xmlns:a16="http://schemas.microsoft.com/office/drawing/2014/main" id="{D6B067E6-E132-41AE-9BDE-15B389BB74CA}"/>
                    </a:ext>
                  </a:extLst>
                </p14:cNvPr>
                <p14:cNvContentPartPr/>
                <p14:nvPr/>
              </p14:nvContentPartPr>
              <p14:xfrm>
                <a:off x="8992901" y="4953873"/>
                <a:ext cx="226440" cy="188280"/>
              </p14:xfrm>
            </p:contentPart>
          </mc:Choice>
          <mc:Fallback xmlns="">
            <p:pic>
              <p:nvPicPr>
                <p:cNvPr id="45" name="Ink 44">
                  <a:extLst>
                    <a:ext uri="{FF2B5EF4-FFF2-40B4-BE49-F238E27FC236}">
                      <a16:creationId xmlns:a16="http://schemas.microsoft.com/office/drawing/2014/main" id="{D6B067E6-E132-41AE-9BDE-15B389BB74CA}"/>
                    </a:ext>
                  </a:extLst>
                </p:cNvPr>
                <p:cNvPicPr/>
                <p:nvPr/>
              </p:nvPicPr>
              <p:blipFill>
                <a:blip r:embed="rId52"/>
                <a:stretch>
                  <a:fillRect/>
                </a:stretch>
              </p:blipFill>
              <p:spPr>
                <a:xfrm>
                  <a:off x="8975261" y="4935873"/>
                  <a:ext cx="2620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6" name="Ink 45">
                  <a:extLst>
                    <a:ext uri="{FF2B5EF4-FFF2-40B4-BE49-F238E27FC236}">
                      <a16:creationId xmlns:a16="http://schemas.microsoft.com/office/drawing/2014/main" id="{A26CCEE1-1C86-4427-B4B4-BE534E6EEE86}"/>
                    </a:ext>
                  </a:extLst>
                </p14:cNvPr>
                <p14:cNvContentPartPr/>
                <p14:nvPr/>
              </p14:nvContentPartPr>
              <p14:xfrm>
                <a:off x="9072821" y="5020113"/>
                <a:ext cx="75240" cy="14040"/>
              </p14:xfrm>
            </p:contentPart>
          </mc:Choice>
          <mc:Fallback xmlns="">
            <p:pic>
              <p:nvPicPr>
                <p:cNvPr id="46" name="Ink 45">
                  <a:extLst>
                    <a:ext uri="{FF2B5EF4-FFF2-40B4-BE49-F238E27FC236}">
                      <a16:creationId xmlns:a16="http://schemas.microsoft.com/office/drawing/2014/main" id="{A26CCEE1-1C86-4427-B4B4-BE534E6EEE86}"/>
                    </a:ext>
                  </a:extLst>
                </p:cNvPr>
                <p:cNvPicPr/>
                <p:nvPr/>
              </p:nvPicPr>
              <p:blipFill>
                <a:blip r:embed="rId54"/>
                <a:stretch>
                  <a:fillRect/>
                </a:stretch>
              </p:blipFill>
              <p:spPr>
                <a:xfrm>
                  <a:off x="9055181" y="5002113"/>
                  <a:ext cx="1108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9" name="Ink 48">
                  <a:extLst>
                    <a:ext uri="{FF2B5EF4-FFF2-40B4-BE49-F238E27FC236}">
                      <a16:creationId xmlns:a16="http://schemas.microsoft.com/office/drawing/2014/main" id="{39B88985-22EA-4B71-91BD-B329B2BDD03C}"/>
                    </a:ext>
                  </a:extLst>
                </p14:cNvPr>
                <p14:cNvContentPartPr/>
                <p14:nvPr/>
              </p14:nvContentPartPr>
              <p14:xfrm>
                <a:off x="9234101" y="4911753"/>
                <a:ext cx="138240" cy="163440"/>
              </p14:xfrm>
            </p:contentPart>
          </mc:Choice>
          <mc:Fallback xmlns="">
            <p:pic>
              <p:nvPicPr>
                <p:cNvPr id="49" name="Ink 48">
                  <a:extLst>
                    <a:ext uri="{FF2B5EF4-FFF2-40B4-BE49-F238E27FC236}">
                      <a16:creationId xmlns:a16="http://schemas.microsoft.com/office/drawing/2014/main" id="{39B88985-22EA-4B71-91BD-B329B2BDD03C}"/>
                    </a:ext>
                  </a:extLst>
                </p:cNvPr>
                <p:cNvPicPr/>
                <p:nvPr/>
              </p:nvPicPr>
              <p:blipFill>
                <a:blip r:embed="rId56"/>
                <a:stretch>
                  <a:fillRect/>
                </a:stretch>
              </p:blipFill>
              <p:spPr>
                <a:xfrm>
                  <a:off x="9216101" y="4894113"/>
                  <a:ext cx="173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1" name="Ink 50">
                  <a:extLst>
                    <a:ext uri="{FF2B5EF4-FFF2-40B4-BE49-F238E27FC236}">
                      <a16:creationId xmlns:a16="http://schemas.microsoft.com/office/drawing/2014/main" id="{8B35218C-A177-4A80-B5BA-BAA5AB2F2BDF}"/>
                    </a:ext>
                  </a:extLst>
                </p14:cNvPr>
                <p14:cNvContentPartPr/>
                <p14:nvPr/>
              </p14:nvContentPartPr>
              <p14:xfrm>
                <a:off x="9408701" y="4900233"/>
                <a:ext cx="51840" cy="138240"/>
              </p14:xfrm>
            </p:contentPart>
          </mc:Choice>
          <mc:Fallback xmlns="">
            <p:pic>
              <p:nvPicPr>
                <p:cNvPr id="51" name="Ink 50">
                  <a:extLst>
                    <a:ext uri="{FF2B5EF4-FFF2-40B4-BE49-F238E27FC236}">
                      <a16:creationId xmlns:a16="http://schemas.microsoft.com/office/drawing/2014/main" id="{8B35218C-A177-4A80-B5BA-BAA5AB2F2BDF}"/>
                    </a:ext>
                  </a:extLst>
                </p:cNvPr>
                <p:cNvPicPr/>
                <p:nvPr/>
              </p:nvPicPr>
              <p:blipFill>
                <a:blip r:embed="rId58"/>
                <a:stretch>
                  <a:fillRect/>
                </a:stretch>
              </p:blipFill>
              <p:spPr>
                <a:xfrm>
                  <a:off x="9390701" y="4882593"/>
                  <a:ext cx="87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2" name="Ink 51">
                  <a:extLst>
                    <a:ext uri="{FF2B5EF4-FFF2-40B4-BE49-F238E27FC236}">
                      <a16:creationId xmlns:a16="http://schemas.microsoft.com/office/drawing/2014/main" id="{71E11390-DFFE-4AC2-8209-100AFC7B20D2}"/>
                    </a:ext>
                  </a:extLst>
                </p14:cNvPr>
                <p14:cNvContentPartPr/>
                <p14:nvPr/>
              </p14:nvContentPartPr>
              <p14:xfrm>
                <a:off x="9445421" y="4897353"/>
                <a:ext cx="51840" cy="47520"/>
              </p14:xfrm>
            </p:contentPart>
          </mc:Choice>
          <mc:Fallback xmlns="">
            <p:pic>
              <p:nvPicPr>
                <p:cNvPr id="52" name="Ink 51">
                  <a:extLst>
                    <a:ext uri="{FF2B5EF4-FFF2-40B4-BE49-F238E27FC236}">
                      <a16:creationId xmlns:a16="http://schemas.microsoft.com/office/drawing/2014/main" id="{71E11390-DFFE-4AC2-8209-100AFC7B20D2}"/>
                    </a:ext>
                  </a:extLst>
                </p:cNvPr>
                <p:cNvPicPr/>
                <p:nvPr/>
              </p:nvPicPr>
              <p:blipFill>
                <a:blip r:embed="rId60"/>
                <a:stretch>
                  <a:fillRect/>
                </a:stretch>
              </p:blipFill>
              <p:spPr>
                <a:xfrm>
                  <a:off x="9427781" y="4879713"/>
                  <a:ext cx="87480" cy="83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54" name="Ink 53">
                <a:extLst>
                  <a:ext uri="{FF2B5EF4-FFF2-40B4-BE49-F238E27FC236}">
                    <a16:creationId xmlns:a16="http://schemas.microsoft.com/office/drawing/2014/main" id="{B0AE7E58-480B-48E9-BCB7-644FE13E9D2F}"/>
                  </a:ext>
                </a:extLst>
              </p14:cNvPr>
              <p14:cNvContentPartPr/>
              <p14:nvPr/>
            </p14:nvContentPartPr>
            <p14:xfrm>
              <a:off x="6462101" y="4953873"/>
              <a:ext cx="86760" cy="110520"/>
            </p14:xfrm>
          </p:contentPart>
        </mc:Choice>
        <mc:Fallback xmlns="">
          <p:pic>
            <p:nvPicPr>
              <p:cNvPr id="54" name="Ink 53">
                <a:extLst>
                  <a:ext uri="{FF2B5EF4-FFF2-40B4-BE49-F238E27FC236}">
                    <a16:creationId xmlns:a16="http://schemas.microsoft.com/office/drawing/2014/main" id="{B0AE7E58-480B-48E9-BCB7-644FE13E9D2F}"/>
                  </a:ext>
                </a:extLst>
              </p:cNvPr>
              <p:cNvPicPr/>
              <p:nvPr/>
            </p:nvPicPr>
            <p:blipFill>
              <a:blip r:embed="rId62"/>
              <a:stretch>
                <a:fillRect/>
              </a:stretch>
            </p:blipFill>
            <p:spPr>
              <a:xfrm>
                <a:off x="6444461" y="4935873"/>
                <a:ext cx="122400" cy="146160"/>
              </a:xfrm>
              <a:prstGeom prst="rect">
                <a:avLst/>
              </a:prstGeom>
            </p:spPr>
          </p:pic>
        </mc:Fallback>
      </mc:AlternateContent>
    </p:spTree>
    <p:extLst>
      <p:ext uri="{BB962C8B-B14F-4D97-AF65-F5344CB8AC3E}">
        <p14:creationId xmlns:p14="http://schemas.microsoft.com/office/powerpoint/2010/main" val="2679685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4CFE-8964-4BC5-9966-38C8B983AC5B}"/>
              </a:ext>
            </a:extLst>
          </p:cNvPr>
          <p:cNvSpPr>
            <a:spLocks noGrp="1"/>
          </p:cNvSpPr>
          <p:nvPr>
            <p:ph type="title"/>
          </p:nvPr>
        </p:nvSpPr>
        <p:spPr/>
        <p:txBody>
          <a:bodyPr/>
          <a:lstStyle/>
          <a:p>
            <a:r>
              <a:rPr lang="en-GB" b="1" dirty="0">
                <a:solidFill>
                  <a:srgbClr val="00A4B4"/>
                </a:solidFill>
              </a:rPr>
              <a:t>What are the signs of stress?</a:t>
            </a:r>
          </a:p>
        </p:txBody>
      </p:sp>
      <p:sp>
        <p:nvSpPr>
          <p:cNvPr id="3" name="Content Placeholder 2">
            <a:extLst>
              <a:ext uri="{FF2B5EF4-FFF2-40B4-BE49-F238E27FC236}">
                <a16:creationId xmlns:a16="http://schemas.microsoft.com/office/drawing/2014/main" id="{8357EFEF-F80B-4EDE-BB93-F22033D7F707}"/>
              </a:ext>
            </a:extLst>
          </p:cNvPr>
          <p:cNvSpPr>
            <a:spLocks noGrp="1"/>
          </p:cNvSpPr>
          <p:nvPr>
            <p:ph idx="1"/>
          </p:nvPr>
        </p:nvSpPr>
        <p:spPr>
          <a:xfrm>
            <a:off x="838199" y="1825625"/>
            <a:ext cx="10587361" cy="3998126"/>
          </a:xfrm>
        </p:spPr>
        <p:txBody>
          <a:bodyPr/>
          <a:lstStyle/>
          <a:p>
            <a:pPr marL="0" indent="0">
              <a:buNone/>
            </a:pPr>
            <a:r>
              <a:rPr lang="en-GB" dirty="0">
                <a:solidFill>
                  <a:srgbClr val="002060"/>
                </a:solidFill>
              </a:rPr>
              <a:t>We all experience stress differently in different situations. Sometimes you might be able to tell right away when you're feeling under stress, but other times you might keep going without recognising the signs. </a:t>
            </a:r>
          </a:p>
          <a:p>
            <a:pPr marL="0" indent="0">
              <a:buNone/>
            </a:pPr>
            <a:r>
              <a:rPr lang="en-GB" dirty="0">
                <a:solidFill>
                  <a:srgbClr val="002060"/>
                </a:solidFill>
              </a:rPr>
              <a:t>Stress can affect you both emotionally and physically, and it can affect the way you behave</a:t>
            </a:r>
          </a:p>
          <a:p>
            <a:pPr marL="0" indent="0" algn="ctr">
              <a:buNone/>
            </a:pPr>
            <a:r>
              <a:rPr lang="en-GB" b="1" i="1" dirty="0">
                <a:solidFill>
                  <a:srgbClr val="7030A0"/>
                </a:solidFill>
                <a:latin typeface="Bradley Hand ITC" panose="03070402050302030203" pitchFamily="66" charset="0"/>
              </a:rPr>
              <a:t>"My head is tight and all my thoughts are whizzing round in different directions and I can't catch them."</a:t>
            </a:r>
          </a:p>
        </p:txBody>
      </p:sp>
      <p:sp>
        <p:nvSpPr>
          <p:cNvPr id="5" name="Rectangle 4">
            <a:extLst>
              <a:ext uri="{FF2B5EF4-FFF2-40B4-BE49-F238E27FC236}">
                <a16:creationId xmlns:a16="http://schemas.microsoft.com/office/drawing/2014/main" id="{F76835F9-735A-4CD3-8293-B096A4A959EE}"/>
              </a:ext>
            </a:extLst>
          </p:cNvPr>
          <p:cNvSpPr/>
          <p:nvPr/>
        </p:nvSpPr>
        <p:spPr>
          <a:xfrm>
            <a:off x="452761" y="5312357"/>
            <a:ext cx="10715348" cy="400110"/>
          </a:xfrm>
          <a:prstGeom prst="rect">
            <a:avLst/>
          </a:prstGeom>
        </p:spPr>
        <p:txBody>
          <a:bodyPr wrap="square">
            <a:spAutoFit/>
          </a:bodyPr>
          <a:lstStyle/>
          <a:p>
            <a:pPr algn="ctr"/>
            <a:r>
              <a:rPr lang="en-GB" sz="2000" b="1" dirty="0">
                <a:solidFill>
                  <a:srgbClr val="013378"/>
                </a:solidFill>
                <a:latin typeface="Alabama"/>
              </a:rPr>
              <a:t>"[It feels like] the world is closing in on me, I can't breathe and I'm running out of time."</a:t>
            </a:r>
            <a:endParaRPr lang="en-GB" sz="2000" b="1" dirty="0"/>
          </a:p>
        </p:txBody>
      </p:sp>
    </p:spTree>
    <p:extLst>
      <p:ext uri="{BB962C8B-B14F-4D97-AF65-F5344CB8AC3E}">
        <p14:creationId xmlns:p14="http://schemas.microsoft.com/office/powerpoint/2010/main" val="2914121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85A8D2-B480-4BA9-A8E6-A5947F146D84}"/>
              </a:ext>
            </a:extLst>
          </p:cNvPr>
          <p:cNvSpPr>
            <a:spLocks noGrp="1"/>
          </p:cNvSpPr>
          <p:nvPr>
            <p:ph idx="1"/>
          </p:nvPr>
        </p:nvSpPr>
        <p:spPr>
          <a:xfrm>
            <a:off x="391390" y="526474"/>
            <a:ext cx="7935864" cy="5179008"/>
          </a:xfrm>
        </p:spPr>
        <p:txBody>
          <a:bodyPr>
            <a:normAutofit lnSpcReduction="10000"/>
          </a:bodyPr>
          <a:lstStyle/>
          <a:p>
            <a:pPr marL="0" indent="0">
              <a:buNone/>
            </a:pPr>
            <a:r>
              <a:rPr lang="en-GB" sz="4000" b="1" dirty="0">
                <a:solidFill>
                  <a:srgbClr val="00A4B4"/>
                </a:solidFill>
              </a:rPr>
              <a:t>Stress</a:t>
            </a:r>
          </a:p>
          <a:p>
            <a:pPr marL="0" indent="0">
              <a:buNone/>
            </a:pPr>
            <a:endParaRPr lang="en-GB" dirty="0"/>
          </a:p>
          <a:p>
            <a:pPr marL="0" indent="0">
              <a:buNone/>
            </a:pPr>
            <a:r>
              <a:rPr lang="en-GB" dirty="0">
                <a:solidFill>
                  <a:srgbClr val="002060"/>
                </a:solidFill>
              </a:rPr>
              <a:t>Some people do not realise that the brain interprets </a:t>
            </a:r>
            <a:r>
              <a:rPr lang="en-GB" b="1" dirty="0">
                <a:solidFill>
                  <a:srgbClr val="00A4B4"/>
                </a:solidFill>
              </a:rPr>
              <a:t>threat</a:t>
            </a:r>
            <a:r>
              <a:rPr lang="en-GB" dirty="0"/>
              <a:t> </a:t>
            </a:r>
            <a:r>
              <a:rPr lang="en-GB" dirty="0">
                <a:solidFill>
                  <a:srgbClr val="002060"/>
                </a:solidFill>
              </a:rPr>
              <a:t>(like being chased by a bear) and </a:t>
            </a:r>
            <a:r>
              <a:rPr lang="en-GB" b="1" dirty="0">
                <a:solidFill>
                  <a:srgbClr val="00A4B4"/>
                </a:solidFill>
              </a:rPr>
              <a:t>stress</a:t>
            </a:r>
            <a:r>
              <a:rPr lang="en-GB" dirty="0"/>
              <a:t> </a:t>
            </a:r>
            <a:r>
              <a:rPr lang="en-GB" dirty="0">
                <a:solidFill>
                  <a:srgbClr val="002060"/>
                </a:solidFill>
              </a:rPr>
              <a:t>in the same way. </a:t>
            </a:r>
          </a:p>
          <a:p>
            <a:pPr marL="0" indent="0">
              <a:buNone/>
            </a:pPr>
            <a:r>
              <a:rPr lang="en-GB" dirty="0">
                <a:solidFill>
                  <a:srgbClr val="002060"/>
                </a:solidFill>
              </a:rPr>
              <a:t>This means that when you are stressed your brain prepares a </a:t>
            </a:r>
            <a:r>
              <a:rPr lang="en-GB" b="1" dirty="0">
                <a:solidFill>
                  <a:srgbClr val="00A4B4"/>
                </a:solidFill>
              </a:rPr>
              <a:t>‘flight or flight’ </a:t>
            </a:r>
            <a:r>
              <a:rPr lang="en-GB" dirty="0">
                <a:solidFill>
                  <a:srgbClr val="002060"/>
                </a:solidFill>
              </a:rPr>
              <a:t>response.</a:t>
            </a:r>
          </a:p>
          <a:p>
            <a:pPr marL="0" indent="0">
              <a:buNone/>
            </a:pPr>
            <a:r>
              <a:rPr lang="en-GB" dirty="0">
                <a:solidFill>
                  <a:srgbClr val="002060"/>
                </a:solidFill>
              </a:rPr>
              <a:t>Stress also makes your brain </a:t>
            </a:r>
            <a:r>
              <a:rPr lang="en-GB" b="1" dirty="0">
                <a:solidFill>
                  <a:srgbClr val="00A4B4"/>
                </a:solidFill>
              </a:rPr>
              <a:t>freeze</a:t>
            </a:r>
            <a:r>
              <a:rPr lang="en-GB" dirty="0"/>
              <a:t> </a:t>
            </a:r>
            <a:r>
              <a:rPr lang="en-GB" dirty="0">
                <a:solidFill>
                  <a:srgbClr val="002060"/>
                </a:solidFill>
              </a:rPr>
              <a:t>at the worst time, such as during a job interview!</a:t>
            </a:r>
          </a:p>
          <a:p>
            <a:pPr marL="0" indent="0">
              <a:buNone/>
            </a:pPr>
            <a:r>
              <a:rPr lang="en-GB" b="1" dirty="0">
                <a:solidFill>
                  <a:srgbClr val="002060"/>
                </a:solidFill>
              </a:rPr>
              <a:t>Chronic Stress</a:t>
            </a:r>
            <a:r>
              <a:rPr lang="en-GB" dirty="0">
                <a:solidFill>
                  <a:srgbClr val="002060"/>
                </a:solidFill>
              </a:rPr>
              <a:t> can cause many changes in the body can lead to depression, high blood pressure, strokes, heart attack and early death.</a:t>
            </a:r>
          </a:p>
          <a:p>
            <a:pPr marL="0" indent="0">
              <a:buNone/>
            </a:pPr>
            <a:endParaRPr lang="en-GB" dirty="0">
              <a:solidFill>
                <a:srgbClr val="002060"/>
              </a:solidFill>
            </a:endParaRPr>
          </a:p>
        </p:txBody>
      </p:sp>
      <p:pic>
        <p:nvPicPr>
          <p:cNvPr id="8" name="Picture 7" descr="A picture containing indoor, yellow, holding, cup&#10;&#10;Description automatically generated">
            <a:extLst>
              <a:ext uri="{FF2B5EF4-FFF2-40B4-BE49-F238E27FC236}">
                <a16:creationId xmlns:a16="http://schemas.microsoft.com/office/drawing/2014/main" id="{E593AAF8-C0A3-4447-A150-848364BDEF5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531441" y="1404218"/>
            <a:ext cx="3269169" cy="4571114"/>
          </a:xfrm>
          <a:prstGeom prst="rect">
            <a:avLst/>
          </a:prstGeom>
        </p:spPr>
      </p:pic>
    </p:spTree>
    <p:extLst>
      <p:ext uri="{BB962C8B-B14F-4D97-AF65-F5344CB8AC3E}">
        <p14:creationId xmlns:p14="http://schemas.microsoft.com/office/powerpoint/2010/main" val="124287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44FBA-E8DC-498F-A88E-5BD125B909A4}"/>
              </a:ext>
            </a:extLst>
          </p:cNvPr>
          <p:cNvSpPr>
            <a:spLocks noGrp="1"/>
          </p:cNvSpPr>
          <p:nvPr>
            <p:ph type="title"/>
          </p:nvPr>
        </p:nvSpPr>
        <p:spPr/>
        <p:txBody>
          <a:bodyPr>
            <a:normAutofit/>
          </a:bodyPr>
          <a:lstStyle/>
          <a:p>
            <a:r>
              <a:rPr lang="en-GB" b="1" dirty="0">
                <a:solidFill>
                  <a:srgbClr val="00A4B4"/>
                </a:solidFill>
              </a:rPr>
              <a:t>The affects of chronic stress </a:t>
            </a:r>
          </a:p>
        </p:txBody>
      </p:sp>
      <p:sp>
        <p:nvSpPr>
          <p:cNvPr id="3" name="Content Placeholder 2">
            <a:extLst>
              <a:ext uri="{FF2B5EF4-FFF2-40B4-BE49-F238E27FC236}">
                <a16:creationId xmlns:a16="http://schemas.microsoft.com/office/drawing/2014/main" id="{8F5A25DC-56AA-4557-AC5F-ADE9C4557994}"/>
              </a:ext>
            </a:extLst>
          </p:cNvPr>
          <p:cNvSpPr>
            <a:spLocks noGrp="1"/>
          </p:cNvSpPr>
          <p:nvPr>
            <p:ph idx="1"/>
          </p:nvPr>
        </p:nvSpPr>
        <p:spPr/>
        <p:txBody>
          <a:bodyPr/>
          <a:lstStyle/>
          <a:p>
            <a:pPr marL="0" indent="0">
              <a:buNone/>
            </a:pPr>
            <a:endParaRPr lang="en-GB" dirty="0">
              <a:hlinkClick r:id="rId3"/>
            </a:endParaRPr>
          </a:p>
          <a:p>
            <a:pPr marL="0" indent="0" algn="ctr">
              <a:buNone/>
            </a:pPr>
            <a:r>
              <a:rPr lang="en-GB" dirty="0">
                <a:hlinkClick r:id="rId4"/>
              </a:rPr>
              <a:t>https://www.youtube.com/watch?v=v-t1Z5-oPtU</a:t>
            </a:r>
            <a:endParaRPr lang="en-GB" dirty="0"/>
          </a:p>
          <a:p>
            <a:pPr marL="0" indent="0" algn="ctr">
              <a:buNone/>
            </a:pPr>
            <a:endParaRPr lang="en-GB" dirty="0"/>
          </a:p>
          <a:p>
            <a:endParaRPr lang="en-GB" dirty="0"/>
          </a:p>
        </p:txBody>
      </p:sp>
      <p:pic>
        <p:nvPicPr>
          <p:cNvPr id="5" name="Picture 4" descr="A close up of text on a black background&#10;&#10;Description automatically generated">
            <a:extLst>
              <a:ext uri="{FF2B5EF4-FFF2-40B4-BE49-F238E27FC236}">
                <a16:creationId xmlns:a16="http://schemas.microsoft.com/office/drawing/2014/main" id="{CD188729-64E4-4CFB-BF68-0480FCCB34D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595945" y="2859060"/>
            <a:ext cx="5439329" cy="3111581"/>
          </a:xfrm>
          <a:prstGeom prst="rect">
            <a:avLst/>
          </a:prstGeom>
        </p:spPr>
      </p:pic>
    </p:spTree>
    <p:extLst>
      <p:ext uri="{BB962C8B-B14F-4D97-AF65-F5344CB8AC3E}">
        <p14:creationId xmlns:p14="http://schemas.microsoft.com/office/powerpoint/2010/main" val="2328062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amp;P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g4d05b73ac8e45788dace252164c008a xmlns="ef834189-ea37-43c1-b23c-fe8cd9c72e41">
      <Terms xmlns="http://schemas.microsoft.com/office/infopath/2007/PartnerControls"/>
    </g4d05b73ac8e45788dace252164c008a>
    <IconOverlay xmlns="http://schemas.microsoft.com/sharepoint/v4" xsi:nil="true"/>
    <Open xmlns="ef834189-ea37-43c1-b23c-fe8cd9c72e41">true</Open>
    <SharedWithUsers xmlns="189d6819-42bb-40a9-9aa1-b6cfbddd55fc">
      <UserInfo>
        <DisplayName/>
        <AccountId xsi:nil="true"/>
        <AccountType/>
      </UserInfo>
    </SharedWithUsers>
    <_dlc_DocId xmlns="189d6819-42bb-40a9-9aa1-b6cfbddd55fc">HFUTUREDOCID-1165664543-98958</_dlc_DocId>
    <_dlc_DocIdUrl xmlns="189d6819-42bb-40a9-9aa1-b6cfbddd55fc">
      <Url>https://hants.sharepoint.com/sites/HF/_layouts/15/DocIdRedir.aspx?ID=HFUTUREDOCID-1165664543-98958</Url>
      <Description>HFUTUREDOCID-1165664543-98958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2B2C58A1F3B5F40B9DAB2C1A41FA8E9" ma:contentTypeVersion="527" ma:contentTypeDescription="Create a new document." ma:contentTypeScope="" ma:versionID="06665eb883407991979319b5e0d30e56">
  <xsd:schema xmlns:xsd="http://www.w3.org/2001/XMLSchema" xmlns:xs="http://www.w3.org/2001/XMLSchema" xmlns:p="http://schemas.microsoft.com/office/2006/metadata/properties" xmlns:ns1="http://schemas.microsoft.com/sharepoint/v3" xmlns:ns2="189d6819-42bb-40a9-9aa1-b6cfbddd55fc" xmlns:ns3="ef834189-ea37-43c1-b23c-fe8cd9c72e41" xmlns:ns4="http://schemas.microsoft.com/sharepoint/v4" targetNamespace="http://schemas.microsoft.com/office/2006/metadata/properties" ma:root="true" ma:fieldsID="d559ea567f626e9e77d21a1e1c6a915c" ns1:_="" ns2:_="" ns3:_="" ns4:_="">
    <xsd:import namespace="http://schemas.microsoft.com/sharepoint/v3"/>
    <xsd:import namespace="189d6819-42bb-40a9-9aa1-b6cfbddd55fc"/>
    <xsd:import namespace="ef834189-ea37-43c1-b23c-fe8cd9c72e4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IconOverlay" minOccurs="0"/>
                <xsd:element ref="ns1:_vti_ItemDeclaredRecord" minOccurs="0"/>
                <xsd:element ref="ns1:_vti_ItemHoldRecordStatus" minOccurs="0"/>
                <xsd:element ref="ns3:Open" minOccurs="0"/>
                <xsd:element ref="ns2:SharedWithUsers" minOccurs="0"/>
                <xsd:element ref="ns2:SharedWithDetails" minOccurs="0"/>
                <xsd:element ref="ns3:MediaServiceGenerationTime" minOccurs="0"/>
                <xsd:element ref="ns3:MediaServiceEventHashCode" minOccurs="0"/>
                <xsd:element ref="ns3:g4d05b73ac8e45788dace252164c008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8" nillable="true" ma:displayName="Declared Record" ma:description="" ma:hidden="true" ma:internalName="_vti_ItemDeclaredRecord" ma:readOnly="true">
      <xsd:simpleType>
        <xsd:restriction base="dms:DateTime"/>
      </xsd:simpleType>
    </xsd:element>
    <xsd:element name="_vti_ItemHoldRecordStatus" ma:index="19"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9d6819-42bb-40a9-9aa1-b6cfbddd55f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834189-ea37-43c1-b23c-fe8cd9c72e4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Open" ma:index="20" nillable="true" ma:displayName="Open" ma:default="1" ma:format="Dropdown" ma:internalName="Open">
      <xsd:simpleType>
        <xsd:restriction base="dms:Boolea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g4d05b73ac8e45788dace252164c008a" ma:index="26" nillable="true" ma:taxonomy="true" ma:internalName="g4d05b73ac8e45788dace252164c008a" ma:taxonomyFieldName="CSF" ma:displayName="CSF" ma:default="" ma:fieldId="{04d05b73-ac8e-4578-8dac-e252164c008a}" ma:sspId="3c5dbf34-c73a-430c-9290-9174ad787734" ma:termSetId="86a6d794-3e8d-47bd-b8d1-ecaf61a5c95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DBD869A-BC30-427B-884B-868B626BC74A}">
  <ds:schemaRefs>
    <ds:schemaRef ds:uri="http://schemas.microsoft.com/sharepoint/v3/contenttype/forms"/>
  </ds:schemaRefs>
</ds:datastoreItem>
</file>

<file path=customXml/itemProps2.xml><?xml version="1.0" encoding="utf-8"?>
<ds:datastoreItem xmlns:ds="http://schemas.openxmlformats.org/officeDocument/2006/customXml" ds:itemID="{D8FB69A6-09C1-4585-BECB-C8BF51F63F6B}">
  <ds:schemaRefs>
    <ds:schemaRef ds:uri="http://schemas.microsoft.com/office/2006/metadata/properties"/>
    <ds:schemaRef ds:uri="cca2ca72-aeb3-408d-815e-f8af989503b1"/>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176ca1e0-fea0-444e-8274-bd5347aee320"/>
    <ds:schemaRef ds:uri="http://www.w3.org/XML/1998/namespace"/>
    <ds:schemaRef ds:uri="http://purl.org/dc/dcmitype/"/>
  </ds:schemaRefs>
</ds:datastoreItem>
</file>

<file path=customXml/itemProps3.xml><?xml version="1.0" encoding="utf-8"?>
<ds:datastoreItem xmlns:ds="http://schemas.openxmlformats.org/officeDocument/2006/customXml" ds:itemID="{E9B4F98F-C974-4F05-B573-FA2652EF3834}"/>
</file>

<file path=customXml/itemProps4.xml><?xml version="1.0" encoding="utf-8"?>
<ds:datastoreItem xmlns:ds="http://schemas.openxmlformats.org/officeDocument/2006/customXml" ds:itemID="{1C1B115E-44EC-440F-978A-A7911688FD6C}"/>
</file>

<file path=docProps/app.xml><?xml version="1.0" encoding="utf-8"?>
<Properties xmlns="http://schemas.openxmlformats.org/officeDocument/2006/extended-properties" xmlns:vt="http://schemas.openxmlformats.org/officeDocument/2006/docPropsVTypes">
  <TotalTime>1259</TotalTime>
  <Words>3641</Words>
  <Application>Microsoft Office PowerPoint</Application>
  <PresentationFormat>Widescreen</PresentationFormat>
  <Paragraphs>216</Paragraphs>
  <Slides>20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Alabama</vt:lpstr>
      <vt:lpstr>Arial</vt:lpstr>
      <vt:lpstr>Bradley Hand ITC</vt:lpstr>
      <vt:lpstr>Calibri</vt:lpstr>
      <vt:lpstr>Office Theme</vt:lpstr>
      <vt:lpstr>The Science of Stress </vt:lpstr>
      <vt:lpstr>What are we hoping to cover in this tutorial?</vt:lpstr>
      <vt:lpstr>Warm-up exercise</vt:lpstr>
      <vt:lpstr>What is stress?</vt:lpstr>
      <vt:lpstr>What is stress?</vt:lpstr>
      <vt:lpstr>What happens to your body when you get stressed?</vt:lpstr>
      <vt:lpstr>What are the signs of stress?</vt:lpstr>
      <vt:lpstr>PowerPoint Presentation</vt:lpstr>
      <vt:lpstr>The affects of chronic stress </vt:lpstr>
      <vt:lpstr>So what can we do to reduce the pressure?</vt:lpstr>
      <vt:lpstr>What are your triggers?</vt:lpstr>
      <vt:lpstr>PowerPoint Presentation</vt:lpstr>
      <vt:lpstr>Organise your time</vt:lpstr>
      <vt:lpstr>PowerPoint Presentation</vt:lpstr>
      <vt:lpstr>Address the causes of stress</vt:lpstr>
      <vt:lpstr>Accept the things you cannot change</vt:lpstr>
      <vt:lpstr>What treatments are there? </vt:lpstr>
      <vt:lpstr>Summary:</vt:lpstr>
      <vt:lpstr>PowerPoint Presentation</vt:lpstr>
      <vt:lpstr>Review of Learning Outcomes – have we?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Higgs, Susie</dc:creator>
  <cp:lastModifiedBy>Copeland, Deborah</cp:lastModifiedBy>
  <cp:revision>2</cp:revision>
  <dcterms:created xsi:type="dcterms:W3CDTF">2020-04-07T10:52:30Z</dcterms:created>
  <dcterms:modified xsi:type="dcterms:W3CDTF">2020-04-21T16:06:00Z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0x01010082B2C58A1F3B5F40B9DAB2C1A41FA8E9</vt:lpwstr>
  </property>
  <property fmtid="{D5CDD505-2E9C-101B-9397-08002B2CF9AE}" pid="3" name="Order">
    <vt:r8>90700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CSF">
    <vt:lpwstr/>
  </property>
  <property fmtid="{D5CDD505-2E9C-101B-9397-08002B2CF9AE}" pid="8" name="_dlc_DocIdItemGuid">
    <vt:lpwstr>44a5a16a-00aa-430d-a6e5-b99d83c859b9</vt:lpwstr>
  </property>
</Properties>
</file>