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6" r:id="rId6"/>
    <p:sldId id="290" r:id="rId7"/>
    <p:sldId id="289" r:id="rId8"/>
    <p:sldId id="303" r:id="rId9"/>
    <p:sldId id="311" r:id="rId10"/>
    <p:sldId id="312" r:id="rId11"/>
    <p:sldId id="313" r:id="rId12"/>
    <p:sldId id="314" r:id="rId13"/>
    <p:sldId id="317" r:id="rId14"/>
    <p:sldId id="315" r:id="rId15"/>
    <p:sldId id="316"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B4"/>
    <a:srgbClr val="0000FF"/>
    <a:srgbClr val="6CA43A"/>
    <a:srgbClr val="B31B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14CA8-2188-464E-AFE3-715C18B6C1C3}" v="2399" dt="2020-04-03T10:39:59.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9" d="100"/>
          <a:sy n="79" d="100"/>
        </p:scale>
        <p:origin x="1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ills &amp; Participation Front">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25B70-9656-402D-8EF9-2F5BEAC11A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424" y="625642"/>
            <a:ext cx="4183438" cy="1296865"/>
          </a:xfrm>
          <a:prstGeom prst="rect">
            <a:avLst/>
          </a:prstGeom>
        </p:spPr>
      </p:pic>
    </p:spTree>
    <p:extLst>
      <p:ext uri="{BB962C8B-B14F-4D97-AF65-F5344CB8AC3E}">
        <p14:creationId xmlns:p14="http://schemas.microsoft.com/office/powerpoint/2010/main" val="363289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chiev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CB9FB528-4ECF-462F-A1CB-A7D6940E13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672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chiev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D2499652-25AA-458B-9536-6C744C69F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7812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chieves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8856E-F59D-458D-BCB5-9C9AE60810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3281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s Title Slide">
    <p:bg>
      <p:bgPr>
        <a:solidFill>
          <a:srgbClr val="B31B82"/>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388936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uture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12357B-916C-46DF-9B52-AE0A04C25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580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Futur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A3197EFE-6679-4919-8F4D-36E6983E9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6362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utur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0920F5-8122-4AE2-8831-86B4E12F9C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7487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utur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B6B87945-3412-46A7-9229-7AEC9351B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68112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uture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C1A3F-FC5B-46BD-AABE-4157F91322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9959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doors Title Slide">
    <p:bg>
      <p:bgPr>
        <a:solidFill>
          <a:srgbClr val="6CA43A"/>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11828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mp;P Header">
    <p:bg>
      <p:bgPr>
        <a:blipFill dpi="0" rotWithShape="1">
          <a:blip r:embed="rId2">
            <a:alphaModFix amt="14000"/>
            <a:lum/>
          </a:blip>
          <a:srcRect/>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09764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utdoor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CBE955A-9FD0-42D5-9D62-A0AFE296A2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8192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utdoo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0D92F08-54A5-4EB3-ACC8-8961240FF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104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Outdoor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CACC9-244D-4283-A32C-200E42A6BAE3}"/>
              </a:ext>
            </a:extLst>
          </p:cNvPr>
          <p:cNvSpPr>
            <a:spLocks noGrp="1"/>
          </p:cNvSpPr>
          <p:nvPr>
            <p:ph type="dt" sz="half" idx="10"/>
          </p:nvPr>
        </p:nvSpPr>
        <p:spPr>
          <a:xfrm>
            <a:off x="838200" y="6356350"/>
            <a:ext cx="2743200" cy="365125"/>
          </a:xfrm>
          <a:prstGeom prst="rect">
            <a:avLst/>
          </a:prstGeom>
        </p:spPr>
        <p:txBody>
          <a:bodyPr/>
          <a:lstStyle/>
          <a:p>
            <a:fld id="{7564F474-08F9-4BB7-9C58-EFE5F6627F9D}" type="datetimeFigureOut">
              <a:rPr lang="en-GB" smtClean="0"/>
              <a:t>08/04/2020</a:t>
            </a:fld>
            <a:endParaRPr lang="en-GB" dirty="0"/>
          </a:p>
        </p:txBody>
      </p:sp>
      <p:sp>
        <p:nvSpPr>
          <p:cNvPr id="6" name="Footer Placeholder 5">
            <a:extLst>
              <a:ext uri="{FF2B5EF4-FFF2-40B4-BE49-F238E27FC236}">
                <a16:creationId xmlns:a16="http://schemas.microsoft.com/office/drawing/2014/main" id="{60196064-8B5A-40D7-A052-0D1CA014D23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99A898D7-BABF-474E-B40C-AD57E8793554}"/>
              </a:ext>
            </a:extLst>
          </p:cNvPr>
          <p:cNvSpPr>
            <a:spLocks noGrp="1"/>
          </p:cNvSpPr>
          <p:nvPr>
            <p:ph type="sldNum" sz="quarter" idx="12"/>
          </p:nvPr>
        </p:nvSpPr>
        <p:spPr>
          <a:xfrm>
            <a:off x="8610600" y="6356350"/>
            <a:ext cx="2743200" cy="365125"/>
          </a:xfrm>
          <a:prstGeom prst="rect">
            <a:avLst/>
          </a:prstGeom>
        </p:spPr>
        <p:txBody>
          <a:bodyPr/>
          <a:lstStyle/>
          <a:p>
            <a:fld id="{FAF12D9B-9593-4E62-B0F5-8454E485E534}" type="slidenum">
              <a:rPr lang="en-GB" smtClean="0"/>
              <a:t>‹#›</a:t>
            </a:fld>
            <a:endParaRPr lang="en-GB" dirty="0"/>
          </a:p>
        </p:txBody>
      </p:sp>
      <p:pic>
        <p:nvPicPr>
          <p:cNvPr id="9" name="Picture 8">
            <a:extLst>
              <a:ext uri="{FF2B5EF4-FFF2-40B4-BE49-F238E27FC236}">
                <a16:creationId xmlns:a16="http://schemas.microsoft.com/office/drawing/2014/main" id="{B09DB2BD-644B-4835-B315-1C83457452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129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utdoor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0A4CC55F-AFE9-4007-A9F5-693C1E9CD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822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utdoor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76EE6-AD34-4470-A989-EBC510D609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082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mp;P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EBA28E79-81AE-4AC1-BA9F-B61222BE0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17848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mp;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DFB44E4B-00A9-486B-90B3-26073B1EE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26430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p;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56E9F8E9-EBA6-46E7-91C3-8C866D20A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40781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mp;P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6E4-01C1-4B88-A426-4F106F368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85888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s Title Slide">
    <p:bg>
      <p:bgPr>
        <a:solidFill>
          <a:srgbClr val="00A4B4"/>
        </a:solid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474" y="1944206"/>
            <a:ext cx="5921053" cy="1800000"/>
          </a:xfrm>
          <a:prstGeom prst="rect">
            <a:avLst/>
          </a:prstGeom>
        </p:spPr>
      </p:pic>
    </p:spTree>
    <p:extLst>
      <p:ext uri="{BB962C8B-B14F-4D97-AF65-F5344CB8AC3E}">
        <p14:creationId xmlns:p14="http://schemas.microsoft.com/office/powerpoint/2010/main" val="2290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chieves Header">
    <p:bg>
      <p:bgPr>
        <a:blipFill dpi="0" rotWithShape="1">
          <a:blip r:embed="rId2">
            <a:alphaModFix amt="14000"/>
            <a:lum/>
          </a:blip>
          <a:srcRect/>
          <a:stretch>
            <a:fillRect t="-24000" b="-2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7018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hiev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37DDF37-11CD-44B6-AD67-3E3F465E5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485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alphaModFix amt="14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9DF6-E68F-429D-97AD-8BD4F3803D13}"/>
              </a:ext>
            </a:extLst>
          </p:cNvPr>
          <p:cNvSpPr>
            <a:spLocks noGrp="1"/>
          </p:cNvSpPr>
          <p:nvPr>
            <p:ph type="title"/>
          </p:nvPr>
        </p:nvSpPr>
        <p:spPr>
          <a:xfrm>
            <a:off x="838200" y="365125"/>
            <a:ext cx="78566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341614-B6B7-44F8-9724-52BF7C22A3C8}"/>
              </a:ext>
            </a:extLst>
          </p:cNvPr>
          <p:cNvSpPr>
            <a:spLocks noGrp="1"/>
          </p:cNvSpPr>
          <p:nvPr>
            <p:ph type="body" idx="1"/>
          </p:nvPr>
        </p:nvSpPr>
        <p:spPr>
          <a:xfrm>
            <a:off x="838200" y="1825625"/>
            <a:ext cx="10515600" cy="3596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5044640-9AA2-4FDA-9D74-3B40EF1A1016}"/>
              </a:ext>
            </a:extLst>
          </p:cNvPr>
          <p:cNvPicPr>
            <a:picLocks noChangeAspect="1"/>
          </p:cNvPicPr>
          <p:nvPr userDrawn="1"/>
        </p:nvPicPr>
        <p:blipFill rotWithShape="1">
          <a:blip r:embed="rId27">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spTree>
    <p:extLst>
      <p:ext uri="{BB962C8B-B14F-4D97-AF65-F5344CB8AC3E}">
        <p14:creationId xmlns:p14="http://schemas.microsoft.com/office/powerpoint/2010/main" val="1942966333"/>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49" r:id="rId7"/>
    <p:sldLayoutId id="2147483651" r:id="rId8"/>
    <p:sldLayoutId id="2147483650" r:id="rId9"/>
    <p:sldLayoutId id="2147483652" r:id="rId10"/>
    <p:sldLayoutId id="2147483654" r:id="rId11"/>
    <p:sldLayoutId id="2147483655" r:id="rId12"/>
    <p:sldLayoutId id="2147483656" r:id="rId13"/>
    <p:sldLayoutId id="2147483659" r:id="rId14"/>
    <p:sldLayoutId id="2147483660" r:id="rId15"/>
    <p:sldLayoutId id="2147483661" r:id="rId16"/>
    <p:sldLayoutId id="2147483662" r:id="rId17"/>
    <p:sldLayoutId id="2147483663" r:id="rId18"/>
    <p:sldLayoutId id="2147483657" r:id="rId19"/>
    <p:sldLayoutId id="2147483664" r:id="rId20"/>
    <p:sldLayoutId id="2147483665" r:id="rId21"/>
    <p:sldLayoutId id="2147483666" r:id="rId22"/>
    <p:sldLayoutId id="2147483667" r:id="rId23"/>
    <p:sldLayoutId id="214748366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rtuk.org.uk/tasty-recipes/all-recipes" TargetMode="External"/><Relationship Id="rId2" Type="http://schemas.openxmlformats.org/officeDocument/2006/relationships/hyperlink" Target="https://www.nhs.uk/change4life" TargetMode="Externa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hyperlink" Target="https://realfood.tesco.com/recipes/collections/healthy-dinner-idea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s.uk/change4life" TargetMode="External"/><Relationship Id="rId2" Type="http://schemas.openxmlformats.org/officeDocument/2006/relationships/hyperlink" Target="https://www.nutrition.org.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time_continue=28&amp;v=CSHO9VdVRfg&amp;feature=emb_logo"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22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469394-D648-4FC0-82B9-98EA4D209FC5}"/>
              </a:ext>
            </a:extLst>
          </p:cNvPr>
          <p:cNvSpPr/>
          <p:nvPr/>
        </p:nvSpPr>
        <p:spPr>
          <a:xfrm>
            <a:off x="262760" y="409156"/>
            <a:ext cx="9437832" cy="5816977"/>
          </a:xfrm>
          <a:prstGeom prst="rect">
            <a:avLst/>
          </a:prstGeom>
        </p:spPr>
        <p:txBody>
          <a:bodyPr wrap="square">
            <a:spAutoFit/>
          </a:bodyPr>
          <a:lstStyle/>
          <a:p>
            <a:r>
              <a:rPr lang="en-US" sz="2000" dirty="0">
                <a:solidFill>
                  <a:srgbClr val="00A4B4"/>
                </a:solidFill>
                <a:latin typeface="Arial" panose="020B0604020202020204" pitchFamily="34" charset="0"/>
                <a:cs typeface="Arial" panose="020B0604020202020204" pitchFamily="34" charset="0"/>
              </a:rPr>
              <a:t>Healthy eating top tips: </a:t>
            </a:r>
          </a:p>
          <a:p>
            <a:endParaRPr lang="en-US" sz="2000" dirty="0">
              <a:solidFill>
                <a:srgbClr val="00A4B4"/>
              </a:solidFill>
              <a:latin typeface="Arial" panose="020B0604020202020204" pitchFamily="34" charset="0"/>
              <a:cs typeface="Arial" panose="020B0604020202020204" pitchFamily="34" charset="0"/>
            </a:endParaRPr>
          </a:p>
          <a:p>
            <a:br>
              <a:rPr lang="en-US" sz="2000" dirty="0">
                <a:latin typeface="Arial" panose="020B0604020202020204" pitchFamily="34" charset="0"/>
                <a:cs typeface="Arial" panose="020B0604020202020204" pitchFamily="34" charset="0"/>
              </a:rPr>
            </a:br>
            <a:r>
              <a:rPr lang="en-GB" dirty="0">
                <a:solidFill>
                  <a:srgbClr val="00A4B4"/>
                </a:solidFill>
                <a:latin typeface="Arial" panose="020B0604020202020204" pitchFamily="34" charset="0"/>
                <a:cs typeface="Arial" panose="020B0604020202020204" pitchFamily="34" charset="0"/>
              </a:rPr>
              <a:t>Take small steps </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Making changes can be really tough – especially if you’re feeling low. It might help to start by making small changes rather than changing your whole diet suddenly.</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solidFill>
                  <a:srgbClr val="00A4B4"/>
                </a:solidFill>
                <a:latin typeface="Arial" panose="020B0604020202020204" pitchFamily="34" charset="0"/>
                <a:cs typeface="Arial" panose="020B0604020202020204" pitchFamily="34" charset="0"/>
              </a:rPr>
              <a:t>Plan ahead </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Finding the time to eat well can often be really difficult. If you have times when you’re feeling well and enjoying preparing food, try making some extra meals to store. </a:t>
            </a:r>
          </a:p>
          <a:p>
            <a:endParaRPr lang="en-GB" dirty="0">
              <a:latin typeface="Arial" panose="020B0604020202020204" pitchFamily="34" charset="0"/>
              <a:cs typeface="Arial" panose="020B0604020202020204" pitchFamily="34" charset="0"/>
            </a:endParaRPr>
          </a:p>
          <a:p>
            <a:r>
              <a:rPr lang="en-GB" dirty="0">
                <a:solidFill>
                  <a:srgbClr val="00A4B4"/>
                </a:solidFill>
                <a:latin typeface="Arial" panose="020B0604020202020204" pitchFamily="34" charset="0"/>
                <a:cs typeface="Arial" panose="020B0604020202020204" pitchFamily="34" charset="0"/>
              </a:rPr>
              <a:t>Share meals and cooking </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Preparing your own food might feel daunting but cooking with others can be a lot of fun. </a:t>
            </a:r>
          </a:p>
          <a:p>
            <a:endParaRPr lang="en-GB" dirty="0">
              <a:latin typeface="Arial" panose="020B0604020202020204" pitchFamily="34" charset="0"/>
              <a:cs typeface="Arial" panose="020B0604020202020204" pitchFamily="34" charset="0"/>
            </a:endParaRPr>
          </a:p>
          <a:p>
            <a:r>
              <a:rPr lang="en-GB" dirty="0">
                <a:solidFill>
                  <a:srgbClr val="00A4B4"/>
                </a:solidFill>
                <a:latin typeface="Arial" panose="020B0604020202020204" pitchFamily="34" charset="0"/>
                <a:cs typeface="Arial" panose="020B0604020202020204" pitchFamily="34" charset="0"/>
              </a:rPr>
              <a:t>Keep a food diary </a:t>
            </a: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Write down what you eat and make notes about how you’re feeling. Over time you might work out how particular foods: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make you feel worse, or better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keep you awake or help you</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sleep</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A9E79115-DEA0-4D67-8CA2-D04AFE85A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90380">
            <a:off x="9489104" y="2747971"/>
            <a:ext cx="2136965" cy="2889834"/>
          </a:xfrm>
          <a:prstGeom prst="rect">
            <a:avLst/>
          </a:prstGeom>
          <a:ln>
            <a:noFill/>
          </a:ln>
          <a:effectLst>
            <a:softEdge rad="112500"/>
          </a:effectLst>
        </p:spPr>
      </p:pic>
    </p:spTree>
    <p:extLst>
      <p:ext uri="{BB962C8B-B14F-4D97-AF65-F5344CB8AC3E}">
        <p14:creationId xmlns:p14="http://schemas.microsoft.com/office/powerpoint/2010/main" val="361521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469394-D648-4FC0-82B9-98EA4D209FC5}"/>
              </a:ext>
            </a:extLst>
          </p:cNvPr>
          <p:cNvSpPr/>
          <p:nvPr/>
        </p:nvSpPr>
        <p:spPr>
          <a:xfrm>
            <a:off x="270711" y="281935"/>
            <a:ext cx="7248428" cy="5016758"/>
          </a:xfrm>
          <a:prstGeom prst="rect">
            <a:avLst/>
          </a:prstGeom>
        </p:spPr>
        <p:txBody>
          <a:bodyPr wrap="square">
            <a:spAutoFit/>
          </a:bodyPr>
          <a:lstStyle/>
          <a:p>
            <a:r>
              <a:rPr lang="en-US" sz="2000" dirty="0">
                <a:solidFill>
                  <a:srgbClr val="00A4B4"/>
                </a:solidFill>
                <a:latin typeface="Arial" panose="020B0604020202020204" pitchFamily="34" charset="0"/>
                <a:cs typeface="Arial" panose="020B0604020202020204" pitchFamily="34" charset="0"/>
              </a:rPr>
              <a:t>Challenge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Your challenge is to plan 5 days of meals that are nutritious. Remember this is NOT about going on a diet. This is about making good lifestyle choices. To help you, here are a list of useful websites and apps you may want to use:</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2"/>
              </a:rPr>
              <a:t>https://www.nhs.uk/change4life</a:t>
            </a:r>
            <a:r>
              <a:rPr lang="en-US" sz="2000" dirty="0">
                <a:latin typeface="Arial" panose="020B0604020202020204" pitchFamily="34" charset="0"/>
                <a:cs typeface="Arial" panose="020B0604020202020204" pitchFamily="34" charset="0"/>
              </a:rPr>
              <a:t>  (app available)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https://www.heartuk.org.uk/tasty-recipes/all-recipes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hlinkClick r:id="rId4"/>
              </a:rPr>
              <a:t>https://realfood.tesco.com/recipes/collections/healthy-dinner-ideas.html</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701962-107E-4A3B-B3F8-9E1938018050}"/>
              </a:ext>
            </a:extLst>
          </p:cNvPr>
          <p:cNvSpPr txBox="1"/>
          <p:nvPr/>
        </p:nvSpPr>
        <p:spPr>
          <a:xfrm>
            <a:off x="7519139" y="3548706"/>
            <a:ext cx="1757212" cy="584775"/>
          </a:xfrm>
          <a:prstGeom prst="rect">
            <a:avLst/>
          </a:prstGeom>
          <a:noFill/>
        </p:spPr>
        <p:txBody>
          <a:bodyPr wrap="none" rtlCol="0">
            <a:spAutoFit/>
          </a:bodyPr>
          <a:lstStyle/>
          <a:p>
            <a:r>
              <a:rPr lang="en-GB" sz="3200" dirty="0">
                <a:solidFill>
                  <a:schemeClr val="bg1"/>
                </a:solidFill>
              </a:rPr>
              <a:t>Click me</a:t>
            </a:r>
          </a:p>
        </p:txBody>
      </p:sp>
      <p:sp>
        <p:nvSpPr>
          <p:cNvPr id="6" name="Cloud 5">
            <a:extLst>
              <a:ext uri="{FF2B5EF4-FFF2-40B4-BE49-F238E27FC236}">
                <a16:creationId xmlns:a16="http://schemas.microsoft.com/office/drawing/2014/main" id="{7D22F9EA-40DF-4532-B4BA-6957ADA3098C}"/>
              </a:ext>
            </a:extLst>
          </p:cNvPr>
          <p:cNvSpPr/>
          <p:nvPr/>
        </p:nvSpPr>
        <p:spPr>
          <a:xfrm>
            <a:off x="6710899" y="4133481"/>
            <a:ext cx="5208105" cy="2052634"/>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Calculate how much it would cost to create one of the meals you have chosen. </a:t>
            </a:r>
          </a:p>
        </p:txBody>
      </p:sp>
      <p:pic>
        <p:nvPicPr>
          <p:cNvPr id="2" name="Picture 1">
            <a:extLst>
              <a:ext uri="{FF2B5EF4-FFF2-40B4-BE49-F238E27FC236}">
                <a16:creationId xmlns:a16="http://schemas.microsoft.com/office/drawing/2014/main" id="{2F303C8C-0AD0-4076-A054-B93C68675ADC}"/>
              </a:ext>
            </a:extLst>
          </p:cNvPr>
          <p:cNvPicPr>
            <a:picLocks noChangeAspect="1"/>
          </p:cNvPicPr>
          <p:nvPr/>
        </p:nvPicPr>
        <p:blipFill>
          <a:blip r:embed="rId5"/>
          <a:stretch>
            <a:fillRect/>
          </a:stretch>
        </p:blipFill>
        <p:spPr>
          <a:xfrm>
            <a:off x="7917470" y="2077278"/>
            <a:ext cx="2543175" cy="1600200"/>
          </a:xfrm>
          <a:prstGeom prst="rect">
            <a:avLst/>
          </a:prstGeom>
          <a:ln>
            <a:noFill/>
          </a:ln>
          <a:effectLst>
            <a:softEdge rad="112500"/>
          </a:effectLst>
        </p:spPr>
      </p:pic>
    </p:spTree>
    <p:extLst>
      <p:ext uri="{BB962C8B-B14F-4D97-AF65-F5344CB8AC3E}">
        <p14:creationId xmlns:p14="http://schemas.microsoft.com/office/powerpoint/2010/main" val="49727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469394-D648-4FC0-82B9-98EA4D209FC5}"/>
              </a:ext>
            </a:extLst>
          </p:cNvPr>
          <p:cNvSpPr/>
          <p:nvPr/>
        </p:nvSpPr>
        <p:spPr>
          <a:xfrm>
            <a:off x="270711" y="281935"/>
            <a:ext cx="8284892" cy="4708981"/>
          </a:xfrm>
          <a:prstGeom prst="rect">
            <a:avLst/>
          </a:prstGeom>
        </p:spPr>
        <p:txBody>
          <a:bodyPr wrap="square">
            <a:spAutoFit/>
          </a:bodyPr>
          <a:lstStyle/>
          <a:p>
            <a:r>
              <a:rPr lang="en-US" sz="2000" dirty="0">
                <a:solidFill>
                  <a:srgbClr val="00A4B4"/>
                </a:solidFill>
                <a:latin typeface="Arial" panose="020B0604020202020204" pitchFamily="34" charset="0"/>
                <a:cs typeface="Arial" panose="020B0604020202020204" pitchFamily="34" charset="0"/>
              </a:rPr>
              <a:t>Money saving tips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Does it have to be the branded option? We all have our </a:t>
            </a:r>
            <a:r>
              <a:rPr lang="en-US" sz="2000" dirty="0" err="1">
                <a:latin typeface="Arial" panose="020B0604020202020204" pitchFamily="34" charset="0"/>
                <a:cs typeface="Arial" panose="020B0604020202020204" pitchFamily="34" charset="0"/>
              </a:rPr>
              <a:t>favourite</a:t>
            </a:r>
            <a:r>
              <a:rPr lang="en-US" sz="2000" dirty="0">
                <a:latin typeface="Arial" panose="020B0604020202020204" pitchFamily="34" charset="0"/>
                <a:cs typeface="Arial" panose="020B0604020202020204" pitchFamily="34" charset="0"/>
              </a:rPr>
              <a:t> brands, but think about where you can choose an alternative.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you eat a lot of chicken, think about buying a whole chicken and spreading it across more than one meal. It is far better value for money to by the whole bird.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Buy whole, fresh vegetables and fruits. You will find that you pay a premium if you by vegetables that have already been diced and prepared for you.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Be smart with your food wastage. Does it HAVE to go in the bin? Or could it be chopped and placed in the freezer?</a:t>
            </a: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701962-107E-4A3B-B3F8-9E1938018050}"/>
              </a:ext>
            </a:extLst>
          </p:cNvPr>
          <p:cNvSpPr txBox="1"/>
          <p:nvPr/>
        </p:nvSpPr>
        <p:spPr>
          <a:xfrm>
            <a:off x="7519139" y="3548706"/>
            <a:ext cx="1757212" cy="584775"/>
          </a:xfrm>
          <a:prstGeom prst="rect">
            <a:avLst/>
          </a:prstGeom>
          <a:noFill/>
        </p:spPr>
        <p:txBody>
          <a:bodyPr wrap="none" rtlCol="0">
            <a:spAutoFit/>
          </a:bodyPr>
          <a:lstStyle/>
          <a:p>
            <a:r>
              <a:rPr lang="en-GB" sz="3200" dirty="0">
                <a:solidFill>
                  <a:schemeClr val="bg1"/>
                </a:solidFill>
              </a:rPr>
              <a:t>Click me</a:t>
            </a:r>
          </a:p>
        </p:txBody>
      </p:sp>
      <p:sp>
        <p:nvSpPr>
          <p:cNvPr id="5" name="Cloud 4">
            <a:extLst>
              <a:ext uri="{FF2B5EF4-FFF2-40B4-BE49-F238E27FC236}">
                <a16:creationId xmlns:a16="http://schemas.microsoft.com/office/drawing/2014/main" id="{A383D95D-540A-4459-8A7F-3AA54F087984}"/>
              </a:ext>
            </a:extLst>
          </p:cNvPr>
          <p:cNvSpPr/>
          <p:nvPr/>
        </p:nvSpPr>
        <p:spPr>
          <a:xfrm>
            <a:off x="7592817" y="4531382"/>
            <a:ext cx="4340002" cy="1702441"/>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Share any other tips that you have.</a:t>
            </a:r>
          </a:p>
        </p:txBody>
      </p:sp>
    </p:spTree>
    <p:extLst>
      <p:ext uri="{BB962C8B-B14F-4D97-AF65-F5344CB8AC3E}">
        <p14:creationId xmlns:p14="http://schemas.microsoft.com/office/powerpoint/2010/main" val="234227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83C59B5-3091-401F-87FE-51E0E9535999}"/>
              </a:ext>
            </a:extLst>
          </p:cNvPr>
          <p:cNvSpPr txBox="1">
            <a:spLocks/>
          </p:cNvSpPr>
          <p:nvPr/>
        </p:nvSpPr>
        <p:spPr>
          <a:xfrm>
            <a:off x="429897" y="557506"/>
            <a:ext cx="9503439" cy="45259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00A4B4"/>
                </a:solidFill>
                <a:latin typeface="Arial" panose="020B0604020202020204" pitchFamily="34" charset="0"/>
                <a:cs typeface="Arial" panose="020B0604020202020204" pitchFamily="34" charset="0"/>
              </a:rPr>
              <a:t>Further resources and learning</a:t>
            </a:r>
          </a:p>
          <a:p>
            <a:pPr marL="0" indent="0">
              <a:spcAft>
                <a:spcPts val="600"/>
              </a:spcAft>
              <a:buNone/>
            </a:pPr>
            <a:r>
              <a:rPr lang="en-GB" sz="2400" dirty="0">
                <a:solidFill>
                  <a:srgbClr val="00A4B4"/>
                </a:solidFill>
                <a:latin typeface="Arial" panose="020B0604020202020204" pitchFamily="34" charset="0"/>
                <a:cs typeface="Arial" panose="020B0604020202020204" pitchFamily="34" charset="0"/>
              </a:rPr>
              <a:t> </a:t>
            </a:r>
          </a:p>
          <a:p>
            <a:pPr marL="0" indent="0">
              <a:buNone/>
            </a:pPr>
            <a:r>
              <a:rPr lang="en-GB" sz="2000" dirty="0"/>
              <a:t>This website has lots of useful information about nutrition, and goes into more detail about the types of food we should be eating. It also features the food balance plate! </a:t>
            </a:r>
          </a:p>
          <a:p>
            <a:pPr marL="0" indent="0">
              <a:buNone/>
            </a:pPr>
            <a:r>
              <a:rPr lang="en-GB" sz="2000" dirty="0">
                <a:hlinkClick r:id="rId2"/>
              </a:rPr>
              <a:t>https://www.nutrition.org.uk/</a:t>
            </a:r>
            <a:r>
              <a:rPr lang="en-GB" sz="2000" dirty="0"/>
              <a:t> </a:t>
            </a:r>
            <a:br>
              <a:rPr lang="en-GB" sz="2000" dirty="0"/>
            </a:br>
            <a:endParaRPr lang="en-GB" sz="2000" dirty="0">
              <a:solidFill>
                <a:srgbClr val="0563C1"/>
              </a:solidFill>
            </a:endParaRPr>
          </a:p>
          <a:p>
            <a:pPr marL="0" indent="0">
              <a:buNone/>
            </a:pPr>
            <a:r>
              <a:rPr lang="en-GB" sz="2000" dirty="0">
                <a:solidFill>
                  <a:schemeClr val="tx1">
                    <a:lumMod val="95000"/>
                    <a:lumOff val="5000"/>
                  </a:schemeClr>
                </a:solidFill>
              </a:rPr>
              <a:t>This website is very useful and packed full of easy and tasty recipes. The app is free and extremely easy to use!</a:t>
            </a:r>
          </a:p>
          <a:p>
            <a:pPr marL="0" indent="0">
              <a:buNone/>
            </a:pPr>
            <a:r>
              <a:rPr lang="en-GB" sz="2000" dirty="0">
                <a:hlinkClick r:id="rId3"/>
              </a:rPr>
              <a:t>https://www.nhs.uk/change4life</a:t>
            </a:r>
            <a:r>
              <a:rPr lang="en-GB" sz="2000" dirty="0"/>
              <a:t>  </a:t>
            </a:r>
          </a:p>
          <a:p>
            <a:pPr marL="0" indent="0">
              <a:buNone/>
            </a:pPr>
            <a:endParaRPr lang="en-GB" sz="2000" dirty="0"/>
          </a:p>
          <a:p>
            <a:pPr marL="0" indent="0">
              <a:buNone/>
            </a:pPr>
            <a:r>
              <a:rPr lang="en-GB" sz="2000" dirty="0"/>
              <a:t>If you are looking for a book, be careful! There are quite literally millions out there. Go into the book store to flick through the page and recipes, that way you wont waste your money. </a:t>
            </a:r>
          </a:p>
          <a:p>
            <a:pPr marL="0" indent="0">
              <a:buNone/>
            </a:pPr>
            <a:endParaRPr lang="en-GB" sz="2400" dirty="0"/>
          </a:p>
        </p:txBody>
      </p:sp>
    </p:spTree>
    <p:extLst>
      <p:ext uri="{BB962C8B-B14F-4D97-AF65-F5344CB8AC3E}">
        <p14:creationId xmlns:p14="http://schemas.microsoft.com/office/powerpoint/2010/main" val="204954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4B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551063" y="829928"/>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Nutrition</a:t>
            </a:r>
          </a:p>
        </p:txBody>
      </p:sp>
      <p:pic>
        <p:nvPicPr>
          <p:cNvPr id="3" name="Picture 2" descr="A variety of fresh vegetables on a table&#10;&#10;Description automatically generated">
            <a:extLst>
              <a:ext uri="{FF2B5EF4-FFF2-40B4-BE49-F238E27FC236}">
                <a16:creationId xmlns:a16="http://schemas.microsoft.com/office/drawing/2014/main" id="{063459BA-68D4-4740-B5C0-B8147A283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137" y="2032553"/>
            <a:ext cx="4379704" cy="2924625"/>
          </a:xfrm>
          <a:prstGeom prst="rect">
            <a:avLst/>
          </a:prstGeom>
          <a:ln>
            <a:noFill/>
          </a:ln>
          <a:effectLst>
            <a:softEdge rad="112500"/>
          </a:effectLst>
        </p:spPr>
      </p:pic>
    </p:spTree>
    <p:extLst>
      <p:ext uri="{BB962C8B-B14F-4D97-AF65-F5344CB8AC3E}">
        <p14:creationId xmlns:p14="http://schemas.microsoft.com/office/powerpoint/2010/main" val="12108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A48434-A3F1-43A5-90FD-A43DA3320517}"/>
              </a:ext>
            </a:extLst>
          </p:cNvPr>
          <p:cNvSpPr/>
          <p:nvPr/>
        </p:nvSpPr>
        <p:spPr>
          <a:xfrm>
            <a:off x="817510" y="832635"/>
            <a:ext cx="9247882" cy="3600986"/>
          </a:xfrm>
          <a:prstGeom prst="rect">
            <a:avLst/>
          </a:prstGeom>
        </p:spPr>
        <p:txBody>
          <a:bodyPr wrap="square">
            <a:spAutoFit/>
          </a:bodyPr>
          <a:lstStyle/>
          <a:p>
            <a:endParaRPr lang="en-GB" sz="2800" b="1" dirty="0">
              <a:solidFill>
                <a:srgbClr val="0000FF"/>
              </a:solidFill>
              <a:latin typeface="Arial" panose="020B0604020202020204" pitchFamily="34" charset="0"/>
              <a:cs typeface="Arial" panose="020B0604020202020204" pitchFamily="34" charset="0"/>
            </a:endParaRPr>
          </a:p>
          <a:p>
            <a:endParaRPr lang="en-GB" sz="2800" b="1" dirty="0">
              <a:solidFill>
                <a:srgbClr val="0000FF"/>
              </a:solidFill>
              <a:latin typeface="Arial" panose="020B0604020202020204" pitchFamily="34" charset="0"/>
              <a:cs typeface="Arial" panose="020B0604020202020204" pitchFamily="34" charset="0"/>
            </a:endParaRPr>
          </a:p>
          <a:p>
            <a:r>
              <a:rPr lang="en-GB" sz="2800" b="1" dirty="0">
                <a:solidFill>
                  <a:srgbClr val="0000FF"/>
                </a:solidFill>
                <a:latin typeface="Arial" panose="020B0604020202020204" pitchFamily="34" charset="0"/>
                <a:cs typeface="Arial" panose="020B0604020202020204" pitchFamily="34" charset="0"/>
              </a:rPr>
              <a:t> </a:t>
            </a:r>
            <a:r>
              <a:rPr lang="en-GB" sz="3200" b="1" dirty="0">
                <a:solidFill>
                  <a:srgbClr val="0000FF"/>
                </a:solidFill>
                <a:latin typeface="Arial" panose="020B0604020202020204" pitchFamily="34" charset="0"/>
                <a:cs typeface="Arial" panose="020B0604020202020204" pitchFamily="34" charset="0"/>
              </a:rPr>
              <a:t>Aim</a:t>
            </a:r>
            <a:r>
              <a:rPr lang="en-GB" sz="2800" b="1" dirty="0">
                <a:solidFill>
                  <a:srgbClr val="0000FF"/>
                </a:solidFill>
                <a:latin typeface="Arial" panose="020B0604020202020204" pitchFamily="34" charset="0"/>
                <a:cs typeface="Arial" panose="020B0604020202020204" pitchFamily="34" charset="0"/>
              </a:rPr>
              <a:t> </a:t>
            </a:r>
            <a:r>
              <a:rPr lang="en-GB" sz="2000" b="1" dirty="0">
                <a:solidFill>
                  <a:srgbClr val="0000FF"/>
                </a:solidFill>
                <a:latin typeface="Arial" panose="020B0604020202020204" pitchFamily="34" charset="0"/>
                <a:cs typeface="Arial" panose="020B0604020202020204" pitchFamily="34" charset="0"/>
              </a:rPr>
              <a:t>(what I am going to do)</a:t>
            </a:r>
          </a:p>
          <a:p>
            <a:endParaRPr lang="en-GB" sz="2800" dirty="0">
              <a:solidFill>
                <a:srgbClr val="002060"/>
              </a:solidFill>
              <a:latin typeface="Arial" panose="020B0604020202020204" pitchFamily="34" charset="0"/>
              <a:cs typeface="Arial" panose="020B0604020202020204" pitchFamily="34" charset="0"/>
            </a:endParaRPr>
          </a:p>
          <a:p>
            <a:pPr algn="just"/>
            <a:r>
              <a:rPr lang="en-GB" sz="2800" dirty="0">
                <a:solidFill>
                  <a:srgbClr val="002060"/>
                </a:solidFill>
                <a:latin typeface="Arial" panose="020B0604020202020204" pitchFamily="34" charset="0"/>
                <a:cs typeface="Arial" panose="020B0604020202020204" pitchFamily="34" charset="0"/>
              </a:rPr>
              <a:t>To understand the importance of good nutrition and its effects on your wellbeing. </a:t>
            </a:r>
          </a:p>
          <a:p>
            <a:endParaRPr lang="en-GB" sz="2800" dirty="0">
              <a:solidFill>
                <a:srgbClr val="002060"/>
              </a:solidFill>
              <a:latin typeface="Arial" panose="020B0604020202020204" pitchFamily="34" charset="0"/>
              <a:cs typeface="Arial" panose="020B0604020202020204" pitchFamily="34" charset="0"/>
            </a:endParaRPr>
          </a:p>
          <a:p>
            <a:endParaRPr lang="en-GB"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17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Nutrition</a:t>
            </a:r>
          </a:p>
        </p:txBody>
      </p:sp>
      <p:sp>
        <p:nvSpPr>
          <p:cNvPr id="4" name="Title 1">
            <a:extLst>
              <a:ext uri="{FF2B5EF4-FFF2-40B4-BE49-F238E27FC236}">
                <a16:creationId xmlns:a16="http://schemas.microsoft.com/office/drawing/2014/main" id="{9AADE670-5320-47B2-B95B-4F43764B4869}"/>
              </a:ext>
            </a:extLst>
          </p:cNvPr>
          <p:cNvSpPr txBox="1">
            <a:spLocks/>
          </p:cNvSpPr>
          <p:nvPr/>
        </p:nvSpPr>
        <p:spPr>
          <a:xfrm>
            <a:off x="1607205" y="2494136"/>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A4B4"/>
                </a:solidFill>
                <a:latin typeface="Arial" panose="020B0604020202020204" pitchFamily="34" charset="0"/>
                <a:cs typeface="Arial" panose="020B0604020202020204" pitchFamily="34" charset="0"/>
              </a:rPr>
              <a:t>Discussion Points</a:t>
            </a:r>
          </a:p>
        </p:txBody>
      </p:sp>
      <p:sp>
        <p:nvSpPr>
          <p:cNvPr id="6" name="TextBox 5">
            <a:extLst>
              <a:ext uri="{FF2B5EF4-FFF2-40B4-BE49-F238E27FC236}">
                <a16:creationId xmlns:a16="http://schemas.microsoft.com/office/drawing/2014/main" id="{C1B3B0E2-5BF8-4ED0-88C5-EBB8BE2DD095}"/>
              </a:ext>
            </a:extLst>
          </p:cNvPr>
          <p:cNvSpPr txBox="1"/>
          <p:nvPr/>
        </p:nvSpPr>
        <p:spPr>
          <a:xfrm>
            <a:off x="798358" y="1989446"/>
            <a:ext cx="404495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does nutrition mean?</a:t>
            </a:r>
          </a:p>
        </p:txBody>
      </p:sp>
      <p:sp>
        <p:nvSpPr>
          <p:cNvPr id="7" name="TextBox 6">
            <a:extLst>
              <a:ext uri="{FF2B5EF4-FFF2-40B4-BE49-F238E27FC236}">
                <a16:creationId xmlns:a16="http://schemas.microsoft.com/office/drawing/2014/main" id="{1F2A140A-3395-4569-90F8-9001E3F87CE4}"/>
              </a:ext>
            </a:extLst>
          </p:cNvPr>
          <p:cNvSpPr txBox="1"/>
          <p:nvPr/>
        </p:nvSpPr>
        <p:spPr>
          <a:xfrm>
            <a:off x="7052486" y="4280109"/>
            <a:ext cx="463550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What initiatives are out there to support people with nutrition/food choices? Are they all good?</a:t>
            </a:r>
          </a:p>
        </p:txBody>
      </p:sp>
      <p:sp>
        <p:nvSpPr>
          <p:cNvPr id="8" name="TextBox 7">
            <a:extLst>
              <a:ext uri="{FF2B5EF4-FFF2-40B4-BE49-F238E27FC236}">
                <a16:creationId xmlns:a16="http://schemas.microsoft.com/office/drawing/2014/main" id="{3821B97F-798F-4CC8-B754-BEC3703F9DD2}"/>
              </a:ext>
            </a:extLst>
          </p:cNvPr>
          <p:cNvSpPr txBox="1"/>
          <p:nvPr/>
        </p:nvSpPr>
        <p:spPr>
          <a:xfrm>
            <a:off x="6096000" y="1686658"/>
            <a:ext cx="4572000"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What barriers do people face that will effect what they are eating?</a:t>
            </a:r>
          </a:p>
        </p:txBody>
      </p:sp>
      <p:sp>
        <p:nvSpPr>
          <p:cNvPr id="9" name="TextBox 8">
            <a:extLst>
              <a:ext uri="{FF2B5EF4-FFF2-40B4-BE49-F238E27FC236}">
                <a16:creationId xmlns:a16="http://schemas.microsoft.com/office/drawing/2014/main" id="{72AB3890-7F16-48D0-9F25-AE4C4979D9AD}"/>
              </a:ext>
            </a:extLst>
          </p:cNvPr>
          <p:cNvSpPr txBox="1"/>
          <p:nvPr/>
        </p:nvSpPr>
        <p:spPr>
          <a:xfrm>
            <a:off x="798358" y="4205013"/>
            <a:ext cx="5168900"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Have there been any trends in recent years to do with nutrition/food? Discuss whether these trends good. </a:t>
            </a:r>
          </a:p>
        </p:txBody>
      </p:sp>
    </p:spTree>
    <p:extLst>
      <p:ext uri="{BB962C8B-B14F-4D97-AF65-F5344CB8AC3E}">
        <p14:creationId xmlns:p14="http://schemas.microsoft.com/office/powerpoint/2010/main" val="17640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Nutrition</a:t>
            </a:r>
          </a:p>
        </p:txBody>
      </p:sp>
      <p:sp>
        <p:nvSpPr>
          <p:cNvPr id="8" name="Rectangle 7">
            <a:extLst>
              <a:ext uri="{FF2B5EF4-FFF2-40B4-BE49-F238E27FC236}">
                <a16:creationId xmlns:a16="http://schemas.microsoft.com/office/drawing/2014/main" id="{D6469394-D648-4FC0-82B9-98EA4D209FC5}"/>
              </a:ext>
            </a:extLst>
          </p:cNvPr>
          <p:cNvSpPr/>
          <p:nvPr/>
        </p:nvSpPr>
        <p:spPr>
          <a:xfrm>
            <a:off x="376873" y="1682622"/>
            <a:ext cx="7248428" cy="1938992"/>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Draw a person and jot down meals around the body. Break these food items/meals into two categories: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Meals that are nutritious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Meals that are not nutritious </a:t>
            </a:r>
          </a:p>
        </p:txBody>
      </p:sp>
      <p:sp>
        <p:nvSpPr>
          <p:cNvPr id="2" name="Cloud 1">
            <a:extLst>
              <a:ext uri="{FF2B5EF4-FFF2-40B4-BE49-F238E27FC236}">
                <a16:creationId xmlns:a16="http://schemas.microsoft.com/office/drawing/2014/main" id="{68A739F4-C1BD-49FA-B82A-019A8F2E7E7F}"/>
              </a:ext>
            </a:extLst>
          </p:cNvPr>
          <p:cNvSpPr/>
          <p:nvPr/>
        </p:nvSpPr>
        <p:spPr>
          <a:xfrm>
            <a:off x="5534368" y="2046496"/>
            <a:ext cx="6432094" cy="2631881"/>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Look at the meals you have come up with. How do they make you feel? Think both short term and long term. </a:t>
            </a:r>
          </a:p>
        </p:txBody>
      </p:sp>
      <p:pic>
        <p:nvPicPr>
          <p:cNvPr id="3" name="Picture 2">
            <a:extLst>
              <a:ext uri="{FF2B5EF4-FFF2-40B4-BE49-F238E27FC236}">
                <a16:creationId xmlns:a16="http://schemas.microsoft.com/office/drawing/2014/main" id="{05B25C8F-C8B9-44DF-8B81-5EC134B93704}"/>
              </a:ext>
            </a:extLst>
          </p:cNvPr>
          <p:cNvPicPr>
            <a:picLocks noChangeAspect="1"/>
          </p:cNvPicPr>
          <p:nvPr/>
        </p:nvPicPr>
        <p:blipFill>
          <a:blip r:embed="rId2"/>
          <a:stretch>
            <a:fillRect/>
          </a:stretch>
        </p:blipFill>
        <p:spPr>
          <a:xfrm>
            <a:off x="3391195" y="3802244"/>
            <a:ext cx="1899624" cy="2631881"/>
          </a:xfrm>
          <a:prstGeom prst="rect">
            <a:avLst/>
          </a:prstGeom>
        </p:spPr>
      </p:pic>
    </p:spTree>
    <p:extLst>
      <p:ext uri="{BB962C8B-B14F-4D97-AF65-F5344CB8AC3E}">
        <p14:creationId xmlns:p14="http://schemas.microsoft.com/office/powerpoint/2010/main" val="421693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Nutrition</a:t>
            </a:r>
          </a:p>
        </p:txBody>
      </p:sp>
      <p:sp>
        <p:nvSpPr>
          <p:cNvPr id="8" name="Rectangle 7">
            <a:extLst>
              <a:ext uri="{FF2B5EF4-FFF2-40B4-BE49-F238E27FC236}">
                <a16:creationId xmlns:a16="http://schemas.microsoft.com/office/drawing/2014/main" id="{D6469394-D648-4FC0-82B9-98EA4D209FC5}"/>
              </a:ext>
            </a:extLst>
          </p:cNvPr>
          <p:cNvSpPr/>
          <p:nvPr/>
        </p:nvSpPr>
        <p:spPr>
          <a:xfrm>
            <a:off x="376873" y="1682622"/>
            <a:ext cx="7248428"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Using the same person, jot down all of the benefits of having meals that are nutritious. </a:t>
            </a:r>
          </a:p>
        </p:txBody>
      </p:sp>
      <p:sp>
        <p:nvSpPr>
          <p:cNvPr id="2" name="Cloud 1">
            <a:extLst>
              <a:ext uri="{FF2B5EF4-FFF2-40B4-BE49-F238E27FC236}">
                <a16:creationId xmlns:a16="http://schemas.microsoft.com/office/drawing/2014/main" id="{68A739F4-C1BD-49FA-B82A-019A8F2E7E7F}"/>
              </a:ext>
            </a:extLst>
          </p:cNvPr>
          <p:cNvSpPr/>
          <p:nvPr/>
        </p:nvSpPr>
        <p:spPr>
          <a:xfrm>
            <a:off x="5208104" y="2631882"/>
            <a:ext cx="6432094" cy="2631881"/>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Think about how it makes you feel, how it effects your body and any other benefit you can think of.</a:t>
            </a:r>
          </a:p>
        </p:txBody>
      </p:sp>
      <p:pic>
        <p:nvPicPr>
          <p:cNvPr id="4" name="Picture 3" descr="A bowl of fruit sitting on a table&#10;&#10;Description automatically generated">
            <a:extLst>
              <a:ext uri="{FF2B5EF4-FFF2-40B4-BE49-F238E27FC236}">
                <a16:creationId xmlns:a16="http://schemas.microsoft.com/office/drawing/2014/main" id="{0940F5F5-B5F4-4991-A67D-619B09842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483" y="2759103"/>
            <a:ext cx="3759794" cy="2819846"/>
          </a:xfrm>
          <a:prstGeom prst="rect">
            <a:avLst/>
          </a:prstGeom>
          <a:ln>
            <a:noFill/>
          </a:ln>
          <a:effectLst>
            <a:softEdge rad="112500"/>
          </a:effectLst>
        </p:spPr>
      </p:pic>
    </p:spTree>
    <p:extLst>
      <p:ext uri="{BB962C8B-B14F-4D97-AF65-F5344CB8AC3E}">
        <p14:creationId xmlns:p14="http://schemas.microsoft.com/office/powerpoint/2010/main" val="94156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DC499F-8131-42B7-9E7C-34FED9BAB0F2}"/>
              </a:ext>
            </a:extLst>
          </p:cNvPr>
          <p:cNvSpPr txBox="1">
            <a:spLocks/>
          </p:cNvSpPr>
          <p:nvPr/>
        </p:nvSpPr>
        <p:spPr>
          <a:xfrm>
            <a:off x="203591" y="61832"/>
            <a:ext cx="8720106" cy="144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Nutrition</a:t>
            </a:r>
          </a:p>
        </p:txBody>
      </p:sp>
      <p:sp>
        <p:nvSpPr>
          <p:cNvPr id="8" name="Rectangle 7">
            <a:extLst>
              <a:ext uri="{FF2B5EF4-FFF2-40B4-BE49-F238E27FC236}">
                <a16:creationId xmlns:a16="http://schemas.microsoft.com/office/drawing/2014/main" id="{D6469394-D648-4FC0-82B9-98EA4D209FC5}"/>
              </a:ext>
            </a:extLst>
          </p:cNvPr>
          <p:cNvSpPr/>
          <p:nvPr/>
        </p:nvSpPr>
        <p:spPr>
          <a:xfrm>
            <a:off x="623364" y="1501992"/>
            <a:ext cx="7248428" cy="4093428"/>
          </a:xfrm>
          <a:prstGeom prst="rect">
            <a:avLst/>
          </a:prstGeom>
        </p:spPr>
        <p:txBody>
          <a:bodyPr wrap="square">
            <a:spAutoFit/>
          </a:bodyPr>
          <a:lstStyle/>
          <a:p>
            <a:r>
              <a:rPr lang="en-US" sz="2000" dirty="0">
                <a:solidFill>
                  <a:srgbClr val="00A4B4"/>
                </a:solidFill>
                <a:latin typeface="Arial" panose="020B0604020202020204" pitchFamily="34" charset="0"/>
                <a:cs typeface="Arial" panose="020B0604020202020204" pitchFamily="34" charset="0"/>
              </a:rPr>
              <a:t>How can food affect mood?</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Knowing what foods we should and shouldn’t be eating can be really confusing, especially when it feels like the advice changes regularly. However, evidence suggests that as well as affecting our physical health, what we eat may also affect the way we feel.</a:t>
            </a:r>
          </a:p>
          <a:p>
            <a:r>
              <a:rPr lang="en-US" sz="2000" dirty="0">
                <a:latin typeface="Arial" panose="020B0604020202020204" pitchFamily="34" charset="0"/>
                <a:cs typeface="Arial" panose="020B0604020202020204" pitchFamily="34" charset="0"/>
              </a:rPr>
              <a:t>Improving your diet may help to:</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improve your mood</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give you more energy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help you think more clearly</a:t>
            </a:r>
          </a:p>
          <a:p>
            <a:endParaRPr lang="en-GB" sz="2000" dirty="0">
              <a:latin typeface="Arial" panose="020B0604020202020204" pitchFamily="34" charset="0"/>
              <a:cs typeface="Arial" panose="020B0604020202020204" pitchFamily="34" charset="0"/>
            </a:endParaRPr>
          </a:p>
        </p:txBody>
      </p:sp>
      <p:pic>
        <p:nvPicPr>
          <p:cNvPr id="6" name="Picture 5" descr="A bunch of food on a table&#10;&#10;Description automatically generated">
            <a:hlinkClick r:id="rId2"/>
            <a:extLst>
              <a:ext uri="{FF2B5EF4-FFF2-40B4-BE49-F238E27FC236}">
                <a16:creationId xmlns:a16="http://schemas.microsoft.com/office/drawing/2014/main" id="{62600214-D63B-43B8-AD84-C7B4B7BB6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035" y="3522429"/>
            <a:ext cx="3917923" cy="2600076"/>
          </a:xfrm>
          <a:prstGeom prst="rect">
            <a:avLst/>
          </a:prstGeom>
          <a:ln>
            <a:noFill/>
          </a:ln>
          <a:effectLst>
            <a:softEdge rad="112500"/>
          </a:effectLst>
        </p:spPr>
      </p:pic>
      <p:sp>
        <p:nvSpPr>
          <p:cNvPr id="7" name="TextBox 6">
            <a:extLst>
              <a:ext uri="{FF2B5EF4-FFF2-40B4-BE49-F238E27FC236}">
                <a16:creationId xmlns:a16="http://schemas.microsoft.com/office/drawing/2014/main" id="{0D701962-107E-4A3B-B3F8-9E1938018050}"/>
              </a:ext>
            </a:extLst>
          </p:cNvPr>
          <p:cNvSpPr txBox="1"/>
          <p:nvPr/>
        </p:nvSpPr>
        <p:spPr>
          <a:xfrm>
            <a:off x="7519139" y="3548706"/>
            <a:ext cx="1757212" cy="584775"/>
          </a:xfrm>
          <a:prstGeom prst="rect">
            <a:avLst/>
          </a:prstGeom>
          <a:noFill/>
        </p:spPr>
        <p:txBody>
          <a:bodyPr wrap="none" rtlCol="0">
            <a:spAutoFit/>
          </a:bodyPr>
          <a:lstStyle/>
          <a:p>
            <a:r>
              <a:rPr lang="en-GB" sz="3200" dirty="0">
                <a:solidFill>
                  <a:schemeClr val="bg1"/>
                </a:solidFill>
              </a:rPr>
              <a:t>Click me</a:t>
            </a:r>
          </a:p>
        </p:txBody>
      </p:sp>
    </p:spTree>
    <p:extLst>
      <p:ext uri="{BB962C8B-B14F-4D97-AF65-F5344CB8AC3E}">
        <p14:creationId xmlns:p14="http://schemas.microsoft.com/office/powerpoint/2010/main" val="377323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469394-D648-4FC0-82B9-98EA4D209FC5}"/>
              </a:ext>
            </a:extLst>
          </p:cNvPr>
          <p:cNvSpPr/>
          <p:nvPr/>
        </p:nvSpPr>
        <p:spPr>
          <a:xfrm>
            <a:off x="270711" y="281935"/>
            <a:ext cx="7248428" cy="1631216"/>
          </a:xfrm>
          <a:prstGeom prst="rect">
            <a:avLst/>
          </a:prstGeom>
        </p:spPr>
        <p:txBody>
          <a:bodyPr wrap="square">
            <a:spAutoFit/>
          </a:bodyPr>
          <a:lstStyle/>
          <a:p>
            <a:r>
              <a:rPr lang="en-US" sz="2000" dirty="0">
                <a:solidFill>
                  <a:srgbClr val="00A4B4"/>
                </a:solidFill>
                <a:latin typeface="Arial" panose="020B0604020202020204" pitchFamily="34" charset="0"/>
                <a:cs typeface="Arial" panose="020B0604020202020204" pitchFamily="34" charset="0"/>
              </a:rPr>
              <a:t>Understanding food labels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Food labels can be confusing and occasionally misleading. Here is some information to help you know if a food is high in fat, saturated fat, sugar or salt.</a:t>
            </a: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701962-107E-4A3B-B3F8-9E1938018050}"/>
              </a:ext>
            </a:extLst>
          </p:cNvPr>
          <p:cNvSpPr txBox="1"/>
          <p:nvPr/>
        </p:nvSpPr>
        <p:spPr>
          <a:xfrm>
            <a:off x="7519139" y="3548706"/>
            <a:ext cx="1757212" cy="584775"/>
          </a:xfrm>
          <a:prstGeom prst="rect">
            <a:avLst/>
          </a:prstGeom>
          <a:noFill/>
        </p:spPr>
        <p:txBody>
          <a:bodyPr wrap="none" rtlCol="0">
            <a:spAutoFit/>
          </a:bodyPr>
          <a:lstStyle/>
          <a:p>
            <a:r>
              <a:rPr lang="en-GB" sz="3200" dirty="0">
                <a:solidFill>
                  <a:schemeClr val="bg1"/>
                </a:solidFill>
              </a:rPr>
              <a:t>Click me</a:t>
            </a:r>
          </a:p>
        </p:txBody>
      </p:sp>
      <p:pic>
        <p:nvPicPr>
          <p:cNvPr id="2" name="Picture 1">
            <a:extLst>
              <a:ext uri="{FF2B5EF4-FFF2-40B4-BE49-F238E27FC236}">
                <a16:creationId xmlns:a16="http://schemas.microsoft.com/office/drawing/2014/main" id="{D75182DE-D6FB-4125-8F41-43BD10837CD4}"/>
              </a:ext>
            </a:extLst>
          </p:cNvPr>
          <p:cNvPicPr>
            <a:picLocks noChangeAspect="1"/>
          </p:cNvPicPr>
          <p:nvPr/>
        </p:nvPicPr>
        <p:blipFill>
          <a:blip r:embed="rId2"/>
          <a:stretch>
            <a:fillRect/>
          </a:stretch>
        </p:blipFill>
        <p:spPr>
          <a:xfrm>
            <a:off x="6452023" y="1948463"/>
            <a:ext cx="5012552" cy="1529618"/>
          </a:xfrm>
          <a:prstGeom prst="rect">
            <a:avLst/>
          </a:prstGeom>
        </p:spPr>
      </p:pic>
      <p:pic>
        <p:nvPicPr>
          <p:cNvPr id="3" name="Picture 2">
            <a:extLst>
              <a:ext uri="{FF2B5EF4-FFF2-40B4-BE49-F238E27FC236}">
                <a16:creationId xmlns:a16="http://schemas.microsoft.com/office/drawing/2014/main" id="{FD21CDE8-008E-4BA6-897E-8F2905C8E4BC}"/>
              </a:ext>
            </a:extLst>
          </p:cNvPr>
          <p:cNvPicPr>
            <a:picLocks noChangeAspect="1"/>
          </p:cNvPicPr>
          <p:nvPr/>
        </p:nvPicPr>
        <p:blipFill>
          <a:blip r:embed="rId3"/>
          <a:stretch>
            <a:fillRect/>
          </a:stretch>
        </p:blipFill>
        <p:spPr>
          <a:xfrm>
            <a:off x="624059" y="2094051"/>
            <a:ext cx="3836623" cy="1316214"/>
          </a:xfrm>
          <a:prstGeom prst="rect">
            <a:avLst/>
          </a:prstGeom>
        </p:spPr>
      </p:pic>
      <p:pic>
        <p:nvPicPr>
          <p:cNvPr id="4" name="Picture 3">
            <a:extLst>
              <a:ext uri="{FF2B5EF4-FFF2-40B4-BE49-F238E27FC236}">
                <a16:creationId xmlns:a16="http://schemas.microsoft.com/office/drawing/2014/main" id="{F640CD47-4148-449C-ACFB-6B64C7825F31}"/>
              </a:ext>
            </a:extLst>
          </p:cNvPr>
          <p:cNvPicPr>
            <a:picLocks noChangeAspect="1"/>
          </p:cNvPicPr>
          <p:nvPr/>
        </p:nvPicPr>
        <p:blipFill>
          <a:blip r:embed="rId4"/>
          <a:stretch>
            <a:fillRect/>
          </a:stretch>
        </p:blipFill>
        <p:spPr>
          <a:xfrm>
            <a:off x="734542" y="3548706"/>
            <a:ext cx="4751857" cy="1442899"/>
          </a:xfrm>
          <a:prstGeom prst="rect">
            <a:avLst/>
          </a:prstGeom>
        </p:spPr>
      </p:pic>
      <p:pic>
        <p:nvPicPr>
          <p:cNvPr id="9" name="Picture 8">
            <a:extLst>
              <a:ext uri="{FF2B5EF4-FFF2-40B4-BE49-F238E27FC236}">
                <a16:creationId xmlns:a16="http://schemas.microsoft.com/office/drawing/2014/main" id="{34EC2B9D-D779-412C-B4F9-798D8CDA4E62}"/>
              </a:ext>
            </a:extLst>
          </p:cNvPr>
          <p:cNvPicPr>
            <a:picLocks noChangeAspect="1"/>
          </p:cNvPicPr>
          <p:nvPr/>
        </p:nvPicPr>
        <p:blipFill>
          <a:blip r:embed="rId5"/>
          <a:stretch>
            <a:fillRect/>
          </a:stretch>
        </p:blipFill>
        <p:spPr>
          <a:xfrm>
            <a:off x="5957450" y="3726522"/>
            <a:ext cx="5933997" cy="1529618"/>
          </a:xfrm>
          <a:prstGeom prst="rect">
            <a:avLst/>
          </a:prstGeom>
        </p:spPr>
      </p:pic>
    </p:spTree>
    <p:extLst>
      <p:ext uri="{BB962C8B-B14F-4D97-AF65-F5344CB8AC3E}">
        <p14:creationId xmlns:p14="http://schemas.microsoft.com/office/powerpoint/2010/main" val="84674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469394-D648-4FC0-82B9-98EA4D209FC5}"/>
              </a:ext>
            </a:extLst>
          </p:cNvPr>
          <p:cNvSpPr/>
          <p:nvPr/>
        </p:nvSpPr>
        <p:spPr>
          <a:xfrm>
            <a:off x="270711" y="281935"/>
            <a:ext cx="7248428" cy="1323439"/>
          </a:xfrm>
          <a:prstGeom prst="rect">
            <a:avLst/>
          </a:prstGeom>
        </p:spPr>
        <p:txBody>
          <a:bodyPr wrap="square">
            <a:spAutoFit/>
          </a:bodyPr>
          <a:lstStyle/>
          <a:p>
            <a:r>
              <a:rPr lang="en-US" sz="2000" dirty="0">
                <a:solidFill>
                  <a:srgbClr val="00A4B4"/>
                </a:solidFill>
                <a:latin typeface="Arial" panose="020B0604020202020204" pitchFamily="34" charset="0"/>
                <a:cs typeface="Arial" panose="020B0604020202020204" pitchFamily="34" charset="0"/>
              </a:rPr>
              <a:t>Understanding food labels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Most food label are displayed with a panel; these offer good advice as to whether the food choice is a healthy option or not. </a:t>
            </a: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701962-107E-4A3B-B3F8-9E1938018050}"/>
              </a:ext>
            </a:extLst>
          </p:cNvPr>
          <p:cNvSpPr txBox="1"/>
          <p:nvPr/>
        </p:nvSpPr>
        <p:spPr>
          <a:xfrm>
            <a:off x="7519139" y="3548706"/>
            <a:ext cx="1757212" cy="584775"/>
          </a:xfrm>
          <a:prstGeom prst="rect">
            <a:avLst/>
          </a:prstGeom>
          <a:noFill/>
        </p:spPr>
        <p:txBody>
          <a:bodyPr wrap="none" rtlCol="0">
            <a:spAutoFit/>
          </a:bodyPr>
          <a:lstStyle/>
          <a:p>
            <a:r>
              <a:rPr lang="en-GB" sz="3200" dirty="0">
                <a:solidFill>
                  <a:schemeClr val="bg1"/>
                </a:solidFill>
              </a:rPr>
              <a:t>Click me</a:t>
            </a:r>
          </a:p>
        </p:txBody>
      </p:sp>
      <p:pic>
        <p:nvPicPr>
          <p:cNvPr id="5" name="Picture 4">
            <a:extLst>
              <a:ext uri="{FF2B5EF4-FFF2-40B4-BE49-F238E27FC236}">
                <a16:creationId xmlns:a16="http://schemas.microsoft.com/office/drawing/2014/main" id="{5E47299B-C902-4824-9365-6C6826FBBADF}"/>
              </a:ext>
            </a:extLst>
          </p:cNvPr>
          <p:cNvPicPr>
            <a:picLocks noChangeAspect="1"/>
          </p:cNvPicPr>
          <p:nvPr/>
        </p:nvPicPr>
        <p:blipFill>
          <a:blip r:embed="rId2"/>
          <a:stretch>
            <a:fillRect/>
          </a:stretch>
        </p:blipFill>
        <p:spPr>
          <a:xfrm>
            <a:off x="2170706" y="2219739"/>
            <a:ext cx="6705600" cy="2895600"/>
          </a:xfrm>
          <a:prstGeom prst="rect">
            <a:avLst/>
          </a:prstGeom>
        </p:spPr>
      </p:pic>
      <p:sp>
        <p:nvSpPr>
          <p:cNvPr id="6" name="Cloud 5">
            <a:extLst>
              <a:ext uri="{FF2B5EF4-FFF2-40B4-BE49-F238E27FC236}">
                <a16:creationId xmlns:a16="http://schemas.microsoft.com/office/drawing/2014/main" id="{7D22F9EA-40DF-4532-B4BA-6957ADA3098C}"/>
              </a:ext>
            </a:extLst>
          </p:cNvPr>
          <p:cNvSpPr/>
          <p:nvPr/>
        </p:nvSpPr>
        <p:spPr>
          <a:xfrm>
            <a:off x="6710899" y="4133481"/>
            <a:ext cx="5208105" cy="2052634"/>
          </a:xfrm>
          <a:prstGeom prst="cloud">
            <a:avLst/>
          </a:prstGeom>
          <a:solidFill>
            <a:srgbClr val="00A4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can you tell me about this food item?</a:t>
            </a:r>
          </a:p>
        </p:txBody>
      </p:sp>
    </p:spTree>
    <p:extLst>
      <p:ext uri="{BB962C8B-B14F-4D97-AF65-F5344CB8AC3E}">
        <p14:creationId xmlns:p14="http://schemas.microsoft.com/office/powerpoint/2010/main" val="3663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p;P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SharedWithUsers xmlns="189d6819-42bb-40a9-9aa1-b6cfbddd55fc">
      <UserInfo>
        <DisplayName/>
        <AccountId xsi:nil="true"/>
        <AccountType/>
      </UserInfo>
    </SharedWithUsers>
    <_dlc_DocId xmlns="189d6819-42bb-40a9-9aa1-b6cfbddd55fc">HFUTUREDOCID-1165664543-98996</_dlc_DocId>
    <_dlc_DocIdUrl xmlns="189d6819-42bb-40a9-9aa1-b6cfbddd55fc">
      <Url>https://hants.sharepoint.com/sites/HF/_layouts/15/DocIdRedir.aspx?ID=HFUTUREDOCID-1165664543-98996</Url>
      <Description>HFUTUREDOCID-1165664543-98996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5E2EFE8-6C3C-490C-B3AF-1FA3D6B1DB3A}"/>
</file>

<file path=customXml/itemProps2.xml><?xml version="1.0" encoding="utf-8"?>
<ds:datastoreItem xmlns:ds="http://schemas.openxmlformats.org/officeDocument/2006/customXml" ds:itemID="{1DBD869A-BC30-427B-884B-868B626BC74A}">
  <ds:schemaRefs>
    <ds:schemaRef ds:uri="http://schemas.microsoft.com/sharepoint/v3/contenttype/forms"/>
  </ds:schemaRefs>
</ds:datastoreItem>
</file>

<file path=customXml/itemProps3.xml><?xml version="1.0" encoding="utf-8"?>
<ds:datastoreItem xmlns:ds="http://schemas.openxmlformats.org/officeDocument/2006/customXml" ds:itemID="{D8FB69A6-09C1-4585-BECB-C8BF51F63F6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d6c9f295-6866-40ba-9ed9-513ce23f1344"/>
    <ds:schemaRef ds:uri="7877a85d-1b44-49b4-b533-86f3b630674e"/>
    <ds:schemaRef ds:uri="http://www.w3.org/XML/1998/namespace"/>
    <ds:schemaRef ds:uri="http://purl.org/dc/elements/1.1/"/>
  </ds:schemaRefs>
</ds:datastoreItem>
</file>

<file path=customXml/itemProps4.xml><?xml version="1.0" encoding="utf-8"?>
<ds:datastoreItem xmlns:ds="http://schemas.openxmlformats.org/officeDocument/2006/customXml" ds:itemID="{3C942993-B31E-4F31-AAFD-B1B5F3905F38}"/>
</file>

<file path=docProps/app.xml><?xml version="1.0" encoding="utf-8"?>
<Properties xmlns="http://schemas.openxmlformats.org/officeDocument/2006/extended-properties" xmlns:vt="http://schemas.openxmlformats.org/officeDocument/2006/docPropsVTypes">
  <TotalTime>2075</TotalTime>
  <Words>849</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McKee, Charlee</dc:creator>
  <cp:lastModifiedBy>Copeland, Deborah</cp:lastModifiedBy>
  <cp:revision>29</cp:revision>
  <dcterms:created xsi:type="dcterms:W3CDTF">2020-01-07T16:43:56Z</dcterms:created>
  <dcterms:modified xsi:type="dcterms:W3CDTF">2020-04-08T16:23:40Z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Order">
    <vt:r8>89500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CSF">
    <vt:lpwstr/>
  </property>
  <property fmtid="{D5CDD505-2E9C-101B-9397-08002B2CF9AE}" pid="8" name="_dlc_DocIdItemGuid">
    <vt:lpwstr>b014e8c4-35c3-4939-be5c-c52f8aceff95</vt:lpwstr>
  </property>
</Properties>
</file>