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0.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17.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56" r:id="rId6"/>
    <p:sldId id="290" r:id="rId7"/>
    <p:sldId id="289" r:id="rId8"/>
    <p:sldId id="303" r:id="rId9"/>
    <p:sldId id="318" r:id="rId10"/>
    <p:sldId id="306" r:id="rId11"/>
    <p:sldId id="307" r:id="rId12"/>
    <p:sldId id="308" r:id="rId13"/>
    <p:sldId id="320" r:id="rId14"/>
    <p:sldId id="319" r:id="rId15"/>
    <p:sldId id="315" r:id="rId16"/>
    <p:sldId id="30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4B4"/>
    <a:srgbClr val="0000FF"/>
    <a:srgbClr val="6CA43A"/>
    <a:srgbClr val="B31B8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56245C-4BC4-4746-B086-B20865BB4620}" v="43" dt="2020-04-08T11:00:14.254"/>
    <p1510:client id="{C4886E5E-1664-43FF-8BD8-B41A41524A31}" v="2" dt="2020-04-08T15:55:25.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9" d="100"/>
          <a:sy n="79" d="100"/>
        </p:scale>
        <p:origin x="1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kills &amp; Participation Front">
    <p:bg>
      <p:bgPr>
        <a:blipFill dpi="0" rotWithShape="1">
          <a:blip r:embed="rId2">
            <a:lum/>
          </a:blip>
          <a:srcRect/>
          <a:stretch>
            <a:fillRect t="-24000" b="-24000"/>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9025B70-9656-402D-8EF9-2F5BEAC11AC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4424" y="625642"/>
            <a:ext cx="4183438" cy="1296865"/>
          </a:xfrm>
          <a:prstGeom prst="rect">
            <a:avLst/>
          </a:prstGeom>
        </p:spPr>
      </p:pic>
    </p:spTree>
    <p:extLst>
      <p:ext uri="{BB962C8B-B14F-4D97-AF65-F5344CB8AC3E}">
        <p14:creationId xmlns:p14="http://schemas.microsoft.com/office/powerpoint/2010/main" val="3632895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Achieves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a:extLst>
              <a:ext uri="{FF2B5EF4-FFF2-40B4-BE49-F238E27FC236}">
                <a16:creationId xmlns:a16="http://schemas.microsoft.com/office/drawing/2014/main" id="{CB9FB528-4ECF-462F-A1CB-A7D6940E13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367261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Achieves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a:xfrm>
            <a:off x="838200" y="365125"/>
            <a:ext cx="8017042" cy="1325563"/>
          </a:xfrm>
        </p:spPr>
        <p:txBody>
          <a:bodyPr/>
          <a:lstStyle/>
          <a:p>
            <a:r>
              <a:rPr lang="en-US"/>
              <a:t>Click to edit Master title style</a:t>
            </a:r>
            <a:endParaRPr lang="en-GB"/>
          </a:p>
        </p:txBody>
      </p:sp>
      <p:pic>
        <p:nvPicPr>
          <p:cNvPr id="6" name="Picture 5">
            <a:extLst>
              <a:ext uri="{FF2B5EF4-FFF2-40B4-BE49-F238E27FC236}">
                <a16:creationId xmlns:a16="http://schemas.microsoft.com/office/drawing/2014/main" id="{D2499652-25AA-458B-9536-6C744C69F3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3781219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Achieves 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5E8856E-F59D-458D-BCB5-9C9AE608105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3328104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tures Title Slide">
    <p:bg>
      <p:bgPr>
        <a:solidFill>
          <a:srgbClr val="B31B82"/>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E1BF74C-59A3-43A1-AFEB-16E3C41F1B28}"/>
              </a:ext>
            </a:extLst>
          </p:cNvPr>
          <p:cNvPicPr>
            <a:picLocks noChangeAspect="1"/>
          </p:cNvPicPr>
          <p:nvPr userDrawn="1"/>
        </p:nvPicPr>
        <p:blipFill rotWithShape="1">
          <a:blip r:embed="rId2">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pic>
        <p:nvPicPr>
          <p:cNvPr id="11" name="Picture 10">
            <a:extLst>
              <a:ext uri="{FF2B5EF4-FFF2-40B4-BE49-F238E27FC236}">
                <a16:creationId xmlns:a16="http://schemas.microsoft.com/office/drawing/2014/main" id="{9A620798-9982-4E1D-BBBB-96F9A993EE0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135474" y="1994400"/>
            <a:ext cx="5921052" cy="1800000"/>
          </a:xfrm>
          <a:prstGeom prst="rect">
            <a:avLst/>
          </a:prstGeom>
        </p:spPr>
      </p:pic>
    </p:spTree>
    <p:extLst>
      <p:ext uri="{BB962C8B-B14F-4D97-AF65-F5344CB8AC3E}">
        <p14:creationId xmlns:p14="http://schemas.microsoft.com/office/powerpoint/2010/main" val="3889367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Futures 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7212357B-916C-46DF-9B52-AE0A04C25F1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2580379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Futures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6" name="Picture 5">
            <a:extLst>
              <a:ext uri="{FF2B5EF4-FFF2-40B4-BE49-F238E27FC236}">
                <a16:creationId xmlns:a16="http://schemas.microsoft.com/office/drawing/2014/main" id="{A3197EFE-6679-4919-8F4D-36E6983E947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1636265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Futures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9" name="Picture 8">
            <a:extLst>
              <a:ext uri="{FF2B5EF4-FFF2-40B4-BE49-F238E27FC236}">
                <a16:creationId xmlns:a16="http://schemas.microsoft.com/office/drawing/2014/main" id="{FD0920F5-8122-4AE2-8831-86B4E12F9C4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748706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Futures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p:txBody>
          <a:bodyPr/>
          <a:lstStyle/>
          <a:p>
            <a:r>
              <a:rPr lang="en-US"/>
              <a:t>Click to edit Master title style</a:t>
            </a:r>
            <a:endParaRPr lang="en-GB"/>
          </a:p>
        </p:txBody>
      </p:sp>
      <p:pic>
        <p:nvPicPr>
          <p:cNvPr id="4" name="Picture 3">
            <a:extLst>
              <a:ext uri="{FF2B5EF4-FFF2-40B4-BE49-F238E27FC236}">
                <a16:creationId xmlns:a16="http://schemas.microsoft.com/office/drawing/2014/main" id="{B6B87945-3412-46A7-9229-7AEC9351BE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2681125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Futures 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FCC1A3F-FC5B-46BD-AABE-4157F913221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9959704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utdoors Title Slide">
    <p:bg>
      <p:bgPr>
        <a:solidFill>
          <a:srgbClr val="6CA43A"/>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E1BF74C-59A3-43A1-AFEB-16E3C41F1B28}"/>
              </a:ext>
            </a:extLst>
          </p:cNvPr>
          <p:cNvPicPr>
            <a:picLocks noChangeAspect="1"/>
          </p:cNvPicPr>
          <p:nvPr userDrawn="1"/>
        </p:nvPicPr>
        <p:blipFill rotWithShape="1">
          <a:blip r:embed="rId2">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pic>
        <p:nvPicPr>
          <p:cNvPr id="11" name="Picture 10">
            <a:extLst>
              <a:ext uri="{FF2B5EF4-FFF2-40B4-BE49-F238E27FC236}">
                <a16:creationId xmlns:a16="http://schemas.microsoft.com/office/drawing/2014/main" id="{9A620798-9982-4E1D-BBBB-96F9A993EE0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135474" y="1994400"/>
            <a:ext cx="5921052" cy="1800000"/>
          </a:xfrm>
          <a:prstGeom prst="rect">
            <a:avLst/>
          </a:prstGeom>
        </p:spPr>
      </p:pic>
    </p:spTree>
    <p:extLst>
      <p:ext uri="{BB962C8B-B14F-4D97-AF65-F5344CB8AC3E}">
        <p14:creationId xmlns:p14="http://schemas.microsoft.com/office/powerpoint/2010/main" val="1182845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amp;P Header">
    <p:bg>
      <p:bgPr>
        <a:blipFill dpi="0" rotWithShape="1">
          <a:blip r:embed="rId2">
            <a:alphaModFix amt="14000"/>
            <a:lum/>
          </a:blip>
          <a:srcRect/>
          <a:stretch>
            <a:fillRect t="-24000" b="-2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a:extLst>
              <a:ext uri="{FF2B5EF4-FFF2-40B4-BE49-F238E27FC236}">
                <a16:creationId xmlns:a16="http://schemas.microsoft.com/office/drawing/2014/main" id="{EFEE951B-FF5C-4005-9710-C18341127A6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30976437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Outdoors 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9CBE955A-9FD0-42D5-9D62-A0AFE296A28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819255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Outdoors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90D92F08-54A5-4EB3-ACC8-8961240FF7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10415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Outdoors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23CACC9-244D-4283-A32C-200E42A6BAE3}"/>
              </a:ext>
            </a:extLst>
          </p:cNvPr>
          <p:cNvSpPr>
            <a:spLocks noGrp="1"/>
          </p:cNvSpPr>
          <p:nvPr>
            <p:ph type="dt" sz="half" idx="10"/>
          </p:nvPr>
        </p:nvSpPr>
        <p:spPr>
          <a:xfrm>
            <a:off x="838200" y="6356350"/>
            <a:ext cx="2743200" cy="365125"/>
          </a:xfrm>
          <a:prstGeom prst="rect">
            <a:avLst/>
          </a:prstGeom>
        </p:spPr>
        <p:txBody>
          <a:bodyPr/>
          <a:lstStyle/>
          <a:p>
            <a:fld id="{7564F474-08F9-4BB7-9C58-EFE5F6627F9D}" type="datetimeFigureOut">
              <a:rPr lang="en-GB" smtClean="0"/>
              <a:t>08/04/2020</a:t>
            </a:fld>
            <a:endParaRPr lang="en-GB" dirty="0"/>
          </a:p>
        </p:txBody>
      </p:sp>
      <p:sp>
        <p:nvSpPr>
          <p:cNvPr id="6" name="Footer Placeholder 5">
            <a:extLst>
              <a:ext uri="{FF2B5EF4-FFF2-40B4-BE49-F238E27FC236}">
                <a16:creationId xmlns:a16="http://schemas.microsoft.com/office/drawing/2014/main" id="{60196064-8B5A-40D7-A052-0D1CA014D23C}"/>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99A898D7-BABF-474E-B40C-AD57E8793554}"/>
              </a:ext>
            </a:extLst>
          </p:cNvPr>
          <p:cNvSpPr>
            <a:spLocks noGrp="1"/>
          </p:cNvSpPr>
          <p:nvPr>
            <p:ph type="sldNum" sz="quarter" idx="12"/>
          </p:nvPr>
        </p:nvSpPr>
        <p:spPr>
          <a:xfrm>
            <a:off x="8610600" y="6356350"/>
            <a:ext cx="2743200" cy="365125"/>
          </a:xfrm>
          <a:prstGeom prst="rect">
            <a:avLst/>
          </a:prstGeom>
        </p:spPr>
        <p:txBody>
          <a:bodyPr/>
          <a:lstStyle/>
          <a:p>
            <a:fld id="{FAF12D9B-9593-4E62-B0F5-8454E485E534}" type="slidenum">
              <a:rPr lang="en-GB" smtClean="0"/>
              <a:t>‹#›</a:t>
            </a:fld>
            <a:endParaRPr lang="en-GB" dirty="0"/>
          </a:p>
        </p:txBody>
      </p:sp>
      <p:pic>
        <p:nvPicPr>
          <p:cNvPr id="9" name="Picture 8">
            <a:extLst>
              <a:ext uri="{FF2B5EF4-FFF2-40B4-BE49-F238E27FC236}">
                <a16:creationId xmlns:a16="http://schemas.microsoft.com/office/drawing/2014/main" id="{B09DB2BD-644B-4835-B315-1C834574527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11296928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Outdoors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p:txBody>
          <a:bodyPr/>
          <a:lstStyle/>
          <a:p>
            <a:r>
              <a:rPr lang="en-US"/>
              <a:t>Click to edit Master title style</a:t>
            </a:r>
            <a:endParaRPr lang="en-GB"/>
          </a:p>
        </p:txBody>
      </p:sp>
      <p:pic>
        <p:nvPicPr>
          <p:cNvPr id="4" name="Picture 3">
            <a:extLst>
              <a:ext uri="{FF2B5EF4-FFF2-40B4-BE49-F238E27FC236}">
                <a16:creationId xmlns:a16="http://schemas.microsoft.com/office/drawing/2014/main" id="{0A4CC55F-AFE9-4007-A9F5-693C1E9CD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4822067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Outdoors 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7376EE6-AD34-4470-A989-EBC510D6093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408260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amp;P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EBA28E79-81AE-4AC1-BA9F-B61222BE01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178487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S&amp;P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6" name="Picture 5">
            <a:extLst>
              <a:ext uri="{FF2B5EF4-FFF2-40B4-BE49-F238E27FC236}">
                <a16:creationId xmlns:a16="http://schemas.microsoft.com/office/drawing/2014/main" id="{DFB44E4B-00A9-486B-90B3-26073B1EEC4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2643012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amp;P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a:xfrm>
            <a:off x="838200" y="365125"/>
            <a:ext cx="8017042" cy="1325563"/>
          </a:xfrm>
        </p:spPr>
        <p:txBody>
          <a:bodyPr/>
          <a:lstStyle/>
          <a:p>
            <a:r>
              <a:rPr lang="en-US"/>
              <a:t>Click to edit Master title style</a:t>
            </a:r>
            <a:endParaRPr lang="en-GB"/>
          </a:p>
        </p:txBody>
      </p:sp>
      <p:pic>
        <p:nvPicPr>
          <p:cNvPr id="4" name="Picture 3">
            <a:extLst>
              <a:ext uri="{FF2B5EF4-FFF2-40B4-BE49-F238E27FC236}">
                <a16:creationId xmlns:a16="http://schemas.microsoft.com/office/drawing/2014/main" id="{56E9F8E9-EBA6-46E7-91C3-8C866D20A05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4078195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S&amp;P 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0AA6E4-01C1-4B88-A426-4F106F3684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385888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hieves Title Slide">
    <p:bg>
      <p:bgPr>
        <a:solidFill>
          <a:srgbClr val="00A4B4"/>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E1BF74C-59A3-43A1-AFEB-16E3C41F1B28}"/>
              </a:ext>
            </a:extLst>
          </p:cNvPr>
          <p:cNvPicPr>
            <a:picLocks noChangeAspect="1"/>
          </p:cNvPicPr>
          <p:nvPr userDrawn="1"/>
        </p:nvPicPr>
        <p:blipFill rotWithShape="1">
          <a:blip r:embed="rId2">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pic>
        <p:nvPicPr>
          <p:cNvPr id="11" name="Picture 10" descr="A close up of a logo&#10;&#10;Description automatically generated">
            <a:extLst>
              <a:ext uri="{FF2B5EF4-FFF2-40B4-BE49-F238E27FC236}">
                <a16:creationId xmlns:a16="http://schemas.microsoft.com/office/drawing/2014/main" id="{9A620798-9982-4E1D-BBBB-96F9A993EE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35474" y="1944206"/>
            <a:ext cx="5921053" cy="1800000"/>
          </a:xfrm>
          <a:prstGeom prst="rect">
            <a:avLst/>
          </a:prstGeom>
        </p:spPr>
      </p:pic>
    </p:spTree>
    <p:extLst>
      <p:ext uri="{BB962C8B-B14F-4D97-AF65-F5344CB8AC3E}">
        <p14:creationId xmlns:p14="http://schemas.microsoft.com/office/powerpoint/2010/main" val="2290758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Achieves Header">
    <p:bg>
      <p:bgPr>
        <a:blipFill dpi="0" rotWithShape="1">
          <a:blip r:embed="rId2">
            <a:alphaModFix amt="14000"/>
            <a:lum/>
          </a:blip>
          <a:srcRect/>
          <a:stretch>
            <a:fillRect t="-24000" b="-2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a:extLst>
              <a:ext uri="{FF2B5EF4-FFF2-40B4-BE49-F238E27FC236}">
                <a16:creationId xmlns:a16="http://schemas.microsoft.com/office/drawing/2014/main" id="{EFEE951B-FF5C-4005-9710-C18341127A6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170189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Achieves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837DDF37-11CD-44B6-AD67-3E3F465E54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1485457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jp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6">
            <a:alphaModFix amt="14000"/>
            <a:lum/>
          </a:blip>
          <a:srcRect/>
          <a:stretch>
            <a:fillRect t="-24000" b="-24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6D9DF6-E68F-429D-97AD-8BD4F3803D13}"/>
              </a:ext>
            </a:extLst>
          </p:cNvPr>
          <p:cNvSpPr>
            <a:spLocks noGrp="1"/>
          </p:cNvSpPr>
          <p:nvPr>
            <p:ph type="title"/>
          </p:nvPr>
        </p:nvSpPr>
        <p:spPr>
          <a:xfrm>
            <a:off x="838200" y="365125"/>
            <a:ext cx="7856621"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341614-B6B7-44F8-9724-52BF7C22A3C8}"/>
              </a:ext>
            </a:extLst>
          </p:cNvPr>
          <p:cNvSpPr>
            <a:spLocks noGrp="1"/>
          </p:cNvSpPr>
          <p:nvPr>
            <p:ph type="body" idx="1"/>
          </p:nvPr>
        </p:nvSpPr>
        <p:spPr>
          <a:xfrm>
            <a:off x="838200" y="1825625"/>
            <a:ext cx="10515600" cy="35966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descr="A close up of a logo&#10;&#10;Description automatically generated">
            <a:extLst>
              <a:ext uri="{FF2B5EF4-FFF2-40B4-BE49-F238E27FC236}">
                <a16:creationId xmlns:a16="http://schemas.microsoft.com/office/drawing/2014/main" id="{C5044640-9AA2-4FDA-9D74-3B40EF1A1016}"/>
              </a:ext>
            </a:extLst>
          </p:cNvPr>
          <p:cNvPicPr>
            <a:picLocks noChangeAspect="1"/>
          </p:cNvPicPr>
          <p:nvPr userDrawn="1"/>
        </p:nvPicPr>
        <p:blipFill rotWithShape="1">
          <a:blip r:embed="rId27">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spTree>
    <p:extLst>
      <p:ext uri="{BB962C8B-B14F-4D97-AF65-F5344CB8AC3E}">
        <p14:creationId xmlns:p14="http://schemas.microsoft.com/office/powerpoint/2010/main" val="1942966333"/>
      </p:ext>
    </p:extLst>
  </p:cSld>
  <p:clrMap bg1="lt1" tx1="dk1" bg2="lt2" tx2="dk2" accent1="accent1" accent2="accent2" accent3="accent3" accent4="accent4" accent5="accent5" accent6="accent6" hlink="hlink" folHlink="folHlink"/>
  <p:sldLayoutIdLst>
    <p:sldLayoutId id="2147483669" r:id="rId1"/>
    <p:sldLayoutId id="2147483671" r:id="rId2"/>
    <p:sldLayoutId id="2147483672" r:id="rId3"/>
    <p:sldLayoutId id="2147483673" r:id="rId4"/>
    <p:sldLayoutId id="2147483674" r:id="rId5"/>
    <p:sldLayoutId id="2147483675" r:id="rId6"/>
    <p:sldLayoutId id="2147483649" r:id="rId7"/>
    <p:sldLayoutId id="2147483651" r:id="rId8"/>
    <p:sldLayoutId id="2147483650" r:id="rId9"/>
    <p:sldLayoutId id="2147483652" r:id="rId10"/>
    <p:sldLayoutId id="2147483654" r:id="rId11"/>
    <p:sldLayoutId id="2147483655" r:id="rId12"/>
    <p:sldLayoutId id="2147483656" r:id="rId13"/>
    <p:sldLayoutId id="2147483659" r:id="rId14"/>
    <p:sldLayoutId id="2147483660" r:id="rId15"/>
    <p:sldLayoutId id="2147483661" r:id="rId16"/>
    <p:sldLayoutId id="2147483662" r:id="rId17"/>
    <p:sldLayoutId id="2147483663" r:id="rId18"/>
    <p:sldLayoutId id="2147483657" r:id="rId19"/>
    <p:sldLayoutId id="2147483664" r:id="rId20"/>
    <p:sldLayoutId id="2147483665" r:id="rId21"/>
    <p:sldLayoutId id="2147483666" r:id="rId22"/>
    <p:sldLayoutId id="2147483667" r:id="rId23"/>
    <p:sldLayoutId id="2147483668" r:id="rId2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s://www.nhs.uk/live-well/exercise/free-fitness-ideas/" TargetMode="External"/><Relationship Id="rId2" Type="http://schemas.openxmlformats.org/officeDocument/2006/relationships/hyperlink" Target="https://www.nhs.uk/change4life/activities" TargetMode="External"/><Relationship Id="rId1" Type="http://schemas.openxmlformats.org/officeDocument/2006/relationships/slideLayout" Target="../slideLayouts/slideLayout12.xml"/><Relationship Id="rId4" Type="http://schemas.openxmlformats.org/officeDocument/2006/relationships/hyperlink" Target="https://www.heart.org/en/healthy-living/fitness/fitness-basics/why-is-physical-activity-so-important-for-health-and-wellbein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hyperlink" Target="https://www.youtube.com/watch?time_continue=55&amp;v=M4p6TddpHSg&amp;feature=emb_logo" TargetMode="Externa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hyperlink" Target="https://www.mind.org.uk/information-support/tips-for-everyday-living/physical-activity-and-your-mental-health/choosing-an-activity/"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224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6469394-D648-4FC0-82B9-98EA4D209FC5}"/>
              </a:ext>
            </a:extLst>
          </p:cNvPr>
          <p:cNvSpPr/>
          <p:nvPr/>
        </p:nvSpPr>
        <p:spPr>
          <a:xfrm>
            <a:off x="270711" y="281935"/>
            <a:ext cx="7248428" cy="3046988"/>
          </a:xfrm>
          <a:prstGeom prst="rect">
            <a:avLst/>
          </a:prstGeom>
        </p:spPr>
        <p:txBody>
          <a:bodyPr wrap="square">
            <a:spAutoFit/>
          </a:bodyPr>
          <a:lstStyle/>
          <a:p>
            <a:r>
              <a:rPr lang="en-US" sz="3200" dirty="0">
                <a:solidFill>
                  <a:srgbClr val="00A4B4"/>
                </a:solidFill>
                <a:latin typeface="Arial" panose="020B0604020202020204" pitchFamily="34" charset="0"/>
                <a:cs typeface="Arial" panose="020B0604020202020204" pitchFamily="34" charset="0"/>
              </a:rPr>
              <a:t>Ideas</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3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3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32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D701962-107E-4A3B-B3F8-9E1938018050}"/>
              </a:ext>
            </a:extLst>
          </p:cNvPr>
          <p:cNvSpPr txBox="1"/>
          <p:nvPr/>
        </p:nvSpPr>
        <p:spPr>
          <a:xfrm>
            <a:off x="7519139" y="3548706"/>
            <a:ext cx="1757212" cy="584775"/>
          </a:xfrm>
          <a:prstGeom prst="rect">
            <a:avLst/>
          </a:prstGeom>
          <a:noFill/>
        </p:spPr>
        <p:txBody>
          <a:bodyPr wrap="none" rtlCol="0">
            <a:spAutoFit/>
          </a:bodyPr>
          <a:lstStyle/>
          <a:p>
            <a:r>
              <a:rPr lang="en-GB" sz="3200" dirty="0">
                <a:solidFill>
                  <a:schemeClr val="bg1"/>
                </a:solidFill>
              </a:rPr>
              <a:t>Click me</a:t>
            </a:r>
          </a:p>
        </p:txBody>
      </p:sp>
      <p:sp>
        <p:nvSpPr>
          <p:cNvPr id="6" name="Cloud 5">
            <a:extLst>
              <a:ext uri="{FF2B5EF4-FFF2-40B4-BE49-F238E27FC236}">
                <a16:creationId xmlns:a16="http://schemas.microsoft.com/office/drawing/2014/main" id="{7D22F9EA-40DF-4532-B4BA-6957ADA3098C}"/>
              </a:ext>
            </a:extLst>
          </p:cNvPr>
          <p:cNvSpPr/>
          <p:nvPr/>
        </p:nvSpPr>
        <p:spPr>
          <a:xfrm>
            <a:off x="3703242" y="2033752"/>
            <a:ext cx="3576920" cy="1807341"/>
          </a:xfrm>
          <a:prstGeom prst="cloud">
            <a:avLst/>
          </a:prstGeom>
          <a:solidFill>
            <a:srgbClr val="00A4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Changes you can make</a:t>
            </a:r>
          </a:p>
        </p:txBody>
      </p:sp>
      <p:sp>
        <p:nvSpPr>
          <p:cNvPr id="2" name="TextBox 1">
            <a:extLst>
              <a:ext uri="{FF2B5EF4-FFF2-40B4-BE49-F238E27FC236}">
                <a16:creationId xmlns:a16="http://schemas.microsoft.com/office/drawing/2014/main" id="{B7EA7AFD-DEDF-4E4B-9886-3ABF6A0082AC}"/>
              </a:ext>
            </a:extLst>
          </p:cNvPr>
          <p:cNvSpPr txBox="1"/>
          <p:nvPr/>
        </p:nvSpPr>
        <p:spPr>
          <a:xfrm>
            <a:off x="1224501" y="1359673"/>
            <a:ext cx="2536079" cy="461665"/>
          </a:xfrm>
          <a:prstGeom prst="rect">
            <a:avLst/>
          </a:prstGeom>
          <a:noFill/>
        </p:spPr>
        <p:txBody>
          <a:bodyPr wrap="none" rtlCol="0">
            <a:spAutoFit/>
          </a:bodyPr>
          <a:lstStyle/>
          <a:p>
            <a:r>
              <a:rPr lang="en-GB" sz="2400" dirty="0"/>
              <a:t>Walk everywhere</a:t>
            </a:r>
          </a:p>
        </p:txBody>
      </p:sp>
      <p:sp>
        <p:nvSpPr>
          <p:cNvPr id="9" name="TextBox 8">
            <a:extLst>
              <a:ext uri="{FF2B5EF4-FFF2-40B4-BE49-F238E27FC236}">
                <a16:creationId xmlns:a16="http://schemas.microsoft.com/office/drawing/2014/main" id="{EC0D1812-06F1-48C0-BF5F-E806D7771D14}"/>
              </a:ext>
            </a:extLst>
          </p:cNvPr>
          <p:cNvSpPr txBox="1"/>
          <p:nvPr/>
        </p:nvSpPr>
        <p:spPr>
          <a:xfrm>
            <a:off x="1074751" y="3059668"/>
            <a:ext cx="1827744" cy="461665"/>
          </a:xfrm>
          <a:prstGeom prst="rect">
            <a:avLst/>
          </a:prstGeom>
          <a:noFill/>
        </p:spPr>
        <p:txBody>
          <a:bodyPr wrap="none" rtlCol="0">
            <a:spAutoFit/>
          </a:bodyPr>
          <a:lstStyle/>
          <a:p>
            <a:r>
              <a:rPr lang="en-GB" sz="2400" dirty="0"/>
              <a:t>Couch to 5k</a:t>
            </a:r>
          </a:p>
        </p:txBody>
      </p:sp>
      <p:sp>
        <p:nvSpPr>
          <p:cNvPr id="10" name="TextBox 9">
            <a:extLst>
              <a:ext uri="{FF2B5EF4-FFF2-40B4-BE49-F238E27FC236}">
                <a16:creationId xmlns:a16="http://schemas.microsoft.com/office/drawing/2014/main" id="{621E681A-6C83-4F1C-BAE4-2ADF33D29B32}"/>
              </a:ext>
            </a:extLst>
          </p:cNvPr>
          <p:cNvSpPr txBox="1"/>
          <p:nvPr/>
        </p:nvSpPr>
        <p:spPr>
          <a:xfrm>
            <a:off x="4475237" y="5201324"/>
            <a:ext cx="2032929" cy="461665"/>
          </a:xfrm>
          <a:prstGeom prst="rect">
            <a:avLst/>
          </a:prstGeom>
          <a:noFill/>
        </p:spPr>
        <p:txBody>
          <a:bodyPr wrap="none" rtlCol="0">
            <a:spAutoFit/>
          </a:bodyPr>
          <a:lstStyle/>
          <a:p>
            <a:r>
              <a:rPr lang="en-GB" sz="2400" dirty="0"/>
              <a:t>Cycle to work</a:t>
            </a:r>
          </a:p>
        </p:txBody>
      </p:sp>
      <p:sp>
        <p:nvSpPr>
          <p:cNvPr id="11" name="TextBox 10">
            <a:extLst>
              <a:ext uri="{FF2B5EF4-FFF2-40B4-BE49-F238E27FC236}">
                <a16:creationId xmlns:a16="http://schemas.microsoft.com/office/drawing/2014/main" id="{7341FA49-8AB3-4EFC-9ECC-A142721F68EE}"/>
              </a:ext>
            </a:extLst>
          </p:cNvPr>
          <p:cNvSpPr txBox="1"/>
          <p:nvPr/>
        </p:nvSpPr>
        <p:spPr>
          <a:xfrm>
            <a:off x="6370320" y="1195011"/>
            <a:ext cx="2034531" cy="461665"/>
          </a:xfrm>
          <a:prstGeom prst="rect">
            <a:avLst/>
          </a:prstGeom>
          <a:noFill/>
        </p:spPr>
        <p:txBody>
          <a:bodyPr wrap="none" rtlCol="0">
            <a:spAutoFit/>
          </a:bodyPr>
          <a:lstStyle/>
          <a:p>
            <a:r>
              <a:rPr lang="en-GB" sz="2400" dirty="0"/>
              <a:t>Stair climbing</a:t>
            </a:r>
          </a:p>
        </p:txBody>
      </p:sp>
      <p:sp>
        <p:nvSpPr>
          <p:cNvPr id="12" name="TextBox 11">
            <a:extLst>
              <a:ext uri="{FF2B5EF4-FFF2-40B4-BE49-F238E27FC236}">
                <a16:creationId xmlns:a16="http://schemas.microsoft.com/office/drawing/2014/main" id="{8F9DA0CE-8E06-449E-B70B-5E869E43A8CB}"/>
              </a:ext>
            </a:extLst>
          </p:cNvPr>
          <p:cNvSpPr txBox="1"/>
          <p:nvPr/>
        </p:nvSpPr>
        <p:spPr>
          <a:xfrm>
            <a:off x="8150389" y="2646056"/>
            <a:ext cx="2239716" cy="461665"/>
          </a:xfrm>
          <a:prstGeom prst="rect">
            <a:avLst/>
          </a:prstGeom>
          <a:noFill/>
        </p:spPr>
        <p:txBody>
          <a:bodyPr wrap="none" rtlCol="0">
            <a:spAutoFit/>
          </a:bodyPr>
          <a:lstStyle/>
          <a:p>
            <a:r>
              <a:rPr lang="en-GB" sz="2400" dirty="0"/>
              <a:t>Home exercise</a:t>
            </a:r>
          </a:p>
        </p:txBody>
      </p:sp>
      <p:sp>
        <p:nvSpPr>
          <p:cNvPr id="13" name="TextBox 12">
            <a:extLst>
              <a:ext uri="{FF2B5EF4-FFF2-40B4-BE49-F238E27FC236}">
                <a16:creationId xmlns:a16="http://schemas.microsoft.com/office/drawing/2014/main" id="{F756B659-5094-4016-BA26-1076D9CD674B}"/>
              </a:ext>
            </a:extLst>
          </p:cNvPr>
          <p:cNvSpPr txBox="1"/>
          <p:nvPr/>
        </p:nvSpPr>
        <p:spPr>
          <a:xfrm>
            <a:off x="8111917" y="4211944"/>
            <a:ext cx="2289409" cy="461665"/>
          </a:xfrm>
          <a:prstGeom prst="rect">
            <a:avLst/>
          </a:prstGeom>
          <a:noFill/>
        </p:spPr>
        <p:txBody>
          <a:bodyPr wrap="none" rtlCol="0">
            <a:spAutoFit/>
          </a:bodyPr>
          <a:lstStyle/>
          <a:p>
            <a:r>
              <a:rPr lang="en-GB" sz="2400" dirty="0"/>
              <a:t>Fitness classes</a:t>
            </a:r>
          </a:p>
        </p:txBody>
      </p:sp>
      <p:sp>
        <p:nvSpPr>
          <p:cNvPr id="14" name="TextBox 13">
            <a:extLst>
              <a:ext uri="{FF2B5EF4-FFF2-40B4-BE49-F238E27FC236}">
                <a16:creationId xmlns:a16="http://schemas.microsoft.com/office/drawing/2014/main" id="{CCA79481-2E81-4DAC-8F35-3E7987857D8C}"/>
              </a:ext>
            </a:extLst>
          </p:cNvPr>
          <p:cNvSpPr txBox="1"/>
          <p:nvPr/>
        </p:nvSpPr>
        <p:spPr>
          <a:xfrm>
            <a:off x="1988623" y="4290376"/>
            <a:ext cx="2348528" cy="461665"/>
          </a:xfrm>
          <a:prstGeom prst="rect">
            <a:avLst/>
          </a:prstGeom>
          <a:noFill/>
        </p:spPr>
        <p:txBody>
          <a:bodyPr wrap="none" rtlCol="0">
            <a:spAutoFit/>
          </a:bodyPr>
          <a:lstStyle/>
          <a:p>
            <a:r>
              <a:rPr lang="en-GB" sz="2400" dirty="0"/>
              <a:t>Walking football</a:t>
            </a:r>
          </a:p>
        </p:txBody>
      </p:sp>
    </p:spTree>
    <p:extLst>
      <p:ext uri="{BB962C8B-B14F-4D97-AF65-F5344CB8AC3E}">
        <p14:creationId xmlns:p14="http://schemas.microsoft.com/office/powerpoint/2010/main" val="3217315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latin typeface="Arial" panose="020B0604020202020204" pitchFamily="34" charset="0"/>
                <a:cs typeface="Arial" panose="020B0604020202020204" pitchFamily="34" charset="0"/>
              </a:rPr>
              <a:t>Fitness</a:t>
            </a:r>
          </a:p>
        </p:txBody>
      </p:sp>
      <p:sp>
        <p:nvSpPr>
          <p:cNvPr id="8" name="Rectangle 7">
            <a:extLst>
              <a:ext uri="{FF2B5EF4-FFF2-40B4-BE49-F238E27FC236}">
                <a16:creationId xmlns:a16="http://schemas.microsoft.com/office/drawing/2014/main" id="{D6469394-D648-4FC0-82B9-98EA4D209FC5}"/>
              </a:ext>
            </a:extLst>
          </p:cNvPr>
          <p:cNvSpPr/>
          <p:nvPr/>
        </p:nvSpPr>
        <p:spPr>
          <a:xfrm>
            <a:off x="376873" y="1682622"/>
            <a:ext cx="7248428" cy="2246769"/>
          </a:xfrm>
          <a:prstGeom prst="rect">
            <a:avLst/>
          </a:prstGeom>
        </p:spPr>
        <p:txBody>
          <a:bodyPr wrap="square">
            <a:spAutoFit/>
          </a:bodyPr>
          <a:lstStyle/>
          <a:p>
            <a:r>
              <a:rPr lang="en-GB" sz="2000" dirty="0">
                <a:latin typeface="Arial" panose="020B0604020202020204" pitchFamily="34" charset="0"/>
                <a:cs typeface="Arial" panose="020B0604020202020204" pitchFamily="34" charset="0"/>
              </a:rPr>
              <a:t>Go back and look at your diaries you created, is there more that you can now add on. Sometimes we don’t realise how much we are doing.</a:t>
            </a:r>
          </a:p>
          <a:p>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Monday: </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Tuesday:</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Thursday: </a:t>
            </a:r>
          </a:p>
        </p:txBody>
      </p:sp>
      <p:pic>
        <p:nvPicPr>
          <p:cNvPr id="4" name="Picture 3" descr="A picture containing text, white, sitting, table&#10;&#10;Description automatically generated">
            <a:extLst>
              <a:ext uri="{FF2B5EF4-FFF2-40B4-BE49-F238E27FC236}">
                <a16:creationId xmlns:a16="http://schemas.microsoft.com/office/drawing/2014/main" id="{0366ACBA-305B-45F7-8366-4D4A6F5D60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7433" y="2806006"/>
            <a:ext cx="3224916" cy="3224916"/>
          </a:xfrm>
          <a:prstGeom prst="rect">
            <a:avLst/>
          </a:prstGeom>
          <a:ln>
            <a:noFill/>
          </a:ln>
          <a:effectLst>
            <a:softEdge rad="112500"/>
          </a:effectLst>
        </p:spPr>
      </p:pic>
    </p:spTree>
    <p:extLst>
      <p:ext uri="{BB962C8B-B14F-4D97-AF65-F5344CB8AC3E}">
        <p14:creationId xmlns:p14="http://schemas.microsoft.com/office/powerpoint/2010/main" val="2171841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6469394-D648-4FC0-82B9-98EA4D209FC5}"/>
              </a:ext>
            </a:extLst>
          </p:cNvPr>
          <p:cNvSpPr/>
          <p:nvPr/>
        </p:nvSpPr>
        <p:spPr>
          <a:xfrm>
            <a:off x="270711" y="281935"/>
            <a:ext cx="7248428" cy="5632311"/>
          </a:xfrm>
          <a:prstGeom prst="rect">
            <a:avLst/>
          </a:prstGeom>
        </p:spPr>
        <p:txBody>
          <a:bodyPr wrap="square">
            <a:spAutoFit/>
          </a:bodyPr>
          <a:lstStyle/>
          <a:p>
            <a:r>
              <a:rPr lang="en-US" sz="2000" dirty="0">
                <a:solidFill>
                  <a:srgbClr val="00A4B4"/>
                </a:solidFill>
                <a:latin typeface="Arial" panose="020B0604020202020204" pitchFamily="34" charset="0"/>
                <a:cs typeface="Arial" panose="020B0604020202020204" pitchFamily="34" charset="0"/>
              </a:rPr>
              <a:t>Challenge</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Your challenge is to plan 3 times in your week where you can squeeze in some extra physical activity. It does not have to be going out for a run, it can be anything that gets you moving more. Some ideas:</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Gardening </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Going for a walk </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Joining a class with a friend </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Clearing out the loft</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D701962-107E-4A3B-B3F8-9E1938018050}"/>
              </a:ext>
            </a:extLst>
          </p:cNvPr>
          <p:cNvSpPr txBox="1"/>
          <p:nvPr/>
        </p:nvSpPr>
        <p:spPr>
          <a:xfrm>
            <a:off x="7519139" y="3548706"/>
            <a:ext cx="1757212" cy="584775"/>
          </a:xfrm>
          <a:prstGeom prst="rect">
            <a:avLst/>
          </a:prstGeom>
          <a:noFill/>
        </p:spPr>
        <p:txBody>
          <a:bodyPr wrap="none" rtlCol="0">
            <a:spAutoFit/>
          </a:bodyPr>
          <a:lstStyle/>
          <a:p>
            <a:r>
              <a:rPr lang="en-GB" sz="3200" dirty="0">
                <a:solidFill>
                  <a:schemeClr val="bg1"/>
                </a:solidFill>
              </a:rPr>
              <a:t>Click me</a:t>
            </a:r>
          </a:p>
        </p:txBody>
      </p:sp>
      <p:sp>
        <p:nvSpPr>
          <p:cNvPr id="6" name="Cloud 5">
            <a:extLst>
              <a:ext uri="{FF2B5EF4-FFF2-40B4-BE49-F238E27FC236}">
                <a16:creationId xmlns:a16="http://schemas.microsoft.com/office/drawing/2014/main" id="{7D22F9EA-40DF-4532-B4BA-6957ADA3098C}"/>
              </a:ext>
            </a:extLst>
          </p:cNvPr>
          <p:cNvSpPr/>
          <p:nvPr/>
        </p:nvSpPr>
        <p:spPr>
          <a:xfrm>
            <a:off x="6710899" y="4133481"/>
            <a:ext cx="5208105" cy="2052634"/>
          </a:xfrm>
          <a:prstGeom prst="cloud">
            <a:avLst/>
          </a:prstGeom>
          <a:solidFill>
            <a:srgbClr val="00A4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Calculate many hours/minutes a week you plan to be physically active.</a:t>
            </a:r>
          </a:p>
        </p:txBody>
      </p:sp>
    </p:spTree>
    <p:extLst>
      <p:ext uri="{BB962C8B-B14F-4D97-AF65-F5344CB8AC3E}">
        <p14:creationId xmlns:p14="http://schemas.microsoft.com/office/powerpoint/2010/main" val="497278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83C59B5-3091-401F-87FE-51E0E9535999}"/>
              </a:ext>
            </a:extLst>
          </p:cNvPr>
          <p:cNvSpPr txBox="1">
            <a:spLocks/>
          </p:cNvSpPr>
          <p:nvPr/>
        </p:nvSpPr>
        <p:spPr>
          <a:xfrm>
            <a:off x="318579" y="112233"/>
            <a:ext cx="9503439" cy="452596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00A4B4"/>
                </a:solidFill>
                <a:latin typeface="Arial" panose="020B0604020202020204" pitchFamily="34" charset="0"/>
                <a:cs typeface="Arial" panose="020B0604020202020204" pitchFamily="34" charset="0"/>
              </a:rPr>
              <a:t>Further resources and learning</a:t>
            </a:r>
          </a:p>
          <a:p>
            <a:pPr marL="0" indent="0">
              <a:spcAft>
                <a:spcPts val="600"/>
              </a:spcAft>
              <a:buNone/>
            </a:pPr>
            <a:r>
              <a:rPr lang="en-GB" sz="2400" dirty="0">
                <a:solidFill>
                  <a:srgbClr val="00A4B4"/>
                </a:solidFill>
                <a:latin typeface="Arial" panose="020B0604020202020204" pitchFamily="34" charset="0"/>
                <a:cs typeface="Arial" panose="020B0604020202020204" pitchFamily="34" charset="0"/>
              </a:rPr>
              <a:t> </a:t>
            </a:r>
          </a:p>
          <a:p>
            <a:pPr marL="0" indent="0">
              <a:buNone/>
            </a:pPr>
            <a:r>
              <a:rPr lang="en-GB" sz="2000" dirty="0"/>
              <a:t>This website is mainly for meal ideas, but it does offer good advice and tips on getting children active.</a:t>
            </a:r>
          </a:p>
          <a:p>
            <a:pPr marL="0" indent="0">
              <a:buNone/>
            </a:pPr>
            <a:br>
              <a:rPr lang="en-GB" sz="2000" dirty="0"/>
            </a:br>
            <a:r>
              <a:rPr lang="en-GB" sz="2000" dirty="0">
                <a:hlinkClick r:id="rId2"/>
              </a:rPr>
              <a:t>https://www.nhs.uk/change4life/activities</a:t>
            </a:r>
            <a:r>
              <a:rPr lang="en-GB" sz="2000" dirty="0"/>
              <a:t> </a:t>
            </a:r>
          </a:p>
          <a:p>
            <a:pPr marL="0" indent="0">
              <a:buNone/>
            </a:pPr>
            <a:endParaRPr lang="en-GB" sz="2000" dirty="0"/>
          </a:p>
          <a:p>
            <a:pPr marL="0" indent="0">
              <a:buNone/>
            </a:pPr>
            <a:r>
              <a:rPr lang="en-GB" sz="2000" dirty="0">
                <a:solidFill>
                  <a:schemeClr val="tx1">
                    <a:lumMod val="95000"/>
                    <a:lumOff val="5000"/>
                  </a:schemeClr>
                </a:solidFill>
              </a:rPr>
              <a:t>The NHS website is very useful and packed full of easy ideas for getting fit and more active. </a:t>
            </a:r>
          </a:p>
          <a:p>
            <a:pPr marL="0" indent="0">
              <a:buNone/>
            </a:pPr>
            <a:r>
              <a:rPr lang="en-GB" sz="2000" dirty="0">
                <a:hlinkClick r:id="rId3"/>
              </a:rPr>
              <a:t>https://www.nhs.uk/live-well/exercise/free-fitness-ideas/</a:t>
            </a:r>
            <a:r>
              <a:rPr lang="en-GB" sz="2000" dirty="0"/>
              <a:t> </a:t>
            </a:r>
          </a:p>
          <a:p>
            <a:pPr marL="0" indent="0">
              <a:buNone/>
            </a:pPr>
            <a:endParaRPr lang="en-GB" sz="2000" dirty="0"/>
          </a:p>
          <a:p>
            <a:pPr marL="0" indent="0">
              <a:buNone/>
            </a:pPr>
            <a:r>
              <a:rPr lang="en-GB" sz="2000" dirty="0"/>
              <a:t>For more detail about how being physically active helps our bodies, look into this website. </a:t>
            </a:r>
          </a:p>
          <a:p>
            <a:pPr marL="0" indent="0">
              <a:buNone/>
            </a:pPr>
            <a:r>
              <a:rPr lang="en-GB" sz="2000" dirty="0">
                <a:hlinkClick r:id="rId4"/>
              </a:rPr>
              <a:t>https://www.heart.org/en/healthy-living/fitness/fitness-basics/why-is-physical-activity-so-important-for-health-and-wellbeing</a:t>
            </a:r>
            <a:r>
              <a:rPr lang="en-GB" sz="2000" dirty="0"/>
              <a:t> </a:t>
            </a:r>
          </a:p>
          <a:p>
            <a:pPr marL="0" indent="0">
              <a:buNone/>
            </a:pPr>
            <a:endParaRPr lang="en-GB" sz="2400" dirty="0"/>
          </a:p>
        </p:txBody>
      </p:sp>
    </p:spTree>
    <p:extLst>
      <p:ext uri="{BB962C8B-B14F-4D97-AF65-F5344CB8AC3E}">
        <p14:creationId xmlns:p14="http://schemas.microsoft.com/office/powerpoint/2010/main" val="2049543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A4B4"/>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551063" y="829928"/>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latin typeface="Arial" panose="020B0604020202020204" pitchFamily="34" charset="0"/>
                <a:cs typeface="Arial" panose="020B0604020202020204" pitchFamily="34" charset="0"/>
              </a:rPr>
              <a:t>Fitness &amp; Wellbeing </a:t>
            </a:r>
          </a:p>
        </p:txBody>
      </p:sp>
      <p:pic>
        <p:nvPicPr>
          <p:cNvPr id="3" name="Picture 2" descr="A couple of people walking on a beach with a sunset in the background&#10;&#10;Description automatically generated">
            <a:extLst>
              <a:ext uri="{FF2B5EF4-FFF2-40B4-BE49-F238E27FC236}">
                <a16:creationId xmlns:a16="http://schemas.microsoft.com/office/drawing/2014/main" id="{23B58DCE-DC7F-4F33-A229-C23348807E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0293" y="2386239"/>
            <a:ext cx="7991407" cy="2699800"/>
          </a:xfrm>
          <a:prstGeom prst="rect">
            <a:avLst/>
          </a:prstGeom>
          <a:ln>
            <a:noFill/>
          </a:ln>
          <a:effectLst>
            <a:softEdge rad="112500"/>
          </a:effectLst>
        </p:spPr>
      </p:pic>
    </p:spTree>
    <p:extLst>
      <p:ext uri="{BB962C8B-B14F-4D97-AF65-F5344CB8AC3E}">
        <p14:creationId xmlns:p14="http://schemas.microsoft.com/office/powerpoint/2010/main" val="121083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A48434-A3F1-43A5-90FD-A43DA3320517}"/>
              </a:ext>
            </a:extLst>
          </p:cNvPr>
          <p:cNvSpPr/>
          <p:nvPr/>
        </p:nvSpPr>
        <p:spPr>
          <a:xfrm>
            <a:off x="817510" y="832635"/>
            <a:ext cx="9247882" cy="3600986"/>
          </a:xfrm>
          <a:prstGeom prst="rect">
            <a:avLst/>
          </a:prstGeom>
        </p:spPr>
        <p:txBody>
          <a:bodyPr wrap="square">
            <a:spAutoFit/>
          </a:bodyPr>
          <a:lstStyle/>
          <a:p>
            <a:endParaRPr lang="en-GB" sz="2800" b="1" dirty="0">
              <a:solidFill>
                <a:srgbClr val="0000FF"/>
              </a:solidFill>
              <a:latin typeface="Arial" panose="020B0604020202020204" pitchFamily="34" charset="0"/>
              <a:cs typeface="Arial" panose="020B0604020202020204" pitchFamily="34" charset="0"/>
            </a:endParaRPr>
          </a:p>
          <a:p>
            <a:endParaRPr lang="en-GB" sz="2800" b="1" dirty="0">
              <a:solidFill>
                <a:srgbClr val="0000FF"/>
              </a:solidFill>
              <a:latin typeface="Arial" panose="020B0604020202020204" pitchFamily="34" charset="0"/>
              <a:cs typeface="Arial" panose="020B0604020202020204" pitchFamily="34" charset="0"/>
            </a:endParaRPr>
          </a:p>
          <a:p>
            <a:r>
              <a:rPr lang="en-GB" sz="2800" b="1" dirty="0">
                <a:solidFill>
                  <a:srgbClr val="0000FF"/>
                </a:solidFill>
                <a:latin typeface="Arial" panose="020B0604020202020204" pitchFamily="34" charset="0"/>
                <a:cs typeface="Arial" panose="020B0604020202020204" pitchFamily="34" charset="0"/>
              </a:rPr>
              <a:t> </a:t>
            </a:r>
            <a:r>
              <a:rPr lang="en-GB" sz="3200" b="1" dirty="0">
                <a:solidFill>
                  <a:srgbClr val="0000FF"/>
                </a:solidFill>
                <a:latin typeface="Arial" panose="020B0604020202020204" pitchFamily="34" charset="0"/>
                <a:cs typeface="Arial" panose="020B0604020202020204" pitchFamily="34" charset="0"/>
              </a:rPr>
              <a:t>Aim</a:t>
            </a:r>
            <a:r>
              <a:rPr lang="en-GB" sz="2800" b="1" dirty="0">
                <a:solidFill>
                  <a:srgbClr val="0000FF"/>
                </a:solidFill>
                <a:latin typeface="Arial" panose="020B0604020202020204" pitchFamily="34" charset="0"/>
                <a:cs typeface="Arial" panose="020B0604020202020204" pitchFamily="34" charset="0"/>
              </a:rPr>
              <a:t> </a:t>
            </a:r>
            <a:r>
              <a:rPr lang="en-GB" sz="2000" b="1" dirty="0">
                <a:solidFill>
                  <a:srgbClr val="0000FF"/>
                </a:solidFill>
                <a:latin typeface="Arial" panose="020B0604020202020204" pitchFamily="34" charset="0"/>
                <a:cs typeface="Arial" panose="020B0604020202020204" pitchFamily="34" charset="0"/>
              </a:rPr>
              <a:t>(what I am going to do)</a:t>
            </a:r>
          </a:p>
          <a:p>
            <a:endParaRPr lang="en-GB" sz="2800" dirty="0">
              <a:solidFill>
                <a:srgbClr val="002060"/>
              </a:solidFill>
              <a:latin typeface="Arial" panose="020B0604020202020204" pitchFamily="34" charset="0"/>
              <a:cs typeface="Arial" panose="020B0604020202020204" pitchFamily="34" charset="0"/>
            </a:endParaRPr>
          </a:p>
          <a:p>
            <a:pPr algn="just"/>
            <a:r>
              <a:rPr lang="en-GB" sz="2800" dirty="0">
                <a:solidFill>
                  <a:srgbClr val="002060"/>
                </a:solidFill>
                <a:latin typeface="Arial" panose="020B0604020202020204" pitchFamily="34" charset="0"/>
                <a:cs typeface="Arial" panose="020B0604020202020204" pitchFamily="34" charset="0"/>
              </a:rPr>
              <a:t>To understand the importance of fitness and its effects on your wellbeing. </a:t>
            </a:r>
          </a:p>
          <a:p>
            <a:endParaRPr lang="en-GB" sz="2800" dirty="0">
              <a:solidFill>
                <a:srgbClr val="002060"/>
              </a:solidFill>
              <a:latin typeface="Arial" panose="020B0604020202020204" pitchFamily="34" charset="0"/>
              <a:cs typeface="Arial" panose="020B0604020202020204" pitchFamily="34" charset="0"/>
            </a:endParaRPr>
          </a:p>
          <a:p>
            <a:endParaRPr lang="en-GB" sz="28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177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latin typeface="Arial" panose="020B0604020202020204" pitchFamily="34" charset="0"/>
                <a:cs typeface="Arial" panose="020B0604020202020204" pitchFamily="34" charset="0"/>
              </a:rPr>
              <a:t>Fitness</a:t>
            </a:r>
          </a:p>
        </p:txBody>
      </p:sp>
      <p:sp>
        <p:nvSpPr>
          <p:cNvPr id="4" name="Title 1">
            <a:extLst>
              <a:ext uri="{FF2B5EF4-FFF2-40B4-BE49-F238E27FC236}">
                <a16:creationId xmlns:a16="http://schemas.microsoft.com/office/drawing/2014/main" id="{9AADE670-5320-47B2-B95B-4F43764B4869}"/>
              </a:ext>
            </a:extLst>
          </p:cNvPr>
          <p:cNvSpPr txBox="1">
            <a:spLocks/>
          </p:cNvSpPr>
          <p:nvPr/>
        </p:nvSpPr>
        <p:spPr>
          <a:xfrm>
            <a:off x="1607205" y="2494136"/>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dirty="0">
                <a:solidFill>
                  <a:srgbClr val="00A4B4"/>
                </a:solidFill>
                <a:latin typeface="Arial" panose="020B0604020202020204" pitchFamily="34" charset="0"/>
                <a:cs typeface="Arial" panose="020B0604020202020204" pitchFamily="34" charset="0"/>
              </a:rPr>
              <a:t>Discussion Points</a:t>
            </a:r>
          </a:p>
        </p:txBody>
      </p:sp>
      <p:sp>
        <p:nvSpPr>
          <p:cNvPr id="6" name="TextBox 5">
            <a:extLst>
              <a:ext uri="{FF2B5EF4-FFF2-40B4-BE49-F238E27FC236}">
                <a16:creationId xmlns:a16="http://schemas.microsoft.com/office/drawing/2014/main" id="{C1B3B0E2-5BF8-4ED0-88C5-EBB8BE2DD095}"/>
              </a:ext>
            </a:extLst>
          </p:cNvPr>
          <p:cNvSpPr txBox="1"/>
          <p:nvPr/>
        </p:nvSpPr>
        <p:spPr>
          <a:xfrm>
            <a:off x="798358" y="1989446"/>
            <a:ext cx="404495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How much exercise do we need a day?</a:t>
            </a:r>
          </a:p>
        </p:txBody>
      </p:sp>
      <p:sp>
        <p:nvSpPr>
          <p:cNvPr id="7" name="TextBox 6">
            <a:extLst>
              <a:ext uri="{FF2B5EF4-FFF2-40B4-BE49-F238E27FC236}">
                <a16:creationId xmlns:a16="http://schemas.microsoft.com/office/drawing/2014/main" id="{1F2A140A-3395-4569-90F8-9001E3F87CE4}"/>
              </a:ext>
            </a:extLst>
          </p:cNvPr>
          <p:cNvSpPr txBox="1"/>
          <p:nvPr/>
        </p:nvSpPr>
        <p:spPr>
          <a:xfrm>
            <a:off x="7052486" y="4280109"/>
            <a:ext cx="463550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What initiatives are out there to support people with getting active? </a:t>
            </a:r>
          </a:p>
        </p:txBody>
      </p:sp>
      <p:sp>
        <p:nvSpPr>
          <p:cNvPr id="8" name="TextBox 7">
            <a:extLst>
              <a:ext uri="{FF2B5EF4-FFF2-40B4-BE49-F238E27FC236}">
                <a16:creationId xmlns:a16="http://schemas.microsoft.com/office/drawing/2014/main" id="{3821B97F-798F-4CC8-B754-BEC3703F9DD2}"/>
              </a:ext>
            </a:extLst>
          </p:cNvPr>
          <p:cNvSpPr txBox="1"/>
          <p:nvPr/>
        </p:nvSpPr>
        <p:spPr>
          <a:xfrm>
            <a:off x="6096000" y="1686658"/>
            <a:ext cx="4572000" cy="646331"/>
          </a:xfrm>
          <a:prstGeom prst="rect">
            <a:avLst/>
          </a:prstGeom>
          <a:noFill/>
        </p:spPr>
        <p:txBody>
          <a:bodyPr wrap="square" rtlCol="0">
            <a:spAutoFit/>
          </a:bodyPr>
          <a:lstStyle/>
          <a:p>
            <a:pPr algn="ctr"/>
            <a:r>
              <a:rPr lang="en-GB" dirty="0">
                <a:latin typeface="Arial" panose="020B0604020202020204" pitchFamily="34" charset="0"/>
                <a:cs typeface="Arial" panose="020B0604020202020204" pitchFamily="34" charset="0"/>
              </a:rPr>
              <a:t>What barriers do people face that will effect how much exercise they get?</a:t>
            </a:r>
          </a:p>
        </p:txBody>
      </p:sp>
      <p:sp>
        <p:nvSpPr>
          <p:cNvPr id="9" name="TextBox 8">
            <a:extLst>
              <a:ext uri="{FF2B5EF4-FFF2-40B4-BE49-F238E27FC236}">
                <a16:creationId xmlns:a16="http://schemas.microsoft.com/office/drawing/2014/main" id="{72AB3890-7F16-48D0-9F25-AE4C4979D9AD}"/>
              </a:ext>
            </a:extLst>
          </p:cNvPr>
          <p:cNvSpPr txBox="1"/>
          <p:nvPr/>
        </p:nvSpPr>
        <p:spPr>
          <a:xfrm>
            <a:off x="798358" y="4205013"/>
            <a:ext cx="516890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Do you think you get enough exercise? If no, why not?</a:t>
            </a:r>
          </a:p>
        </p:txBody>
      </p:sp>
    </p:spTree>
    <p:extLst>
      <p:ext uri="{BB962C8B-B14F-4D97-AF65-F5344CB8AC3E}">
        <p14:creationId xmlns:p14="http://schemas.microsoft.com/office/powerpoint/2010/main" val="176401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latin typeface="Arial" panose="020B0604020202020204" pitchFamily="34" charset="0"/>
                <a:cs typeface="Arial" panose="020B0604020202020204" pitchFamily="34" charset="0"/>
              </a:rPr>
              <a:t>Fitness</a:t>
            </a:r>
          </a:p>
        </p:txBody>
      </p:sp>
      <p:sp>
        <p:nvSpPr>
          <p:cNvPr id="8" name="Rectangle 7">
            <a:extLst>
              <a:ext uri="{FF2B5EF4-FFF2-40B4-BE49-F238E27FC236}">
                <a16:creationId xmlns:a16="http://schemas.microsoft.com/office/drawing/2014/main" id="{D6469394-D648-4FC0-82B9-98EA4D209FC5}"/>
              </a:ext>
            </a:extLst>
          </p:cNvPr>
          <p:cNvSpPr/>
          <p:nvPr/>
        </p:nvSpPr>
        <p:spPr>
          <a:xfrm>
            <a:off x="376873" y="1682622"/>
            <a:ext cx="7248428" cy="2246769"/>
          </a:xfrm>
          <a:prstGeom prst="rect">
            <a:avLst/>
          </a:prstGeom>
        </p:spPr>
        <p:txBody>
          <a:bodyPr wrap="square">
            <a:spAutoFit/>
          </a:bodyPr>
          <a:lstStyle/>
          <a:p>
            <a:r>
              <a:rPr lang="en-GB" sz="2000" dirty="0">
                <a:latin typeface="Arial" panose="020B0604020202020204" pitchFamily="34" charset="0"/>
                <a:cs typeface="Arial" panose="020B0604020202020204" pitchFamily="34" charset="0"/>
              </a:rPr>
              <a:t>Thinking back over the last week, put together a diary log of all the times you think you have done </a:t>
            </a:r>
            <a:r>
              <a:rPr lang="en-GB" sz="2000" b="1" dirty="0">
                <a:latin typeface="Arial" panose="020B0604020202020204" pitchFamily="34" charset="0"/>
                <a:cs typeface="Arial" panose="020B0604020202020204" pitchFamily="34" charset="0"/>
              </a:rPr>
              <a:t>anything</a:t>
            </a:r>
            <a:r>
              <a:rPr lang="en-GB" sz="2000" dirty="0">
                <a:latin typeface="Arial" panose="020B0604020202020204" pitchFamily="34" charset="0"/>
                <a:cs typeface="Arial" panose="020B0604020202020204" pitchFamily="34" charset="0"/>
              </a:rPr>
              <a:t> that would be classed as exercise:</a:t>
            </a:r>
          </a:p>
          <a:p>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Monday: </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Tuesday:</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Thursday: </a:t>
            </a:r>
          </a:p>
        </p:txBody>
      </p:sp>
      <p:sp>
        <p:nvSpPr>
          <p:cNvPr id="2" name="Cloud 1">
            <a:extLst>
              <a:ext uri="{FF2B5EF4-FFF2-40B4-BE49-F238E27FC236}">
                <a16:creationId xmlns:a16="http://schemas.microsoft.com/office/drawing/2014/main" id="{68A739F4-C1BD-49FA-B82A-019A8F2E7E7F}"/>
              </a:ext>
            </a:extLst>
          </p:cNvPr>
          <p:cNvSpPr/>
          <p:nvPr/>
        </p:nvSpPr>
        <p:spPr>
          <a:xfrm>
            <a:off x="5486661" y="2285035"/>
            <a:ext cx="6432094" cy="2631881"/>
          </a:xfrm>
          <a:prstGeom prst="cloud">
            <a:avLst/>
          </a:prstGeom>
          <a:solidFill>
            <a:srgbClr val="00A4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If you can’t think of anything, don’t worry. We will come back to this again later and you may be able to add more then. </a:t>
            </a:r>
          </a:p>
        </p:txBody>
      </p:sp>
    </p:spTree>
    <p:extLst>
      <p:ext uri="{BB962C8B-B14F-4D97-AF65-F5344CB8AC3E}">
        <p14:creationId xmlns:p14="http://schemas.microsoft.com/office/powerpoint/2010/main" val="4216937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latin typeface="Arial" panose="020B0604020202020204" pitchFamily="34" charset="0"/>
                <a:cs typeface="Arial" panose="020B0604020202020204" pitchFamily="34" charset="0"/>
              </a:rPr>
              <a:t>Fitness</a:t>
            </a:r>
          </a:p>
        </p:txBody>
      </p:sp>
      <p:sp>
        <p:nvSpPr>
          <p:cNvPr id="8" name="Rectangle 7">
            <a:extLst>
              <a:ext uri="{FF2B5EF4-FFF2-40B4-BE49-F238E27FC236}">
                <a16:creationId xmlns:a16="http://schemas.microsoft.com/office/drawing/2014/main" id="{D6469394-D648-4FC0-82B9-98EA4D209FC5}"/>
              </a:ext>
            </a:extLst>
          </p:cNvPr>
          <p:cNvSpPr/>
          <p:nvPr/>
        </p:nvSpPr>
        <p:spPr>
          <a:xfrm>
            <a:off x="376873" y="1682622"/>
            <a:ext cx="7248428" cy="1323439"/>
          </a:xfrm>
          <a:prstGeom prst="rect">
            <a:avLst/>
          </a:prstGeom>
        </p:spPr>
        <p:txBody>
          <a:bodyPr wrap="square">
            <a:spAutoFit/>
          </a:bodyPr>
          <a:lstStyle/>
          <a:p>
            <a:r>
              <a:rPr lang="en-GB" sz="2000" dirty="0">
                <a:latin typeface="Arial" panose="020B0604020202020204" pitchFamily="34" charset="0"/>
                <a:cs typeface="Arial" panose="020B0604020202020204" pitchFamily="34" charset="0"/>
              </a:rPr>
              <a:t>Draw a person and jot down ways we can get exercise around the body. It can be sporting activities, classes, things we can do at home, anything!</a:t>
            </a:r>
          </a:p>
          <a:p>
            <a:endParaRPr lang="en-GB" sz="2000"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05B25C8F-C8B9-44DF-8B81-5EC134B93704}"/>
              </a:ext>
            </a:extLst>
          </p:cNvPr>
          <p:cNvPicPr>
            <a:picLocks noChangeAspect="1"/>
          </p:cNvPicPr>
          <p:nvPr/>
        </p:nvPicPr>
        <p:blipFill>
          <a:blip r:embed="rId2"/>
          <a:stretch>
            <a:fillRect/>
          </a:stretch>
        </p:blipFill>
        <p:spPr>
          <a:xfrm>
            <a:off x="8217637" y="2192294"/>
            <a:ext cx="2771065" cy="3839240"/>
          </a:xfrm>
          <a:prstGeom prst="rect">
            <a:avLst/>
          </a:prstGeom>
        </p:spPr>
      </p:pic>
    </p:spTree>
    <p:extLst>
      <p:ext uri="{BB962C8B-B14F-4D97-AF65-F5344CB8AC3E}">
        <p14:creationId xmlns:p14="http://schemas.microsoft.com/office/powerpoint/2010/main" val="3688551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latin typeface="Arial" panose="020B0604020202020204" pitchFamily="34" charset="0"/>
                <a:cs typeface="Arial" panose="020B0604020202020204" pitchFamily="34" charset="0"/>
              </a:rPr>
              <a:t>Fitness – Physical activity </a:t>
            </a:r>
          </a:p>
        </p:txBody>
      </p:sp>
      <p:sp>
        <p:nvSpPr>
          <p:cNvPr id="10" name="Rectangle 9">
            <a:extLst>
              <a:ext uri="{FF2B5EF4-FFF2-40B4-BE49-F238E27FC236}">
                <a16:creationId xmlns:a16="http://schemas.microsoft.com/office/drawing/2014/main" id="{75D0FF92-0A3F-4FB1-9FED-DE7C04AE6C77}"/>
              </a:ext>
            </a:extLst>
          </p:cNvPr>
          <p:cNvSpPr/>
          <p:nvPr/>
        </p:nvSpPr>
        <p:spPr>
          <a:xfrm>
            <a:off x="376873" y="1682622"/>
            <a:ext cx="7248428" cy="1846659"/>
          </a:xfrm>
          <a:prstGeom prst="rect">
            <a:avLst/>
          </a:prstGeom>
        </p:spPr>
        <p:txBody>
          <a:bodyPr wrap="square">
            <a:spAutoFit/>
          </a:bodyPr>
          <a:lstStyle/>
          <a:p>
            <a:r>
              <a:rPr lang="en-GB" sz="2400">
                <a:solidFill>
                  <a:srgbClr val="00A4B4"/>
                </a:solidFill>
              </a:rPr>
              <a:t>What is physical activity?</a:t>
            </a:r>
          </a:p>
          <a:p>
            <a:br>
              <a:rPr lang="en-US"/>
            </a:br>
            <a:r>
              <a:rPr lang="en-US"/>
              <a:t>Being physically active means sitting down less and moving our bodies more. Many people find that physical activity helps them maintain positive mental health, either on its own, or in combination with other treatments.</a:t>
            </a:r>
            <a:endParaRPr lang="en-GB" sz="2000"/>
          </a:p>
        </p:txBody>
      </p:sp>
      <p:sp>
        <p:nvSpPr>
          <p:cNvPr id="6" name="Cloud 5">
            <a:extLst>
              <a:ext uri="{FF2B5EF4-FFF2-40B4-BE49-F238E27FC236}">
                <a16:creationId xmlns:a16="http://schemas.microsoft.com/office/drawing/2014/main" id="{5494D512-F022-4F81-8551-714E4CACD13C}"/>
              </a:ext>
            </a:extLst>
          </p:cNvPr>
          <p:cNvSpPr/>
          <p:nvPr/>
        </p:nvSpPr>
        <p:spPr>
          <a:xfrm>
            <a:off x="556592" y="3709911"/>
            <a:ext cx="6265628" cy="1765190"/>
          </a:xfrm>
          <a:prstGeom prst="cloud">
            <a:avLst/>
          </a:prstGeom>
          <a:solidFill>
            <a:srgbClr val="00A4B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a:p>
            <a:pPr algn="ctr"/>
            <a:r>
              <a:rPr lang="en-GB" dirty="0"/>
              <a:t>Is there anything you have missed on your drawing task? Go back and add it on.</a:t>
            </a:r>
          </a:p>
          <a:p>
            <a:pPr algn="ctr"/>
            <a:endParaRPr lang="en-GB" dirty="0"/>
          </a:p>
        </p:txBody>
      </p:sp>
      <p:pic>
        <p:nvPicPr>
          <p:cNvPr id="7" name="Picture 6" descr="A view of a forest&#10;&#10;Description automatically generated">
            <a:hlinkClick r:id="rId2"/>
            <a:extLst>
              <a:ext uri="{FF2B5EF4-FFF2-40B4-BE49-F238E27FC236}">
                <a16:creationId xmlns:a16="http://schemas.microsoft.com/office/drawing/2014/main" id="{BF67D353-D8B3-4EFE-A209-6BD771F6B3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9214" y="2548394"/>
            <a:ext cx="3969027" cy="2381416"/>
          </a:xfrm>
          <a:prstGeom prst="rect">
            <a:avLst/>
          </a:prstGeom>
          <a:ln>
            <a:noFill/>
          </a:ln>
          <a:effectLst>
            <a:softEdge rad="112500"/>
          </a:effectLst>
        </p:spPr>
      </p:pic>
      <p:sp>
        <p:nvSpPr>
          <p:cNvPr id="2" name="TextBox 1">
            <a:extLst>
              <a:ext uri="{FF2B5EF4-FFF2-40B4-BE49-F238E27FC236}">
                <a16:creationId xmlns:a16="http://schemas.microsoft.com/office/drawing/2014/main" id="{EF63FFCC-818B-4319-8171-BABA85EDD4E5}"/>
              </a:ext>
            </a:extLst>
          </p:cNvPr>
          <p:cNvSpPr txBox="1"/>
          <p:nvPr/>
        </p:nvSpPr>
        <p:spPr>
          <a:xfrm>
            <a:off x="8120615" y="4130841"/>
            <a:ext cx="1606164" cy="461665"/>
          </a:xfrm>
          <a:prstGeom prst="rect">
            <a:avLst/>
          </a:prstGeom>
          <a:noFill/>
        </p:spPr>
        <p:txBody>
          <a:bodyPr wrap="square" rtlCol="0">
            <a:spAutoFit/>
          </a:bodyPr>
          <a:lstStyle/>
          <a:p>
            <a:r>
              <a:rPr lang="en-GB" sz="2400" dirty="0">
                <a:solidFill>
                  <a:schemeClr val="bg1"/>
                </a:solidFill>
              </a:rPr>
              <a:t>Click me</a:t>
            </a:r>
          </a:p>
        </p:txBody>
      </p:sp>
    </p:spTree>
    <p:extLst>
      <p:ext uri="{BB962C8B-B14F-4D97-AF65-F5344CB8AC3E}">
        <p14:creationId xmlns:p14="http://schemas.microsoft.com/office/powerpoint/2010/main" val="93295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latin typeface="Arial" panose="020B0604020202020204" pitchFamily="34" charset="0"/>
                <a:cs typeface="Arial" panose="020B0604020202020204" pitchFamily="34" charset="0"/>
              </a:rPr>
              <a:t>Fitness – Physical activity </a:t>
            </a:r>
          </a:p>
        </p:txBody>
      </p:sp>
      <p:sp>
        <p:nvSpPr>
          <p:cNvPr id="10" name="Rectangle 9">
            <a:extLst>
              <a:ext uri="{FF2B5EF4-FFF2-40B4-BE49-F238E27FC236}">
                <a16:creationId xmlns:a16="http://schemas.microsoft.com/office/drawing/2014/main" id="{75D0FF92-0A3F-4FB1-9FED-DE7C04AE6C77}"/>
              </a:ext>
            </a:extLst>
          </p:cNvPr>
          <p:cNvSpPr/>
          <p:nvPr/>
        </p:nvSpPr>
        <p:spPr>
          <a:xfrm>
            <a:off x="281458" y="1024938"/>
            <a:ext cx="7248428" cy="3908762"/>
          </a:xfrm>
          <a:prstGeom prst="rect">
            <a:avLst/>
          </a:prstGeom>
        </p:spPr>
        <p:txBody>
          <a:bodyPr wrap="square" anchor="t">
            <a:spAutoFit/>
          </a:bodyPr>
          <a:lstStyle/>
          <a:p>
            <a:r>
              <a:rPr lang="en-GB" sz="2400">
                <a:solidFill>
                  <a:srgbClr val="00A4B4"/>
                </a:solidFill>
              </a:rPr>
              <a:t>How can physical activity help mental health?</a:t>
            </a:r>
          </a:p>
          <a:p>
            <a:endParaRPr lang="en-GB" sz="2400">
              <a:solidFill>
                <a:srgbClr val="00A4B4"/>
              </a:solidFill>
            </a:endParaRPr>
          </a:p>
          <a:p>
            <a:pPr marL="285750" indent="-285750">
              <a:buFont typeface="Arial" panose="020B0604020202020204" pitchFamily="34" charset="0"/>
              <a:buChar char="•"/>
            </a:pPr>
            <a:r>
              <a:rPr lang="en-US" b="1"/>
              <a:t>Better sleep</a:t>
            </a:r>
            <a:r>
              <a:rPr lang="en-US"/>
              <a:t> – by making you feel more tired at the end of the day</a:t>
            </a:r>
            <a:br>
              <a:rPr lang="en-US"/>
            </a:br>
            <a:endParaRPr lang="en-US"/>
          </a:p>
          <a:p>
            <a:pPr marL="285750" indent="-285750">
              <a:buFont typeface="Arial" panose="020B0604020202020204" pitchFamily="34" charset="0"/>
              <a:buChar char="•"/>
            </a:pPr>
            <a:r>
              <a:rPr lang="en-US" b="1"/>
              <a:t>Happier moods</a:t>
            </a:r>
            <a:r>
              <a:rPr lang="en-US"/>
              <a:t> – physical activity releases feel-good hormones that make you feel better in yourself and give you more energy</a:t>
            </a:r>
            <a:br>
              <a:rPr lang="en-US"/>
            </a:br>
            <a:endParaRPr lang="en-US"/>
          </a:p>
          <a:p>
            <a:pPr marL="285750" indent="-285750">
              <a:buFont typeface="Arial" panose="020B0604020202020204" pitchFamily="34" charset="0"/>
              <a:buChar char="•"/>
            </a:pPr>
            <a:r>
              <a:rPr lang="en-US" b="1"/>
              <a:t>Managing stress, anxiety or intrusive and racing thoughts</a:t>
            </a:r>
            <a:r>
              <a:rPr lang="en-US"/>
              <a:t> – doing something physical releases cortisol which helps us manage stress. Being physically active also gives your brain something to focus on and can be a positive coping strategy for difficult times</a:t>
            </a:r>
          </a:p>
          <a:p>
            <a:endParaRPr lang="en-US"/>
          </a:p>
          <a:p>
            <a:endParaRPr lang="en-GB" sz="2000"/>
          </a:p>
        </p:txBody>
      </p:sp>
      <p:sp>
        <p:nvSpPr>
          <p:cNvPr id="3" name="Rectangle: Rounded Corners 2">
            <a:extLst>
              <a:ext uri="{FF2B5EF4-FFF2-40B4-BE49-F238E27FC236}">
                <a16:creationId xmlns:a16="http://schemas.microsoft.com/office/drawing/2014/main" id="{9DD8DE30-76E6-484B-A542-B1C73F82E88A}"/>
              </a:ext>
            </a:extLst>
          </p:cNvPr>
          <p:cNvSpPr/>
          <p:nvPr/>
        </p:nvSpPr>
        <p:spPr>
          <a:xfrm>
            <a:off x="1916264" y="4497429"/>
            <a:ext cx="10066352" cy="1440160"/>
          </a:xfrm>
          <a:prstGeom prst="roundRect">
            <a:avLst/>
          </a:prstGeom>
          <a:solidFill>
            <a:srgbClr val="00A4B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EF61AEBF-A548-4EB4-932E-493A9BA7BCD7}"/>
              </a:ext>
            </a:extLst>
          </p:cNvPr>
          <p:cNvSpPr/>
          <p:nvPr/>
        </p:nvSpPr>
        <p:spPr>
          <a:xfrm>
            <a:off x="2289976" y="4601956"/>
            <a:ext cx="9782754" cy="1231106"/>
          </a:xfrm>
          <a:prstGeom prst="rect">
            <a:avLst/>
          </a:prstGeom>
        </p:spPr>
        <p:txBody>
          <a:bodyPr wrap="square">
            <a:spAutoFit/>
          </a:bodyPr>
          <a:lstStyle/>
          <a:p>
            <a:r>
              <a:rPr lang="en-US" sz="2000" dirty="0">
                <a:solidFill>
                  <a:schemeClr val="bg1"/>
                </a:solidFill>
                <a:latin typeface="Arial" panose="020B0604020202020204" pitchFamily="34" charset="0"/>
                <a:cs typeface="Arial" panose="020B0604020202020204" pitchFamily="34" charset="0"/>
              </a:rPr>
              <a:t>Fact:</a:t>
            </a:r>
            <a:br>
              <a:rPr lang="en-US" sz="2000" dirty="0">
                <a:solidFill>
                  <a:schemeClr val="bg1"/>
                </a:solidFill>
                <a:latin typeface="Arial" panose="020B0604020202020204" pitchFamily="34" charset="0"/>
                <a:cs typeface="Arial" panose="020B0604020202020204" pitchFamily="34" charset="0"/>
              </a:rPr>
            </a:br>
            <a:r>
              <a:rPr lang="en-US" dirty="0">
                <a:solidFill>
                  <a:schemeClr val="bg1"/>
                </a:solidFill>
              </a:rPr>
              <a:t>When you </a:t>
            </a:r>
            <a:r>
              <a:rPr lang="en-US" b="1" dirty="0">
                <a:solidFill>
                  <a:schemeClr val="bg1"/>
                </a:solidFill>
              </a:rPr>
              <a:t>exercise</a:t>
            </a:r>
            <a:r>
              <a:rPr lang="en-US" dirty="0">
                <a:solidFill>
                  <a:schemeClr val="bg1"/>
                </a:solidFill>
              </a:rPr>
              <a:t>, your body </a:t>
            </a:r>
            <a:r>
              <a:rPr lang="en-US" b="1" dirty="0">
                <a:solidFill>
                  <a:schemeClr val="bg1"/>
                </a:solidFill>
              </a:rPr>
              <a:t>releases</a:t>
            </a:r>
            <a:r>
              <a:rPr lang="en-US" dirty="0">
                <a:solidFill>
                  <a:schemeClr val="bg1"/>
                </a:solidFill>
              </a:rPr>
              <a:t> chemicals called endorphins. These endorphins interact with the receptors in your brain that reduce your perception of pain. Endorphins also trigger a positive feeling in the body, similar to that of morphine.</a:t>
            </a:r>
            <a:endParaRPr lang="en-US"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5663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DC499F-8131-42B7-9E7C-34FED9BAB0F2}"/>
              </a:ext>
            </a:extLst>
          </p:cNvPr>
          <p:cNvSpPr txBox="1">
            <a:spLocks/>
          </p:cNvSpPr>
          <p:nvPr/>
        </p:nvSpPr>
        <p:spPr>
          <a:xfrm>
            <a:off x="203591" y="61832"/>
            <a:ext cx="8720106" cy="14401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latin typeface="Arial" panose="020B0604020202020204" pitchFamily="34" charset="0"/>
                <a:cs typeface="Arial" panose="020B0604020202020204" pitchFamily="34" charset="0"/>
              </a:rPr>
              <a:t>Fitness – Physical activity </a:t>
            </a:r>
          </a:p>
        </p:txBody>
      </p:sp>
      <p:sp>
        <p:nvSpPr>
          <p:cNvPr id="10" name="Rectangle 9">
            <a:extLst>
              <a:ext uri="{FF2B5EF4-FFF2-40B4-BE49-F238E27FC236}">
                <a16:creationId xmlns:a16="http://schemas.microsoft.com/office/drawing/2014/main" id="{75D0FF92-0A3F-4FB1-9FED-DE7C04AE6C77}"/>
              </a:ext>
            </a:extLst>
          </p:cNvPr>
          <p:cNvSpPr/>
          <p:nvPr/>
        </p:nvSpPr>
        <p:spPr>
          <a:xfrm>
            <a:off x="281458" y="1024938"/>
            <a:ext cx="7248428" cy="4401205"/>
          </a:xfrm>
          <a:prstGeom prst="rect">
            <a:avLst/>
          </a:prstGeom>
        </p:spPr>
        <p:txBody>
          <a:bodyPr wrap="square" anchor="t">
            <a:spAutoFit/>
          </a:bodyPr>
          <a:lstStyle/>
          <a:p>
            <a:r>
              <a:rPr lang="en-GB" sz="2400" dirty="0">
                <a:solidFill>
                  <a:srgbClr val="00A4B4"/>
                </a:solidFill>
                <a:latin typeface="Arial" panose="020B0604020202020204" pitchFamily="34" charset="0"/>
                <a:cs typeface="Arial" panose="020B0604020202020204" pitchFamily="34" charset="0"/>
              </a:rPr>
              <a:t>How can physical activity help mental health?</a:t>
            </a:r>
          </a:p>
          <a:p>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a:buFont typeface="Arial" panose="020B0604020202020204" pitchFamily="34" charset="0"/>
              <a:buChar char="•"/>
            </a:pPr>
            <a:r>
              <a:rPr lang="en-US" sz="2000" b="1" dirty="0">
                <a:solidFill>
                  <a:schemeClr val="tx1">
                    <a:lumMod val="95000"/>
                    <a:lumOff val="5000"/>
                  </a:schemeClr>
                </a:solidFill>
                <a:latin typeface="Arial" panose="020B0604020202020204" pitchFamily="34" charset="0"/>
                <a:cs typeface="Arial" panose="020B0604020202020204" pitchFamily="34" charset="0"/>
              </a:rPr>
              <a:t>Better self-esteem</a:t>
            </a:r>
            <a:r>
              <a:rPr lang="en-US" sz="2000" dirty="0">
                <a:solidFill>
                  <a:schemeClr val="tx1">
                    <a:lumMod val="95000"/>
                    <a:lumOff val="5000"/>
                  </a:schemeClr>
                </a:solidFill>
                <a:latin typeface="Arial" panose="020B0604020202020204" pitchFamily="34" charset="0"/>
                <a:cs typeface="Arial" panose="020B0604020202020204" pitchFamily="34" charset="0"/>
              </a:rPr>
              <a:t> – being more active can make you feel better about yourself as you improve and meet your goals</a:t>
            </a:r>
          </a:p>
          <a:p>
            <a:pPr>
              <a:buFont typeface="Arial" panose="020B0604020202020204" pitchFamily="34" charset="0"/>
              <a:buChar char="•"/>
            </a:pPr>
            <a:endParaRPr lang="en-US" sz="2000" dirty="0">
              <a:solidFill>
                <a:schemeClr val="tx1">
                  <a:lumMod val="95000"/>
                  <a:lumOff val="5000"/>
                </a:schemeClr>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sz="2000" b="1" dirty="0">
                <a:solidFill>
                  <a:schemeClr val="tx1">
                    <a:lumMod val="95000"/>
                    <a:lumOff val="5000"/>
                  </a:schemeClr>
                </a:solidFill>
                <a:latin typeface="Arial"/>
                <a:cs typeface="Arial"/>
              </a:rPr>
              <a:t>Reducing the risk of depression</a:t>
            </a:r>
            <a:r>
              <a:rPr lang="en-US" sz="2000" dirty="0">
                <a:solidFill>
                  <a:schemeClr val="tx1">
                    <a:lumMod val="95000"/>
                    <a:lumOff val="5000"/>
                  </a:schemeClr>
                </a:solidFill>
                <a:latin typeface="Arial"/>
                <a:cs typeface="Arial"/>
              </a:rPr>
              <a:t> – studies have shown that doing regular physical activity can reduce the likelihood of experiencing a period of depression</a:t>
            </a:r>
          </a:p>
          <a:p>
            <a:pPr>
              <a:buFont typeface="Arial" panose="020B0604020202020204" pitchFamily="34" charset="0"/>
              <a:buChar char="•"/>
            </a:pPr>
            <a:endParaRPr lang="en-US" sz="2000" dirty="0">
              <a:solidFill>
                <a:schemeClr val="tx1">
                  <a:lumMod val="95000"/>
                  <a:lumOff val="5000"/>
                </a:schemeClr>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sz="2000" b="1" dirty="0">
                <a:solidFill>
                  <a:schemeClr val="tx1">
                    <a:lumMod val="95000"/>
                    <a:lumOff val="5000"/>
                  </a:schemeClr>
                </a:solidFill>
                <a:latin typeface="Arial"/>
                <a:cs typeface="Arial"/>
              </a:rPr>
              <a:t>Connecting with people</a:t>
            </a:r>
            <a:r>
              <a:rPr lang="en-US" sz="2000" dirty="0">
                <a:solidFill>
                  <a:schemeClr val="tx1">
                    <a:lumMod val="95000"/>
                    <a:lumOff val="5000"/>
                  </a:schemeClr>
                </a:solidFill>
                <a:latin typeface="Arial"/>
                <a:cs typeface="Arial"/>
              </a:rPr>
              <a:t> – doing group or team activities can help you meet new and like-minded people, and make new friends.</a:t>
            </a:r>
          </a:p>
          <a:p>
            <a:endParaRPr lang="en-GB" sz="2000" dirty="0"/>
          </a:p>
        </p:txBody>
      </p:sp>
      <p:sp>
        <p:nvSpPr>
          <p:cNvPr id="6" name="Cloud 5">
            <a:extLst>
              <a:ext uri="{FF2B5EF4-FFF2-40B4-BE49-F238E27FC236}">
                <a16:creationId xmlns:a16="http://schemas.microsoft.com/office/drawing/2014/main" id="{055E9059-7859-4A98-ABA8-DF85DC8AB968}"/>
              </a:ext>
            </a:extLst>
          </p:cNvPr>
          <p:cNvSpPr/>
          <p:nvPr/>
        </p:nvSpPr>
        <p:spPr>
          <a:xfrm>
            <a:off x="7259541" y="1784420"/>
            <a:ext cx="5351227" cy="4297052"/>
          </a:xfrm>
          <a:prstGeom prst="cloud">
            <a:avLst/>
          </a:prstGeom>
          <a:solidFill>
            <a:srgbClr val="00A4B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r>
              <a:rPr lang="en-GB"/>
            </a:br>
            <a:br>
              <a:rPr lang="en-GB"/>
            </a:br>
            <a:br>
              <a:rPr lang="en-GB"/>
            </a:br>
            <a:r>
              <a:rPr lang="en-GB"/>
              <a:t>If you want to start being more physically active but don’t know where to start. Click here. </a:t>
            </a:r>
            <a:br>
              <a:rPr lang="en-GB"/>
            </a:br>
            <a:endParaRPr lang="en-GB"/>
          </a:p>
          <a:p>
            <a:pPr algn="ctr"/>
            <a:r>
              <a:rPr lang="en-GB">
                <a:hlinkClick r:id="rId2"/>
              </a:rPr>
              <a:t>https://www.mind.org.uk/information-support/tips-for-everyday-living/physical-activity-and-your-mental-health/choosing-an-activity/</a:t>
            </a:r>
            <a:endParaRPr lang="en-GB"/>
          </a:p>
          <a:p>
            <a:pPr algn="ctr"/>
            <a:endParaRPr lang="en-GB"/>
          </a:p>
          <a:p>
            <a:pPr algn="ctr"/>
            <a:endParaRPr lang="en-GB"/>
          </a:p>
        </p:txBody>
      </p:sp>
    </p:spTree>
    <p:extLst>
      <p:ext uri="{BB962C8B-B14F-4D97-AF65-F5344CB8AC3E}">
        <p14:creationId xmlns:p14="http://schemas.microsoft.com/office/powerpoint/2010/main" val="752561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amp;P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g4d05b73ac8e45788dace252164c008a xmlns="ef834189-ea37-43c1-b23c-fe8cd9c72e41">
      <Terms xmlns="http://schemas.microsoft.com/office/infopath/2007/PartnerControls"/>
    </g4d05b73ac8e45788dace252164c008a>
    <IconOverlay xmlns="http://schemas.microsoft.com/sharepoint/v4" xsi:nil="true"/>
    <Open xmlns="ef834189-ea37-43c1-b23c-fe8cd9c72e41">true</Open>
    <SharedWithUsers xmlns="189d6819-42bb-40a9-9aa1-b6cfbddd55fc">
      <UserInfo>
        <DisplayName/>
        <AccountId xsi:nil="true"/>
        <AccountType/>
      </UserInfo>
    </SharedWithUsers>
    <_dlc_DocId xmlns="189d6819-42bb-40a9-9aa1-b6cfbddd55fc">HFUTUREDOCID-1165664543-99004</_dlc_DocId>
    <_dlc_DocIdUrl xmlns="189d6819-42bb-40a9-9aa1-b6cfbddd55fc">
      <Url>https://hants.sharepoint.com/sites/HF/_layouts/15/DocIdRedir.aspx?ID=HFUTUREDOCID-1165664543-99004</Url>
      <Description>HFUTUREDOCID-1165664543-99004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2B2C58A1F3B5F40B9DAB2C1A41FA8E9" ma:contentTypeVersion="527" ma:contentTypeDescription="Create a new document." ma:contentTypeScope="" ma:versionID="06665eb883407991979319b5e0d30e56">
  <xsd:schema xmlns:xsd="http://www.w3.org/2001/XMLSchema" xmlns:xs="http://www.w3.org/2001/XMLSchema" xmlns:p="http://schemas.microsoft.com/office/2006/metadata/properties" xmlns:ns1="http://schemas.microsoft.com/sharepoint/v3" xmlns:ns2="189d6819-42bb-40a9-9aa1-b6cfbddd55fc" xmlns:ns3="ef834189-ea37-43c1-b23c-fe8cd9c72e41" xmlns:ns4="http://schemas.microsoft.com/sharepoint/v4" targetNamespace="http://schemas.microsoft.com/office/2006/metadata/properties" ma:root="true" ma:fieldsID="d559ea567f626e9e77d21a1e1c6a915c" ns1:_="" ns2:_="" ns3:_="" ns4:_="">
    <xsd:import namespace="http://schemas.microsoft.com/sharepoint/v3"/>
    <xsd:import namespace="189d6819-42bb-40a9-9aa1-b6cfbddd55fc"/>
    <xsd:import namespace="ef834189-ea37-43c1-b23c-fe8cd9c72e41"/>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4:IconOverlay" minOccurs="0"/>
                <xsd:element ref="ns1:_vti_ItemDeclaredRecord" minOccurs="0"/>
                <xsd:element ref="ns1:_vti_ItemHoldRecordStatus" minOccurs="0"/>
                <xsd:element ref="ns3:Open" minOccurs="0"/>
                <xsd:element ref="ns2:SharedWithUsers" minOccurs="0"/>
                <xsd:element ref="ns2:SharedWithDetails" minOccurs="0"/>
                <xsd:element ref="ns3:MediaServiceGenerationTime" minOccurs="0"/>
                <xsd:element ref="ns3:MediaServiceEventHashCode" minOccurs="0"/>
                <xsd:element ref="ns3:g4d05b73ac8e45788dace252164c008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18" nillable="true" ma:displayName="Declared Record" ma:description="" ma:hidden="true" ma:internalName="_vti_ItemDeclaredRecord" ma:readOnly="true">
      <xsd:simpleType>
        <xsd:restriction base="dms:DateTime"/>
      </xsd:simpleType>
    </xsd:element>
    <xsd:element name="_vti_ItemHoldRecordStatus" ma:index="19" nillable="true" ma:displayName="Hold and Record Status" ma:decimals="0" ma:description="" ma:hidden="true" ma:indexed="true" ma:internalName="_vti_ItemHoldRecordStatu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89d6819-42bb-40a9-9aa1-b6cfbddd55f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f834189-ea37-43c1-b23c-fe8cd9c72e4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Open" ma:index="20" nillable="true" ma:displayName="Open" ma:default="1" ma:format="Dropdown" ma:internalName="Open">
      <xsd:simpleType>
        <xsd:restriction base="dms:Boolea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g4d05b73ac8e45788dace252164c008a" ma:index="26" nillable="true" ma:taxonomy="true" ma:internalName="g4d05b73ac8e45788dace252164c008a" ma:taxonomyFieldName="CSF" ma:displayName="CSF" ma:default="" ma:fieldId="{04d05b73-ac8e-4578-8dac-e252164c008a}" ma:sspId="3c5dbf34-c73a-430c-9290-9174ad787734" ma:termSetId="86a6d794-3e8d-47bd-b8d1-ecaf61a5c95e"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7"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8FB69A6-09C1-4585-BECB-C8BF51F63F6B}">
  <ds:schemaRefs>
    <ds:schemaRef ds:uri="cca2ca72-aeb3-408d-815e-f8af989503b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176ca1e0-fea0-444e-8274-bd5347aee320"/>
    <ds:schemaRef ds:uri="http://www.w3.org/XML/1998/namespace"/>
    <ds:schemaRef ds:uri="http://purl.org/dc/dcmitype/"/>
  </ds:schemaRefs>
</ds:datastoreItem>
</file>

<file path=customXml/itemProps2.xml><?xml version="1.0" encoding="utf-8"?>
<ds:datastoreItem xmlns:ds="http://schemas.openxmlformats.org/officeDocument/2006/customXml" ds:itemID="{1DBD869A-BC30-427B-884B-868B626BC74A}">
  <ds:schemaRefs>
    <ds:schemaRef ds:uri="http://schemas.microsoft.com/sharepoint/v3/contenttype/forms"/>
  </ds:schemaRefs>
</ds:datastoreItem>
</file>

<file path=customXml/itemProps3.xml><?xml version="1.0" encoding="utf-8"?>
<ds:datastoreItem xmlns:ds="http://schemas.openxmlformats.org/officeDocument/2006/customXml" ds:itemID="{14734B2B-7C46-4504-BD7B-164BFE90FC54}"/>
</file>

<file path=customXml/itemProps4.xml><?xml version="1.0" encoding="utf-8"?>
<ds:datastoreItem xmlns:ds="http://schemas.openxmlformats.org/officeDocument/2006/customXml" ds:itemID="{55C5A967-6F3B-4307-A372-B958CA75277B}"/>
</file>

<file path=docProps/app.xml><?xml version="1.0" encoding="utf-8"?>
<Properties xmlns="http://schemas.openxmlformats.org/officeDocument/2006/extended-properties" xmlns:vt="http://schemas.openxmlformats.org/officeDocument/2006/docPropsVTypes">
  <TotalTime>2384</TotalTime>
  <Words>745</Words>
  <Application>Microsoft Office PowerPoint</Application>
  <PresentationFormat>Widescreen</PresentationFormat>
  <Paragraphs>86</Paragraphs>
  <Slides>13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McKee, Charlee</dc:creator>
  <cp:lastModifiedBy>Copeland, Deborah</cp:lastModifiedBy>
  <cp:revision>30</cp:revision>
  <dcterms:created xsi:type="dcterms:W3CDTF">2020-01-07T16:43:56Z</dcterms:created>
  <dcterms:modified xsi:type="dcterms:W3CDTF">2020-04-08T15:55:26Z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0x01010082B2C58A1F3B5F40B9DAB2C1A41FA8E9</vt:lpwstr>
  </property>
  <property fmtid="{D5CDD505-2E9C-101B-9397-08002B2CF9AE}" pid="3" name="Order">
    <vt:r8>87700</vt:r8>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CSF">
    <vt:lpwstr/>
  </property>
  <property fmtid="{D5CDD505-2E9C-101B-9397-08002B2CF9AE}" pid="8" name="_dlc_DocIdItemGuid">
    <vt:lpwstr>aad73147-cd9d-4091-b707-1e0b374f035f</vt:lpwstr>
  </property>
</Properties>
</file>