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1" r:id="rId6"/>
    <p:sldId id="282" r:id="rId7"/>
    <p:sldId id="295" r:id="rId8"/>
    <p:sldId id="294" r:id="rId9"/>
    <p:sldId id="291" r:id="rId10"/>
    <p:sldId id="286" r:id="rId11"/>
    <p:sldId id="287" r:id="rId12"/>
    <p:sldId id="288" r:id="rId13"/>
    <p:sldId id="289" r:id="rId14"/>
    <p:sldId id="296" r:id="rId15"/>
    <p:sldId id="279" r:id="rId16"/>
    <p:sldId id="290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ggs, Susie" initials="HS" lastIdx="1" clrIdx="0">
    <p:extLst>
      <p:ext uri="{19B8F6BF-5375-455C-9EA6-DF929625EA0E}">
        <p15:presenceInfo xmlns:p15="http://schemas.microsoft.com/office/powerpoint/2012/main" userId="S::cseilssh@hants.gov.uk::2db38802-6c3a-4cf9-bcec-7cf2d743d4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B4"/>
    <a:srgbClr val="B31B82"/>
    <a:srgbClr val="6CA4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2DEC9-8DE8-4DBA-8FE2-FC63B8423EA8}" v="11" dt="2020-07-17T11:13:18.158"/>
    <p1510:client id="{90D8FF89-3CBD-405F-A37E-8473D93F92C5}" v="81" dt="2020-07-17T09:10:14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0630" autoAdjust="0"/>
  </p:normalViewPr>
  <p:slideViewPr>
    <p:cSldViewPr snapToGrid="0">
      <p:cViewPr varScale="1">
        <p:scale>
          <a:sx n="143" d="100"/>
          <a:sy n="143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-1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814FB-6696-4944-9FC6-8BF66587DC89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012AC-B342-492B-9AE6-4828580D3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4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 this what you are hoping to learn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012AC-B342-492B-9AE6-4828580D3BE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81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learners to all stand up then read out the following: </a:t>
            </a:r>
          </a:p>
          <a:p>
            <a:endParaRPr lang="en-GB" dirty="0"/>
          </a:p>
          <a:p>
            <a:r>
              <a:rPr lang="en-GB" dirty="0"/>
              <a:t>I am going to ask you to sit down when I read out something that describes you: </a:t>
            </a:r>
          </a:p>
          <a:p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I’m wearing socks that don’t match</a:t>
            </a:r>
          </a:p>
          <a:p>
            <a:pPr marL="228600" indent="-228600">
              <a:buAutoNum type="arabicPeriod"/>
            </a:pPr>
            <a:r>
              <a:rPr lang="en-GB" dirty="0"/>
              <a:t>I love gherkins</a:t>
            </a:r>
          </a:p>
          <a:p>
            <a:pPr marL="228600" indent="-228600">
              <a:buAutoNum type="arabicPeriod"/>
            </a:pPr>
            <a:r>
              <a:rPr lang="en-GB" dirty="0"/>
              <a:t>I’m a vegan or vegetarian</a:t>
            </a:r>
          </a:p>
          <a:p>
            <a:pPr marL="228600" indent="-228600">
              <a:buAutoNum type="arabicPeriod"/>
            </a:pPr>
            <a:r>
              <a:rPr lang="en-GB" dirty="0"/>
              <a:t>I need to wear glasses</a:t>
            </a:r>
          </a:p>
          <a:p>
            <a:pPr marL="228600" indent="-228600">
              <a:buAutoNum type="arabicPeriod"/>
            </a:pPr>
            <a:r>
              <a:rPr lang="en-GB" dirty="0"/>
              <a:t>I have an older brother or sister</a:t>
            </a:r>
          </a:p>
          <a:p>
            <a:pPr marL="228600" indent="-228600">
              <a:buAutoNum type="arabicPeriod"/>
            </a:pPr>
            <a:r>
              <a:rPr lang="en-GB" dirty="0"/>
              <a:t>I have blue eyes</a:t>
            </a:r>
          </a:p>
          <a:p>
            <a:pPr marL="228600" indent="-228600">
              <a:buAutoNum type="arabicPeriod"/>
            </a:pPr>
            <a:r>
              <a:rPr lang="en-GB" dirty="0"/>
              <a:t>My favourite pastime is reading </a:t>
            </a:r>
          </a:p>
          <a:p>
            <a:pPr marL="228600" indent="-228600">
              <a:buAutoNum type="arabicPeriod"/>
            </a:pPr>
            <a:r>
              <a:rPr lang="en-GB" dirty="0"/>
              <a:t>I can speak another language</a:t>
            </a:r>
          </a:p>
          <a:p>
            <a:pPr marL="228600" indent="-228600">
              <a:buAutoNum type="arabicPeriod"/>
            </a:pPr>
            <a:r>
              <a:rPr lang="en-GB" dirty="0"/>
              <a:t>I was born in another country other than the UK</a:t>
            </a:r>
          </a:p>
          <a:p>
            <a:pPr marL="228600" indent="-228600">
              <a:buAutoNum type="arabicPeriod"/>
            </a:pPr>
            <a:r>
              <a:rPr lang="en-GB" dirty="0"/>
              <a:t>I have a reptile, or reptiles as a pet</a:t>
            </a:r>
          </a:p>
          <a:p>
            <a:pPr marL="228600" indent="-228600">
              <a:buAutoNum type="arabicPeriod"/>
            </a:pPr>
            <a:r>
              <a:rPr lang="en-GB" dirty="0"/>
              <a:t>I have been bullied at some point in my life</a:t>
            </a:r>
          </a:p>
          <a:p>
            <a:pPr marL="228600" indent="-228600">
              <a:buAutoNum type="arabicPeriod"/>
            </a:pPr>
            <a:r>
              <a:rPr lang="en-GB" dirty="0"/>
              <a:t>My best subjects at school is (or are) sports, dance or art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have at least one piercing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struggle to do long-division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have never watched Game of Thrones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After each time a person sits down, give them a card or post-it note in a different colour.  At the end, see how many categories each person fits into.  Who has the most cards?  What do the learners think this exercise is trying to tell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012AC-B342-492B-9AE6-4828580D3BE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94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012AC-B342-492B-9AE6-4828580D3B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0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012AC-B342-492B-9AE6-4828580D3B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6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trainer will need to provide a selection of images (male and female) for this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012AC-B342-492B-9AE6-4828580D3B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2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012AC-B342-492B-9AE6-4828580D3BE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1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strike="noStrike" dirty="0">
                <a:solidFill>
                  <a:srgbClr val="002060"/>
                </a:solidFill>
                <a:effectLst/>
                <a:latin typeface="+mj-lt"/>
              </a:rPr>
              <a:t>Many people feel insecure about the way they look at some point in their lives. It's important to remember that there isn’t a single type of beauty - everyone sees it differently. And there simply isn’t a right or a wrong way to look. But if you're struggling, here are some things you can do: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012AC-B342-492B-9AE6-4828580D3BE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74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s &amp; Participation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025B70-9656-402D-8EF9-2F5BEAC11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4" y="625642"/>
            <a:ext cx="4183438" cy="12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chieve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C7E0-F982-4E60-B6BB-F8208A80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7D04-A791-4A30-A2C2-DC62CF7E6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1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BA082-59F4-45C3-A9A6-3B27BA772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1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FB528-4ECF-462F-A1CB-A7D6940E1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4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chieve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CBE6-EB1A-4944-8CA2-C8E322A4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70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99652-25AA-458B-9536-6C744C69F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4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1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chieve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E8856E-F59D-458D-BCB5-9C9AE6081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4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0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E1BF74C-59A3-43A1-AFEB-16E3C41F1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6" b="3806"/>
          <a:stretch/>
        </p:blipFill>
        <p:spPr>
          <a:xfrm>
            <a:off x="0" y="5672561"/>
            <a:ext cx="12192000" cy="1201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620798-9982-4E1D-BBBB-96F9A993EE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5474" y="1994400"/>
            <a:ext cx="592105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6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uture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86C7-A3E6-4043-AA8B-A1314450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49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8F89-96AE-40E0-8B93-FB872E3D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0918"/>
            <a:ext cx="10515600" cy="13300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2357B-916C-46DF-9B52-AE0A04C25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3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7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ture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A3BE-5BAD-4E9C-B801-292154BD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C6461-BEA1-4760-997B-F09FF6FEA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97EFE-6679-4919-8F4D-36E6983E9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3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65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uture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C7E0-F982-4E60-B6BB-F8208A80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7D04-A791-4A30-A2C2-DC62CF7E6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1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BA082-59F4-45C3-A9A6-3B27BA772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1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0920F5-8122-4AE2-8831-86B4E12F9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3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6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uture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CBE6-EB1A-4944-8CA2-C8E322A4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87945-3412-46A7-9229-7AEC9351B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3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25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ture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C1A3F-FC5B-46BD-AABE-4157F9132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3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7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door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E1BF74C-59A3-43A1-AFEB-16E3C41F1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6" b="3806"/>
          <a:stretch/>
        </p:blipFill>
        <p:spPr>
          <a:xfrm>
            <a:off x="0" y="5672561"/>
            <a:ext cx="12192000" cy="1201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620798-9982-4E1D-BBBB-96F9A993EE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5474" y="1994400"/>
            <a:ext cx="592105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4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&amp;P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86C7-A3E6-4043-AA8B-A1314450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49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8F89-96AE-40E0-8B93-FB872E3D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0918"/>
            <a:ext cx="10515600" cy="13300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E951B-FF5C-4005-9710-C18341127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7901" y="421600"/>
            <a:ext cx="2654581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43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utdoors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86C7-A3E6-4043-AA8B-A1314450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49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8F89-96AE-40E0-8B93-FB872E3D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0918"/>
            <a:ext cx="10515600" cy="13300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E955A-9FD0-42D5-9D62-A0AFE296A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3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5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utdoor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A3BE-5BAD-4E9C-B801-292154BD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C6461-BEA1-4760-997B-F09FF6FEA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92F08-54A5-4EB3-ACC8-8961240FF7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3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5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utdoor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C7E0-F982-4E60-B6BB-F8208A80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7D04-A791-4A30-A2C2-DC62CF7E6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1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BA082-59F4-45C3-A9A6-3B27BA772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1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CACC9-244D-4283-A32C-200E42A6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64F474-08F9-4BB7-9C58-EFE5F6627F9D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96064-8B5A-40D7-A052-0D1CA014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898D7-BABF-474E-B40C-AD57E879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F12D9B-9593-4E62-B0F5-8454E485E53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9DB2BD-644B-4835-B315-1C8345745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3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92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utdoor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CBE6-EB1A-4944-8CA2-C8E322A4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CC55F-AFE9-4007-A9F5-693C1E9CD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3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06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utdoor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76EE6-AD34-4470-A989-EBC510D60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3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6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&amp;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A3BE-5BAD-4E9C-B801-292154BD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C6461-BEA1-4760-997B-F09FF6FEA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28E79-81AE-4AC1-BA9F-B61222BE0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7901" y="421600"/>
            <a:ext cx="2654581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&amp;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C7E0-F982-4E60-B6BB-F8208A80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7D04-A791-4A30-A2C2-DC62CF7E6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1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BA082-59F4-45C3-A9A6-3B27BA772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1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B44E4B-00A9-486B-90B3-26073B1EE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7901" y="421600"/>
            <a:ext cx="2654581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1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&amp;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CBE6-EB1A-4944-8CA2-C8E322A4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704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9F8E9-EBA6-46E7-91C3-8C866D20A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7901" y="421600"/>
            <a:ext cx="2654581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9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&amp;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AA6E4-01C1-4B88-A426-4F106F368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7901" y="421600"/>
            <a:ext cx="2654581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8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iev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E1BF74C-59A3-43A1-AFEB-16E3C41F1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6" b="3806"/>
          <a:stretch/>
        </p:blipFill>
        <p:spPr>
          <a:xfrm>
            <a:off x="0" y="5672561"/>
            <a:ext cx="12192000" cy="1201477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A620798-9982-4E1D-BBBB-96F9A993EE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74" y="1944206"/>
            <a:ext cx="592105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5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chieve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86C7-A3E6-4043-AA8B-A1314450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049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58F89-96AE-40E0-8B93-FB872E3D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80918"/>
            <a:ext cx="10515600" cy="13300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E951B-FF5C-4005-9710-C18341127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4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9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hieve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A3BE-5BAD-4E9C-B801-292154BD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C6461-BEA1-4760-997B-F09FF6FEA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DDF37-11CD-44B6-AD67-3E3F465E5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705" y="421600"/>
            <a:ext cx="2706974" cy="8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5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alphaModFix amt="5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D9DF6-E68F-429D-97AD-8BD4F380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566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41614-B6B7-44F8-9724-52BF7C22A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96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5044640-9AA2-4FDA-9D74-3B40EF1A1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6" b="3806"/>
          <a:stretch/>
        </p:blipFill>
        <p:spPr>
          <a:xfrm>
            <a:off x="0" y="5672561"/>
            <a:ext cx="12192000" cy="12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49" r:id="rId7"/>
    <p:sldLayoutId id="2147483651" r:id="rId8"/>
    <p:sldLayoutId id="2147483650" r:id="rId9"/>
    <p:sldLayoutId id="2147483652" r:id="rId10"/>
    <p:sldLayoutId id="2147483654" r:id="rId11"/>
    <p:sldLayoutId id="2147483655" r:id="rId12"/>
    <p:sldLayoutId id="2147483656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57" r:id="rId19"/>
    <p:sldLayoutId id="2147483664" r:id="rId20"/>
    <p:sldLayoutId id="2147483665" r:id="rId21"/>
    <p:sldLayoutId id="2147483666" r:id="rId22"/>
    <p:sldLayoutId id="2147483667" r:id="rId23"/>
    <p:sldLayoutId id="214748366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hnet.org/" TargetMode="External"/><Relationship Id="rId3" Type="http://schemas.openxmlformats.org/officeDocument/2006/relationships/hyperlink" Target="https://www.rethink.org/" TargetMode="External"/><Relationship Id="rId7" Type="http://schemas.openxmlformats.org/officeDocument/2006/relationships/hyperlink" Target="https://hampshirecamhs.nhs.uk/issue/body-image-self-esteem/" TargetMode="External"/><Relationship Id="rId2" Type="http://schemas.openxmlformats.org/officeDocument/2006/relationships/hyperlink" Target="https://www.google.co.uk/url?sa=t&amp;rct=j&amp;q=&amp;esrc=s&amp;source=web&amp;cd=1&amp;cad=rja&amp;uact=8&amp;ved=0ahUKEwje5-bXi7HJAhUJaRQKHeZRA4MQFgghMAA&amp;url=http%3A//www.samaritans.org/&amp;usg=AFQjCNFQ22_YlwiRj3QJPl8fZaXbRK06pg&amp;sig2=WGsfvNFY0cFj1Ne4vd56TQ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nhs.uk/pages/home.aspx" TargetMode="External"/><Relationship Id="rId5" Type="http://schemas.openxmlformats.org/officeDocument/2006/relationships/hyperlink" Target="https://youngminds.org.uk/find-help/feelings-and-symptoms/body-image/" TargetMode="External"/><Relationship Id="rId10" Type="http://schemas.openxmlformats.org/officeDocument/2006/relationships/hyperlink" Target="http://www.youthwellbeing.co.uk/" TargetMode="External"/><Relationship Id="rId4" Type="http://schemas.openxmlformats.org/officeDocument/2006/relationships/hyperlink" Target="https://www.mind.org.uk/" TargetMode="External"/><Relationship Id="rId9" Type="http://schemas.openxmlformats.org/officeDocument/2006/relationships/hyperlink" Target="http://www.youthaccess.org.uk/find-your-local-servi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tackoverflow.com/questions/46506617/android-camera-preview-with-funhouse-mirror-effec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halo-photographs.com/2013-Bodypainting-Austria/content/NKB-701085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youtube.com/watch?v=iYhCn0jf46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6EF2-0951-48EC-B416-552551CF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1" y="-810706"/>
            <a:ext cx="11570396" cy="5185492"/>
          </a:xfrm>
        </p:spPr>
        <p:txBody>
          <a:bodyPr>
            <a:normAutofit/>
          </a:bodyPr>
          <a:lstStyle/>
          <a:p>
            <a:pPr algn="ctr"/>
            <a:r>
              <a:rPr lang="en-GB" sz="7200" dirty="0">
                <a:solidFill>
                  <a:srgbClr val="B31B82"/>
                </a:solidFill>
              </a:rPr>
              <a:t>Body Image</a:t>
            </a:r>
            <a:br>
              <a:rPr lang="en-GB" sz="7200" dirty="0">
                <a:solidFill>
                  <a:srgbClr val="B31B82"/>
                </a:solidFill>
              </a:rPr>
            </a:br>
            <a:br>
              <a:rPr lang="en-GB" sz="7200" dirty="0"/>
            </a:br>
            <a:endParaRPr lang="en-GB" sz="7200" dirty="0"/>
          </a:p>
        </p:txBody>
      </p:sp>
      <p:pic>
        <p:nvPicPr>
          <p:cNvPr id="1026" name="Picture 2" descr="Cultivating Positive Body Image - Richmond Family Magazine">
            <a:extLst>
              <a:ext uri="{FF2B5EF4-FFF2-40B4-BE49-F238E27FC236}">
                <a16:creationId xmlns:a16="http://schemas.microsoft.com/office/drawing/2014/main" id="{C7E704BD-9CDC-477B-970B-2AF9DD12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20" y="2568189"/>
            <a:ext cx="4594563" cy="258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24D17-1896-497F-AD58-F7AB2D4B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072" y="1065229"/>
            <a:ext cx="10970378" cy="4645761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b="1" dirty="0">
                <a:solidFill>
                  <a:srgbClr val="00A4B4"/>
                </a:solidFill>
              </a:rPr>
              <a:t>Complete these sentences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>
                <a:solidFill>
                  <a:srgbClr val="002060"/>
                </a:solidFill>
              </a:rPr>
              <a:t>I think that the media does/does not affect people’s body image because… </a:t>
            </a:r>
          </a:p>
          <a:p>
            <a:pPr eaLnBrk="1" hangingPunct="1"/>
            <a:endParaRPr lang="en-GB" altLang="en-US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en-US" dirty="0">
                <a:solidFill>
                  <a:srgbClr val="002060"/>
                </a:solidFill>
              </a:rPr>
              <a:t>One thing I have realised that I didn’t know at the start of this lesson… </a:t>
            </a:r>
          </a:p>
          <a:p>
            <a:pPr eaLnBrk="1" hangingPunct="1"/>
            <a:endParaRPr lang="en-GB" altLang="en-US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en-US" dirty="0">
                <a:solidFill>
                  <a:srgbClr val="002060"/>
                </a:solidFill>
              </a:rPr>
              <a:t>What one thing would you change about the way the media deals with things like body image? </a:t>
            </a:r>
          </a:p>
        </p:txBody>
      </p:sp>
    </p:spTree>
    <p:extLst>
      <p:ext uri="{BB962C8B-B14F-4D97-AF65-F5344CB8AC3E}">
        <p14:creationId xmlns:p14="http://schemas.microsoft.com/office/powerpoint/2010/main" val="255374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C6A8DD-D517-4A89-8E44-6A2576C11892}"/>
              </a:ext>
            </a:extLst>
          </p:cNvPr>
          <p:cNvSpPr txBox="1">
            <a:spLocks/>
          </p:cNvSpPr>
          <p:nvPr/>
        </p:nvSpPr>
        <p:spPr>
          <a:xfrm>
            <a:off x="1120775" y="1671638"/>
            <a:ext cx="10361072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GB" dirty="0"/>
            </a:br>
            <a:br>
              <a:rPr lang="en-GB" sz="3100" dirty="0"/>
            </a:br>
            <a:r>
              <a:rPr lang="en-GB" sz="4600" dirty="0">
                <a:solidFill>
                  <a:srgbClr val="002060"/>
                </a:solidFill>
              </a:rPr>
              <a:t>How much do you think the media (film, TV, magazines) influences the way people want to look? </a:t>
            </a:r>
            <a:br>
              <a:rPr lang="en-GB" dirty="0"/>
            </a:b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C4D2F6-0B0D-4F5A-8F7D-DEE82092A125}"/>
              </a:ext>
            </a:extLst>
          </p:cNvPr>
          <p:cNvCxnSpPr/>
          <p:nvPr/>
        </p:nvCxnSpPr>
        <p:spPr>
          <a:xfrm>
            <a:off x="1403350" y="3669204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C9EBA8-B0E5-499C-BEBD-28901E5A8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3958715"/>
            <a:ext cx="12239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latin typeface="Calibri" panose="020F0502020204030204" pitchFamily="34" charset="0"/>
              </a:rPr>
              <a:t>Not at all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1AC3D-072C-4E00-BC15-CD124C5F2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330" y="3884189"/>
            <a:ext cx="12239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latin typeface="Calibri" panose="020F0502020204030204" pitchFamily="34" charset="0"/>
              </a:rPr>
              <a:t>Very much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19033-0908-4BA5-BCA7-DD43F16A6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033965"/>
            <a:ext cx="86407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latin typeface="Calibri" panose="020F0502020204030204" pitchFamily="34" charset="0"/>
              </a:rPr>
              <a:t>1 	2 	3 	4 	5 	6 	7 	8 	9 	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91389-4DB1-4790-AF9D-4ADA4987A8B6}"/>
              </a:ext>
            </a:extLst>
          </p:cNvPr>
          <p:cNvSpPr txBox="1"/>
          <p:nvPr/>
        </p:nvSpPr>
        <p:spPr>
          <a:xfrm>
            <a:off x="989814" y="687213"/>
            <a:ext cx="70102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00A4B4"/>
                </a:solidFill>
                <a:latin typeface="+mj-lt"/>
              </a:rPr>
              <a:t>What do you think now? </a:t>
            </a:r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BA7519B7-C5AF-473D-B56C-E5E77EE79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04" y="4230264"/>
            <a:ext cx="4939306" cy="24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3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651FA3-B4A1-4E98-9B71-4CF82087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01F50-90A0-4F8B-893D-34DB1834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18650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00A4B4"/>
                </a:solidFill>
              </a:rPr>
              <a:t>Review of session…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4FD60-8630-4CD0-97FB-287D13F0E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069" y="3897086"/>
            <a:ext cx="5217327" cy="2386623"/>
          </a:xfrm>
          <a:prstGeom prst="ellipse">
            <a:avLst/>
          </a:prstGeom>
          <a:solidFill>
            <a:srgbClr val="00A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The media and body image: </a:t>
            </a:r>
          </a:p>
          <a:p>
            <a:pPr algn="ctr">
              <a:defRPr/>
            </a:pPr>
            <a:r>
              <a:rPr lang="en-US" altLang="en-US" dirty="0">
                <a:solidFill>
                  <a:schemeClr val="bg1">
                    <a:lumMod val="95000"/>
                  </a:schemeClr>
                </a:solidFill>
              </a:rPr>
              <a:t>What problems can come out of this? </a:t>
            </a:r>
          </a:p>
          <a:p>
            <a:pPr algn="ctr">
              <a:defRPr/>
            </a:pPr>
            <a:endParaRPr lang="en-US" dirty="0">
              <a:solidFill>
                <a:srgbClr val="00A4B4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18BDBE03-CE5E-4818-AA17-8294A8670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595884" y="57974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"/>
                    </a14:imgEffect>
                  </a14:imgLayer>
                </a14:imgProps>
              </a:ext>
            </a:extLst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F00BC-C7CF-4957-867A-87C47403090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49350"/>
            <a:ext cx="10763250" cy="456088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277F2-C555-45F9-BCC3-EAD3FF7D9D98}"/>
              </a:ext>
            </a:extLst>
          </p:cNvPr>
          <p:cNvSpPr txBox="1"/>
          <p:nvPr/>
        </p:nvSpPr>
        <p:spPr>
          <a:xfrm>
            <a:off x="500496" y="696592"/>
            <a:ext cx="111910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000" b="0" i="0" u="none" strike="noStrike" dirty="0">
              <a:solidFill>
                <a:srgbClr val="002060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2060"/>
                </a:solidFill>
                <a:effectLst/>
                <a:latin typeface="+mj-lt"/>
              </a:rPr>
              <a:t>Be kind to yourself 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and try not to compare yourself to the many images you see online and in magazines, which are often digitally changed to make them look ‘perfect’ – they don’t reflect how people look in real life!</a:t>
            </a:r>
          </a:p>
          <a:p>
            <a:pPr algn="l"/>
            <a:endParaRPr lang="en-GB" sz="2000" b="0" i="0" u="none" strike="noStrike" dirty="0">
              <a:solidFill>
                <a:srgbClr val="002060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2060"/>
                </a:solidFill>
                <a:effectLst/>
                <a:latin typeface="+mj-lt"/>
              </a:rPr>
              <a:t>Focus on the things you like about yourself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, and the parts of your body that you like</a:t>
            </a:r>
            <a:endParaRPr lang="en-GB" sz="2000" dirty="0">
              <a:solidFill>
                <a:srgbClr val="002060"/>
              </a:solidFill>
              <a:latin typeface="+mj-lt"/>
            </a:endParaRPr>
          </a:p>
          <a:p>
            <a:pPr algn="l"/>
            <a:endParaRPr lang="en-GB" sz="2000" b="0" i="0" u="none" strike="noStrike" dirty="0">
              <a:solidFill>
                <a:srgbClr val="002060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2060"/>
                </a:solidFill>
                <a:effectLst/>
                <a:latin typeface="+mj-lt"/>
              </a:rPr>
              <a:t>Spend time with people who make you feel positive about yourself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. </a:t>
            </a:r>
            <a:r>
              <a:rPr lang="en-GB" sz="2000" dirty="0">
                <a:solidFill>
                  <a:srgbClr val="002060"/>
                </a:solidFill>
                <a:latin typeface="+mj-lt"/>
              </a:rPr>
              <a:t>R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emember</a:t>
            </a:r>
            <a:r>
              <a:rPr lang="en-GB" sz="2000" dirty="0">
                <a:solidFill>
                  <a:srgbClr val="002060"/>
                </a:solidFill>
                <a:latin typeface="+mj-lt"/>
              </a:rPr>
              <a:t> that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 people value you for many reasons, not just the way you look!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000" b="0" i="0" u="none" strike="noStrike" dirty="0">
              <a:solidFill>
                <a:srgbClr val="002060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2060"/>
                </a:solidFill>
                <a:effectLst/>
                <a:latin typeface="+mj-lt"/>
              </a:rPr>
              <a:t>Think about what advice you would give a friend 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if they told you they were struggling with the way they look, and remember that advice whenever you start having negative thoughts</a:t>
            </a:r>
          </a:p>
          <a:p>
            <a:pPr algn="l"/>
            <a:endParaRPr lang="en-GB" sz="2000" b="0" i="0" u="none" strike="noStrike" dirty="0">
              <a:solidFill>
                <a:srgbClr val="002060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2060"/>
                </a:solidFill>
                <a:effectLst/>
                <a:latin typeface="+mj-lt"/>
              </a:rPr>
              <a:t>Talk to someone you trust</a:t>
            </a:r>
            <a:r>
              <a:rPr lang="en-GB" sz="2000" b="0" i="0" u="none" strike="noStrike" dirty="0">
                <a:solidFill>
                  <a:srgbClr val="002060"/>
                </a:solidFill>
                <a:effectLst/>
                <a:latin typeface="+mj-lt"/>
              </a:rPr>
              <a:t>. It could be your parents, wider family members, a teacher/tutor, a neighbour, close family friend or someone from a club you attend. If you feel unable to cope, or particularly worried about one part of your body, talk to your GP about how you’re feeling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1ACE3-CDBA-47BF-9D6B-01B177FF46D6}"/>
              </a:ext>
            </a:extLst>
          </p:cNvPr>
          <p:cNvSpPr txBox="1"/>
          <p:nvPr/>
        </p:nvSpPr>
        <p:spPr>
          <a:xfrm>
            <a:off x="427708" y="221765"/>
            <a:ext cx="7909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i="0" u="none" strike="noStrike" dirty="0">
                <a:solidFill>
                  <a:srgbClr val="00A4B4"/>
                </a:solidFill>
                <a:effectLst/>
              </a:rPr>
              <a:t>What to do if you're worried about how you look </a:t>
            </a:r>
          </a:p>
        </p:txBody>
      </p:sp>
    </p:spTree>
    <p:extLst>
      <p:ext uri="{BB962C8B-B14F-4D97-AF65-F5344CB8AC3E}">
        <p14:creationId xmlns:p14="http://schemas.microsoft.com/office/powerpoint/2010/main" val="127517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E978B-8D6F-4DF5-88F7-4504C84D9267}"/>
              </a:ext>
            </a:extLst>
          </p:cNvPr>
          <p:cNvSpPr txBox="1"/>
          <p:nvPr/>
        </p:nvSpPr>
        <p:spPr>
          <a:xfrm>
            <a:off x="697584" y="1366887"/>
            <a:ext cx="1124617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4282A8"/>
                </a:solidFill>
                <a:effectLst/>
                <a:latin typeface="&amp;quot"/>
                <a:hlinkClick r:id="rId2"/>
              </a:rPr>
              <a:t>https://www.mentalhealth.org.uk/your-mental-health/getting-help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4282A8"/>
                </a:solidFill>
                <a:effectLst/>
                <a:latin typeface="&amp;quot"/>
                <a:hlinkClick r:id="rId2"/>
              </a:rPr>
              <a:t>Samaritans</a:t>
            </a:r>
            <a:endParaRPr lang="en-GB" sz="2800" b="0" i="0" u="none" strike="noStrike" dirty="0">
              <a:solidFill>
                <a:srgbClr val="555555"/>
              </a:solidFill>
              <a:effectLst/>
              <a:latin typeface="&amp;quo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4282A8"/>
                </a:solidFill>
                <a:effectLst/>
                <a:latin typeface="&amp;quot"/>
                <a:hlinkClick r:id="rId3"/>
              </a:rPr>
              <a:t>Rethink Mental Illness</a:t>
            </a:r>
            <a:endParaRPr lang="en-GB" sz="2800" b="0" i="0" u="none" strike="noStrike" dirty="0">
              <a:solidFill>
                <a:srgbClr val="555555"/>
              </a:solidFill>
              <a:effectLst/>
              <a:latin typeface="&amp;quo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4282A8"/>
                </a:solidFill>
                <a:effectLst/>
                <a:latin typeface="&amp;quot"/>
                <a:hlinkClick r:id="rId4"/>
              </a:rPr>
              <a:t>Mind</a:t>
            </a:r>
            <a:endParaRPr lang="en-GB" sz="2800" b="0" i="0" u="none" strike="noStrike" dirty="0">
              <a:solidFill>
                <a:srgbClr val="4282A8"/>
              </a:solidFill>
              <a:effectLst/>
              <a:latin typeface="&amp;quo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555555"/>
                </a:solidFill>
                <a:effectLst/>
                <a:latin typeface="&amp;quot"/>
                <a:hlinkClick r:id="rId5"/>
              </a:rPr>
              <a:t>https://youngminds.org.uk/find-help/feelings-and-symptoms/body-image/</a:t>
            </a:r>
            <a:endParaRPr lang="en-GB" sz="2800" b="0" i="0" u="none" strike="noStrike" dirty="0">
              <a:solidFill>
                <a:srgbClr val="555555"/>
              </a:solidFill>
              <a:effectLst/>
              <a:latin typeface="&amp;quo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4282A8"/>
                </a:solidFill>
                <a:effectLst/>
                <a:latin typeface="&amp;quot"/>
                <a:hlinkClick r:id="rId6"/>
              </a:rPr>
              <a:t>NHS Choices</a:t>
            </a:r>
            <a:endParaRPr lang="en-GB" sz="2800" b="0" i="0" u="none" strike="noStrike" dirty="0">
              <a:solidFill>
                <a:srgbClr val="4282A8"/>
              </a:solidFill>
              <a:effectLst/>
              <a:latin typeface="&amp;quo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555555"/>
                </a:solidFill>
                <a:effectLst/>
                <a:latin typeface="&amp;quot"/>
                <a:hlinkClick r:id="rId7"/>
              </a:rPr>
              <a:t>https://hampshirecamhs.nhs.uk/issue/body-image-self-esteem/</a:t>
            </a:r>
            <a:r>
              <a:rPr lang="en-GB" sz="2800" dirty="0">
                <a:solidFill>
                  <a:srgbClr val="4282A8"/>
                </a:solidFill>
                <a:latin typeface="&amp;quot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4282A8"/>
                </a:solidFill>
                <a:effectLst/>
                <a:latin typeface="&amp;quot"/>
                <a:hlinkClick r:id="rId8"/>
              </a:rPr>
              <a:t>The Mix</a:t>
            </a:r>
            <a:endParaRPr lang="en-GB" sz="2800" b="0" i="0" u="none" strike="noStrike" dirty="0">
              <a:solidFill>
                <a:srgbClr val="555555"/>
              </a:solidFill>
              <a:effectLst/>
              <a:latin typeface="&amp;quo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4282A8"/>
                </a:solidFill>
                <a:effectLst/>
                <a:latin typeface="&amp;quot"/>
                <a:hlinkClick r:id="rId9"/>
              </a:rPr>
              <a:t>Youth Access Directory of Services</a:t>
            </a:r>
            <a:endParaRPr lang="en-GB" sz="2800" b="0" i="0" u="none" strike="noStrike" dirty="0">
              <a:solidFill>
                <a:srgbClr val="555555"/>
              </a:solidFill>
              <a:effectLst/>
              <a:latin typeface="&amp;quo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4282A8"/>
                </a:solidFill>
                <a:effectLst/>
                <a:latin typeface="&amp;quot"/>
                <a:hlinkClick r:id="rId10"/>
              </a:rPr>
              <a:t>Youth Wellbeing Directory</a:t>
            </a:r>
            <a:endParaRPr lang="en-GB" sz="2800" b="0" i="0" u="none" strike="noStrike" dirty="0">
              <a:solidFill>
                <a:srgbClr val="555555"/>
              </a:solidFill>
              <a:effectLst/>
              <a:latin typeface="&amp;quo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D9018-F652-45A9-8504-77F9CD7F7CD2}"/>
              </a:ext>
            </a:extLst>
          </p:cNvPr>
          <p:cNvSpPr txBox="1"/>
          <p:nvPr/>
        </p:nvSpPr>
        <p:spPr>
          <a:xfrm>
            <a:off x="810706" y="697583"/>
            <a:ext cx="889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A4B4"/>
                </a:solidFill>
              </a:rPr>
              <a:t>Links to information and help:</a:t>
            </a:r>
          </a:p>
        </p:txBody>
      </p:sp>
    </p:spTree>
    <p:extLst>
      <p:ext uri="{BB962C8B-B14F-4D97-AF65-F5344CB8AC3E}">
        <p14:creationId xmlns:p14="http://schemas.microsoft.com/office/powerpoint/2010/main" val="127635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01F50-90A0-4F8B-893D-34DB1834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379" y="364583"/>
            <a:ext cx="4086621" cy="18130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b="1" dirty="0">
                <a:solidFill>
                  <a:srgbClr val="00A4B4"/>
                </a:solidFill>
              </a:rPr>
              <a:t>What are we hoping to cover in this tutorial?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E6FFA-8BEB-4632-AD59-41CD6E957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664" y="2435614"/>
            <a:ext cx="4552883" cy="31921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altLang="en-US" sz="2800" dirty="0">
                <a:solidFill>
                  <a:srgbClr val="002060"/>
                </a:solidFill>
              </a:rPr>
              <a:t>To investigate the link between media and body image</a:t>
            </a:r>
          </a:p>
          <a:p>
            <a:r>
              <a:rPr lang="en-GB" altLang="en-US" sz="2800" dirty="0">
                <a:solidFill>
                  <a:srgbClr val="002060"/>
                </a:solidFill>
              </a:rPr>
              <a:t>To reflect upon how you feel about your own body image and why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7B81D30C-BB2E-4DC6-9BED-EA75D4C58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78098" y="391886"/>
            <a:ext cx="6017078" cy="60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5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CD85AF-C1E4-40FA-BE56-ADE47CD7CAE6}"/>
              </a:ext>
            </a:extLst>
          </p:cNvPr>
          <p:cNvSpPr txBox="1">
            <a:spLocks/>
          </p:cNvSpPr>
          <p:nvPr/>
        </p:nvSpPr>
        <p:spPr>
          <a:xfrm>
            <a:off x="1150418" y="1146684"/>
            <a:ext cx="10375769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rgbClr val="00A4B4"/>
                </a:solidFill>
              </a:rPr>
              <a:t>How much do you think the media (film, TV, magazines) influences the way people want to look? </a:t>
            </a:r>
            <a:br>
              <a:rPr lang="en-GB" b="1" dirty="0">
                <a:solidFill>
                  <a:srgbClr val="00A4B4"/>
                </a:solidFill>
              </a:rPr>
            </a:br>
            <a:endParaRPr lang="en-GB" b="1" dirty="0">
              <a:solidFill>
                <a:srgbClr val="00A4B4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9EAD19-751F-484C-B2E8-FFB5F9120CC0}"/>
              </a:ext>
            </a:extLst>
          </p:cNvPr>
          <p:cNvCxnSpPr/>
          <p:nvPr/>
        </p:nvCxnSpPr>
        <p:spPr>
          <a:xfrm>
            <a:off x="1533957" y="3169584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>
            <a:extLst>
              <a:ext uri="{FF2B5EF4-FFF2-40B4-BE49-F238E27FC236}">
                <a16:creationId xmlns:a16="http://schemas.microsoft.com/office/drawing/2014/main" id="{CFB8E2A8-5BAC-47D4-8EEF-757B2434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885" y="3394526"/>
            <a:ext cx="12239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latin typeface="Calibri" panose="020F0502020204030204" pitchFamily="34" charset="0"/>
              </a:rPr>
              <a:t>Not at all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C255975-DC3F-43F2-B97A-754CE8B0D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1818" y="3356993"/>
            <a:ext cx="12239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 dirty="0">
                <a:latin typeface="Calibri" panose="020F0502020204030204" pitchFamily="34" charset="0"/>
              </a:rPr>
              <a:t>Very much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E7CFFCB2-38C1-45B1-9ED0-52F19EFFE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957" y="2413809"/>
            <a:ext cx="86407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latin typeface="Calibri" panose="020F0502020204030204" pitchFamily="34" charset="0"/>
              </a:rPr>
              <a:t>1 	2 	3 	4 	5 	6 	7 	8 	9 	10</a:t>
            </a:r>
          </a:p>
        </p:txBody>
      </p:sp>
      <p:pic>
        <p:nvPicPr>
          <p:cNvPr id="10" name="Picture 8" descr="http://fashioncopious.typepad.com/.a/6a00e54ef9645388340120a8db139b970b-500wi">
            <a:extLst>
              <a:ext uri="{FF2B5EF4-FFF2-40B4-BE49-F238E27FC236}">
                <a16:creationId xmlns:a16="http://schemas.microsoft.com/office/drawing/2014/main" id="{BD921BE4-A3A6-4303-8986-510DC449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00" y="3624713"/>
            <a:ext cx="168751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s4.thisnext.com/media/largest_dimension/3BE97978.jpg">
            <a:extLst>
              <a:ext uri="{FF2B5EF4-FFF2-40B4-BE49-F238E27FC236}">
                <a16:creationId xmlns:a16="http://schemas.microsoft.com/office/drawing/2014/main" id="{AFC3CE08-F4F9-4669-AAC4-C831EB18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13602"/>
          <a:stretch>
            <a:fillRect/>
          </a:stretch>
        </p:blipFill>
        <p:spPr bwMode="auto">
          <a:xfrm>
            <a:off x="5114340" y="3579285"/>
            <a:ext cx="12239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http://luxmillionaire.files.wordpress.com/2010/09/gqmagazine.jpg">
            <a:extLst>
              <a:ext uri="{FF2B5EF4-FFF2-40B4-BE49-F238E27FC236}">
                <a16:creationId xmlns:a16="http://schemas.microsoft.com/office/drawing/2014/main" id="{03EE77C9-36C7-46CF-862F-62F2AB55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30" y="3567563"/>
            <a:ext cx="14843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8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4954B-5033-4DC0-9505-50384A18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00A4B4"/>
                </a:solidFill>
              </a:rPr>
              <a:t>Body Image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5294A-AC9E-4117-B9D8-5BEA1E58A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431014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Body Image refers to a person's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of the attractiveness of their own body.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It’s about how you see yourself, not what you actually look like.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erson wearing a costume&#10;&#10;Description automatically generated">
            <a:extLst>
              <a:ext uri="{FF2B5EF4-FFF2-40B4-BE49-F238E27FC236}">
                <a16:creationId xmlns:a16="http://schemas.microsoft.com/office/drawing/2014/main" id="{232D2C28-3543-4C04-A5BF-AA79F1057A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76893" y="509569"/>
            <a:ext cx="3918284" cy="5901029"/>
          </a:xfrm>
        </p:spPr>
      </p:pic>
    </p:spTree>
    <p:extLst>
      <p:ext uri="{BB962C8B-B14F-4D97-AF65-F5344CB8AC3E}">
        <p14:creationId xmlns:p14="http://schemas.microsoft.com/office/powerpoint/2010/main" val="408954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DB17-FDCB-4940-A31C-512F7352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A4B4"/>
                </a:solidFill>
              </a:rPr>
              <a:t>How do you feel about yours?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A715C-3544-4F10-AC98-B5F96DE57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579" y="2215299"/>
            <a:ext cx="5666295" cy="3821196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How do you feel about yours?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Give your body a mark out of 10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What are the best parts?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Which bits would you change?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Content Placeholder 8" descr="A close up of a card&#10;&#10;Description automatically generated">
            <a:extLst>
              <a:ext uri="{FF2B5EF4-FFF2-40B4-BE49-F238E27FC236}">
                <a16:creationId xmlns:a16="http://schemas.microsoft.com/office/drawing/2014/main" id="{A6EAB0CC-59A8-4CC5-B31C-0ACB56BC7E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38" y="2859088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332943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F0F688A-7F28-4A1A-A57F-D25E86A2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638" y="1216025"/>
            <a:ext cx="10887746" cy="449421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sz="4000" b="1" dirty="0">
                <a:solidFill>
                  <a:srgbClr val="00A4B4"/>
                </a:solidFill>
              </a:rPr>
              <a:t>Group Task</a:t>
            </a:r>
          </a:p>
          <a:p>
            <a:pPr eaLnBrk="1" hangingPunct="1">
              <a:buFont typeface="Arial" charset="0"/>
              <a:buNone/>
              <a:defRPr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In your group look at the magazine images</a:t>
            </a:r>
          </a:p>
          <a:p>
            <a:pPr eaLnBrk="1" hangingPunct="1">
              <a:buFont typeface="Arial" charset="0"/>
              <a:buNone/>
              <a:defRPr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What do you think about the images?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What makes the photos different to ones you might have of yourself, for example?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What are the positive things about the images?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What are the negative things?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43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3257D-88D2-4147-91D5-FC952BA5B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29" y="1077838"/>
            <a:ext cx="10803118" cy="4702323"/>
          </a:xfrm>
        </p:spPr>
        <p:txBody>
          <a:bodyPr>
            <a:normAutofit/>
          </a:bodyPr>
          <a:lstStyle/>
          <a:p>
            <a:pPr eaLnBrk="1" hangingPunct="1"/>
            <a:endParaRPr lang="en-GB" altLang="en-US" dirty="0">
              <a:solidFill>
                <a:srgbClr val="002060"/>
              </a:solidFill>
            </a:endParaRPr>
          </a:p>
          <a:p>
            <a:pPr eaLnBrk="1" hangingPunct="1"/>
            <a:r>
              <a:rPr lang="en-GB" sz="3200" b="1" dirty="0">
                <a:solidFill>
                  <a:srgbClr val="00A4B4"/>
                </a:solidFill>
              </a:rPr>
              <a:t>Now you have looked at the images…</a:t>
            </a:r>
          </a:p>
          <a:p>
            <a:pPr eaLnBrk="1" hangingPunct="1"/>
            <a:endParaRPr lang="en-GB" altLang="en-US" dirty="0">
              <a:solidFill>
                <a:srgbClr val="002060"/>
              </a:solidFill>
            </a:endParaRPr>
          </a:p>
          <a:p>
            <a:pPr eaLnBrk="1" hangingPunct="1"/>
            <a:r>
              <a:rPr lang="en-GB" altLang="en-US" dirty="0">
                <a:solidFill>
                  <a:srgbClr val="002060"/>
                </a:solidFill>
              </a:rPr>
              <a:t>Annotate the body outline with what the media portrays as ‘ideal’ features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rgbClr val="002060"/>
                </a:solidFill>
              </a:rPr>
              <a:t>For example: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B31B82"/>
                </a:solidFill>
              </a:rPr>
              <a:t>You can choose a man or a woman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/>
          </a:p>
          <a:p>
            <a:endParaRPr lang="en-GB" dirty="0"/>
          </a:p>
        </p:txBody>
      </p:sp>
      <p:pic>
        <p:nvPicPr>
          <p:cNvPr id="2" name="Picture 2" descr="http://mail.foreverenterprise.com/images/body_outline.gif">
            <a:extLst>
              <a:ext uri="{FF2B5EF4-FFF2-40B4-BE49-F238E27FC236}">
                <a16:creationId xmlns:a16="http://schemas.microsoft.com/office/drawing/2014/main" id="{4D3206EF-265E-463D-84FD-DC7A23436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51898"/>
            <a:ext cx="2084387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647EBE7E-1BA9-4734-9D5A-0C1C7D767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025" y="3417214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muscles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03806-450E-4D13-95DE-36462EB0F099}"/>
              </a:ext>
            </a:extLst>
          </p:cNvPr>
          <p:cNvCxnSpPr/>
          <p:nvPr/>
        </p:nvCxnSpPr>
        <p:spPr>
          <a:xfrm>
            <a:off x="5485373" y="3657131"/>
            <a:ext cx="1081088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1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EC4E9-C5A2-42E0-8D2E-CCCB906A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060" y="904973"/>
            <a:ext cx="10904390" cy="480601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CDAF4C-51D8-438C-B591-5B422854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4853" y="1251564"/>
            <a:ext cx="4380804" cy="519640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498857-B747-42FD-B1CB-52F0EB7297E2}"/>
              </a:ext>
            </a:extLst>
          </p:cNvPr>
          <p:cNvSpPr txBox="1"/>
          <p:nvPr/>
        </p:nvSpPr>
        <p:spPr>
          <a:xfrm>
            <a:off x="2215298" y="612585"/>
            <a:ext cx="6822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A4B4"/>
                </a:solidFill>
                <a:latin typeface="+mn-lt"/>
              </a:rPr>
              <a:t>Does editing make a difference? </a:t>
            </a:r>
          </a:p>
        </p:txBody>
      </p:sp>
    </p:spTree>
    <p:extLst>
      <p:ext uri="{BB962C8B-B14F-4D97-AF65-F5344CB8AC3E}">
        <p14:creationId xmlns:p14="http://schemas.microsoft.com/office/powerpoint/2010/main" val="273093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670CB-5A88-4D07-A378-C636DEF57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1929" y="598720"/>
            <a:ext cx="5118231" cy="542669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altLang="en-US" sz="1100" dirty="0">
              <a:solidFill>
                <a:schemeClr val="tx1"/>
              </a:solidFill>
              <a:hlinkClick r:id="rId2"/>
            </a:endParaRPr>
          </a:p>
          <a:p>
            <a:pPr algn="ctr"/>
            <a:endParaRPr lang="en-US" altLang="en-US" sz="1100" dirty="0">
              <a:solidFill>
                <a:schemeClr val="tx1"/>
              </a:solidFill>
              <a:hlinkClick r:id="rId2"/>
            </a:endParaRPr>
          </a:p>
          <a:p>
            <a:pPr algn="ctr"/>
            <a:r>
              <a:rPr lang="en-US" altLang="en-US" sz="1800" dirty="0">
                <a:solidFill>
                  <a:schemeClr val="tx1"/>
                </a:solidFill>
                <a:hlinkClick r:id="rId2"/>
              </a:rPr>
              <a:t>http://www.youtube.com/watch?v=iYhCn0jf46U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algn="ctr"/>
            <a:endParaRPr lang="en-US" altLang="en-US" sz="1100" dirty="0">
              <a:solidFill>
                <a:schemeClr val="tx1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What’s the message in this video? </a:t>
            </a:r>
          </a:p>
          <a:p>
            <a:pPr algn="ctr"/>
            <a:endParaRPr lang="en-US" altLang="en-US" sz="3200" dirty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Are you surprised?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 </a:t>
            </a:r>
          </a:p>
          <a:p>
            <a:pPr algn="ctr"/>
            <a:endParaRPr lang="en-US" sz="1100" b="1" dirty="0">
              <a:solidFill>
                <a:schemeClr val="tx1"/>
              </a:solidFill>
            </a:endParaRP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345899E-399C-483C-B8DC-4DDE838183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63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&amp;P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4d05b73ac8e45788dace252164c008a xmlns="ef834189-ea37-43c1-b23c-fe8cd9c72e41">
      <Terms xmlns="http://schemas.microsoft.com/office/infopath/2007/PartnerControls"/>
    </g4d05b73ac8e45788dace252164c008a>
    <IconOverlay xmlns="http://schemas.microsoft.com/sharepoint/v4" xsi:nil="true"/>
    <Open xmlns="ef834189-ea37-43c1-b23c-fe8cd9c72e41">true</Open>
    <SharedWithUsers xmlns="189d6819-42bb-40a9-9aa1-b6cfbddd55fc">
      <UserInfo>
        <DisplayName/>
        <AccountId xsi:nil="true"/>
        <AccountType/>
      </UserInfo>
    </SharedWithUsers>
    <_dlc_DocId xmlns="189d6819-42bb-40a9-9aa1-b6cfbddd55fc">HFUTUREDOCID-1165664543-98949</_dlc_DocId>
    <_dlc_DocIdUrl xmlns="189d6819-42bb-40a9-9aa1-b6cfbddd55fc">
      <Url>https://hants.sharepoint.com/sites/HF/_layouts/15/DocIdRedir.aspx?ID=HFUTUREDOCID-1165664543-98949</Url>
      <Description>HFUTUREDOCID-1165664543-98949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C58A1F3B5F40B9DAB2C1A41FA8E9" ma:contentTypeVersion="527" ma:contentTypeDescription="Create a new document." ma:contentTypeScope="" ma:versionID="06665eb883407991979319b5e0d30e56">
  <xsd:schema xmlns:xsd="http://www.w3.org/2001/XMLSchema" xmlns:xs="http://www.w3.org/2001/XMLSchema" xmlns:p="http://schemas.microsoft.com/office/2006/metadata/properties" xmlns:ns1="http://schemas.microsoft.com/sharepoint/v3" xmlns:ns2="189d6819-42bb-40a9-9aa1-b6cfbddd55fc" xmlns:ns3="ef834189-ea37-43c1-b23c-fe8cd9c72e41" xmlns:ns4="http://schemas.microsoft.com/sharepoint/v4" targetNamespace="http://schemas.microsoft.com/office/2006/metadata/properties" ma:root="true" ma:fieldsID="d559ea567f626e9e77d21a1e1c6a915c" ns1:_="" ns2:_="" ns3:_="" ns4:_="">
    <xsd:import namespace="http://schemas.microsoft.com/sharepoint/v3"/>
    <xsd:import namespace="189d6819-42bb-40a9-9aa1-b6cfbddd55fc"/>
    <xsd:import namespace="ef834189-ea37-43c1-b23c-fe8cd9c72e4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3:Open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g4d05b73ac8e45788dace252164c008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8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9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d6819-42bb-40a9-9aa1-b6cfbddd55f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34189-ea37-43c1-b23c-fe8cd9c72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Open" ma:index="20" nillable="true" ma:displayName="Open" ma:default="1" ma:format="Dropdown" ma:internalName="Open">
      <xsd:simpleType>
        <xsd:restriction base="dms:Boolean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g4d05b73ac8e45788dace252164c008a" ma:index="26" nillable="true" ma:taxonomy="true" ma:internalName="g4d05b73ac8e45788dace252164c008a" ma:taxonomyFieldName="CSF" ma:displayName="CSF" ma:default="" ma:fieldId="{04d05b73-ac8e-4578-8dac-e252164c008a}" ma:sspId="3c5dbf34-c73a-430c-9290-9174ad787734" ma:termSetId="86a6d794-3e8d-47bd-b8d1-ecaf61a5c95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DBD869A-BC30-427B-884B-868B626BC7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FB69A6-09C1-4585-BECB-C8BF51F63F6B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ca2ca72-aeb3-408d-815e-f8af989503b1"/>
    <ds:schemaRef ds:uri="http://purl.org/dc/elements/1.1/"/>
    <ds:schemaRef ds:uri="176ca1e0-fea0-444e-8274-bd5347aee32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8F7B8F-2B45-41D0-88E0-1D1082266E32}"/>
</file>

<file path=customXml/itemProps4.xml><?xml version="1.0" encoding="utf-8"?>
<ds:datastoreItem xmlns:ds="http://schemas.openxmlformats.org/officeDocument/2006/customXml" ds:itemID="{E334F049-919E-4BD2-84F4-A3631477A890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921</Words>
  <Application>Microsoft Office PowerPoint</Application>
  <PresentationFormat>Widescreen</PresentationFormat>
  <Paragraphs>110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&amp;quot</vt:lpstr>
      <vt:lpstr>Arial</vt:lpstr>
      <vt:lpstr>Calibri</vt:lpstr>
      <vt:lpstr>Calibri Light</vt:lpstr>
      <vt:lpstr>Times New Roman</vt:lpstr>
      <vt:lpstr>Office Theme</vt:lpstr>
      <vt:lpstr>Body Image  </vt:lpstr>
      <vt:lpstr>What are we hoping to cover in this tutorial?</vt:lpstr>
      <vt:lpstr>PowerPoint Presentation</vt:lpstr>
      <vt:lpstr>Body Image</vt:lpstr>
      <vt:lpstr>How do you feel about yours?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of session…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Higgs, Susie</dc:creator>
  <cp:lastModifiedBy>Copeland, Deborah</cp:lastModifiedBy>
  <cp:revision>2</cp:revision>
  <dcterms:created xsi:type="dcterms:W3CDTF">2020-07-17T08:48:49Z</dcterms:created>
  <dcterms:modified xsi:type="dcterms:W3CDTF">2020-07-17T11:13:18Z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0x01010082B2C58A1F3B5F40B9DAB2C1A41FA8E9</vt:lpwstr>
  </property>
  <property fmtid="{D5CDD505-2E9C-101B-9397-08002B2CF9AE}" pid="3" name="Order">
    <vt:r8>84800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CSF">
    <vt:lpwstr/>
  </property>
  <property fmtid="{D5CDD505-2E9C-101B-9397-08002B2CF9AE}" pid="8" name="_dlc_DocIdItemGuid">
    <vt:lpwstr>260aeeac-b5c2-45d7-abef-dba15824dec6</vt:lpwstr>
  </property>
</Properties>
</file>