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6" r:id="rId6"/>
    <p:sldId id="261" r:id="rId7"/>
    <p:sldId id="282" r:id="rId8"/>
    <p:sldId id="262" r:id="rId9"/>
    <p:sldId id="260" r:id="rId10"/>
    <p:sldId id="266" r:id="rId11"/>
    <p:sldId id="265" r:id="rId12"/>
    <p:sldId id="263" r:id="rId13"/>
    <p:sldId id="270" r:id="rId14"/>
    <p:sldId id="272" r:id="rId15"/>
    <p:sldId id="286" r:id="rId16"/>
    <p:sldId id="274" r:id="rId17"/>
    <p:sldId id="276" r:id="rId18"/>
    <p:sldId id="283" r:id="rId19"/>
    <p:sldId id="280" r:id="rId20"/>
    <p:sldId id="279"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s, Susie" initials="HS" lastIdx="1" clrIdx="0">
    <p:extLst>
      <p:ext uri="{19B8F6BF-5375-455C-9EA6-DF929625EA0E}">
        <p15:presenceInfo xmlns:p15="http://schemas.microsoft.com/office/powerpoint/2012/main" userId="S::cseilssh@hants.gov.uk::2db38802-6c3a-4cf9-bcec-7cf2d743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B31B82"/>
    <a:srgbClr val="6CA4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630" autoAdjust="0"/>
  </p:normalViewPr>
  <p:slideViewPr>
    <p:cSldViewPr snapToGrid="0">
      <p:cViewPr varScale="1">
        <p:scale>
          <a:sx n="58" d="100"/>
          <a:sy n="58" d="100"/>
        </p:scale>
        <p:origin x="45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s, Susie" userId="2db38802-6c3a-4cf9-bcec-7cf2d743d4e2" providerId="ADAL" clId="{4AAE740F-51C2-4CC0-8D00-6FE35441627C}"/>
    <pc:docChg chg="custSel delSld modSld sldOrd">
      <pc:chgData name="Higgs, Susie" userId="2db38802-6c3a-4cf9-bcec-7cf2d743d4e2" providerId="ADAL" clId="{4AAE740F-51C2-4CC0-8D00-6FE35441627C}" dt="2020-04-06T09:34:28.725" v="714" actId="1076"/>
      <pc:docMkLst>
        <pc:docMk/>
      </pc:docMkLst>
      <pc:sldChg chg="modNotesTx">
        <pc:chgData name="Higgs, Susie" userId="2db38802-6c3a-4cf9-bcec-7cf2d743d4e2" providerId="ADAL" clId="{4AAE740F-51C2-4CC0-8D00-6FE35441627C}" dt="2020-04-06T07:49:27.764" v="251" actId="20577"/>
        <pc:sldMkLst>
          <pc:docMk/>
          <pc:sldMk cId="502669876" sldId="260"/>
        </pc:sldMkLst>
      </pc:sldChg>
      <pc:sldChg chg="modSp mod">
        <pc:chgData name="Higgs, Susie" userId="2db38802-6c3a-4cf9-bcec-7cf2d743d4e2" providerId="ADAL" clId="{4AAE740F-51C2-4CC0-8D00-6FE35441627C}" dt="2020-04-06T07:57:03.205" v="608" actId="21"/>
        <pc:sldMkLst>
          <pc:docMk/>
          <pc:sldMk cId="465059307" sldId="261"/>
        </pc:sldMkLst>
        <pc:spChg chg="mod">
          <ac:chgData name="Higgs, Susie" userId="2db38802-6c3a-4cf9-bcec-7cf2d743d4e2" providerId="ADAL" clId="{4AAE740F-51C2-4CC0-8D00-6FE35441627C}" dt="2020-04-06T07:57:03.205" v="608" actId="21"/>
          <ac:spMkLst>
            <pc:docMk/>
            <pc:sldMk cId="465059307" sldId="261"/>
            <ac:spMk id="3" creationId="{363E6FFA-8BEB-4632-AD59-41CD6E957745}"/>
          </ac:spMkLst>
        </pc:spChg>
      </pc:sldChg>
      <pc:sldChg chg="modSp mod modNotesTx">
        <pc:chgData name="Higgs, Susie" userId="2db38802-6c3a-4cf9-bcec-7cf2d743d4e2" providerId="ADAL" clId="{4AAE740F-51C2-4CC0-8D00-6FE35441627C}" dt="2020-04-06T07:49:03.622" v="250" actId="20577"/>
        <pc:sldMkLst>
          <pc:docMk/>
          <pc:sldMk cId="2740866930" sldId="262"/>
        </pc:sldMkLst>
        <pc:spChg chg="mod">
          <ac:chgData name="Higgs, Susie" userId="2db38802-6c3a-4cf9-bcec-7cf2d743d4e2" providerId="ADAL" clId="{4AAE740F-51C2-4CC0-8D00-6FE35441627C}" dt="2020-04-06T07:48:07.821" v="140" actId="255"/>
          <ac:spMkLst>
            <pc:docMk/>
            <pc:sldMk cId="2740866930" sldId="262"/>
            <ac:spMk id="3" creationId="{2BCADA1A-5C74-4CF0-A54D-E0EEEA2AAFEF}"/>
          </ac:spMkLst>
        </pc:spChg>
      </pc:sldChg>
      <pc:sldChg chg="modSp mod ord">
        <pc:chgData name="Higgs, Susie" userId="2db38802-6c3a-4cf9-bcec-7cf2d743d4e2" providerId="ADAL" clId="{4AAE740F-51C2-4CC0-8D00-6FE35441627C}" dt="2020-04-06T08:23:52.249" v="638"/>
        <pc:sldMkLst>
          <pc:docMk/>
          <pc:sldMk cId="3211823377" sldId="263"/>
        </pc:sldMkLst>
        <pc:graphicFrameChg chg="modGraphic">
          <ac:chgData name="Higgs, Susie" userId="2db38802-6c3a-4cf9-bcec-7cf2d743d4e2" providerId="ADAL" clId="{4AAE740F-51C2-4CC0-8D00-6FE35441627C}" dt="2020-04-06T07:50:16.369" v="271" actId="20577"/>
          <ac:graphicFrameMkLst>
            <pc:docMk/>
            <pc:sldMk cId="3211823377" sldId="263"/>
            <ac:graphicFrameMk id="4" creationId="{B76862E3-641D-43DE-98A4-DD2B51F576CD}"/>
          </ac:graphicFrameMkLst>
        </pc:graphicFrameChg>
      </pc:sldChg>
      <pc:sldChg chg="modSp mod">
        <pc:chgData name="Higgs, Susie" userId="2db38802-6c3a-4cf9-bcec-7cf2d743d4e2" providerId="ADAL" clId="{4AAE740F-51C2-4CC0-8D00-6FE35441627C}" dt="2020-04-06T07:51:28.193" v="306" actId="20577"/>
        <pc:sldMkLst>
          <pc:docMk/>
          <pc:sldMk cId="3335937438" sldId="266"/>
        </pc:sldMkLst>
        <pc:spChg chg="mod">
          <ac:chgData name="Higgs, Susie" userId="2db38802-6c3a-4cf9-bcec-7cf2d743d4e2" providerId="ADAL" clId="{4AAE740F-51C2-4CC0-8D00-6FE35441627C}" dt="2020-04-06T07:51:13.425" v="292" actId="20577"/>
          <ac:spMkLst>
            <pc:docMk/>
            <pc:sldMk cId="3335937438" sldId="266"/>
            <ac:spMk id="7" creationId="{6F29E73F-F8A5-4260-8505-216E5696F8C9}"/>
          </ac:spMkLst>
        </pc:spChg>
        <pc:spChg chg="mod">
          <ac:chgData name="Higgs, Susie" userId="2db38802-6c3a-4cf9-bcec-7cf2d743d4e2" providerId="ADAL" clId="{4AAE740F-51C2-4CC0-8D00-6FE35441627C}" dt="2020-04-06T07:51:28.193" v="306" actId="20577"/>
          <ac:spMkLst>
            <pc:docMk/>
            <pc:sldMk cId="3335937438" sldId="266"/>
            <ac:spMk id="8" creationId="{10F46BF8-A599-4569-B872-B919310CC54D}"/>
          </ac:spMkLst>
        </pc:spChg>
        <pc:spChg chg="mod">
          <ac:chgData name="Higgs, Susie" userId="2db38802-6c3a-4cf9-bcec-7cf2d743d4e2" providerId="ADAL" clId="{4AAE740F-51C2-4CC0-8D00-6FE35441627C}" dt="2020-04-06T07:51:23.123" v="294" actId="20577"/>
          <ac:spMkLst>
            <pc:docMk/>
            <pc:sldMk cId="3335937438" sldId="266"/>
            <ac:spMk id="9" creationId="{74C420A1-C63A-46A8-B54D-BC960F0A19C2}"/>
          </ac:spMkLst>
        </pc:spChg>
      </pc:sldChg>
      <pc:sldChg chg="del">
        <pc:chgData name="Higgs, Susie" userId="2db38802-6c3a-4cf9-bcec-7cf2d743d4e2" providerId="ADAL" clId="{4AAE740F-51C2-4CC0-8D00-6FE35441627C}" dt="2020-04-06T08:24:19.222" v="642" actId="2696"/>
        <pc:sldMkLst>
          <pc:docMk/>
          <pc:sldMk cId="1975480615" sldId="267"/>
        </pc:sldMkLst>
      </pc:sldChg>
      <pc:sldChg chg="del">
        <pc:chgData name="Higgs, Susie" userId="2db38802-6c3a-4cf9-bcec-7cf2d743d4e2" providerId="ADAL" clId="{4AAE740F-51C2-4CC0-8D00-6FE35441627C}" dt="2020-04-06T07:52:09.991" v="307" actId="2696"/>
        <pc:sldMkLst>
          <pc:docMk/>
          <pc:sldMk cId="3393725084" sldId="268"/>
        </pc:sldMkLst>
      </pc:sldChg>
      <pc:sldChg chg="del">
        <pc:chgData name="Higgs, Susie" userId="2db38802-6c3a-4cf9-bcec-7cf2d743d4e2" providerId="ADAL" clId="{4AAE740F-51C2-4CC0-8D00-6FE35441627C}" dt="2020-04-06T07:52:09.991" v="307" actId="2696"/>
        <pc:sldMkLst>
          <pc:docMk/>
          <pc:sldMk cId="1555561005" sldId="269"/>
        </pc:sldMkLst>
      </pc:sldChg>
      <pc:sldChg chg="modNotesTx">
        <pc:chgData name="Higgs, Susie" userId="2db38802-6c3a-4cf9-bcec-7cf2d743d4e2" providerId="ADAL" clId="{4AAE740F-51C2-4CC0-8D00-6FE35441627C}" dt="2020-04-06T07:54:33.825" v="579" actId="20577"/>
        <pc:sldMkLst>
          <pc:docMk/>
          <pc:sldMk cId="1216603686" sldId="270"/>
        </pc:sldMkLst>
      </pc:sldChg>
      <pc:sldChg chg="del">
        <pc:chgData name="Higgs, Susie" userId="2db38802-6c3a-4cf9-bcec-7cf2d743d4e2" providerId="ADAL" clId="{4AAE740F-51C2-4CC0-8D00-6FE35441627C}" dt="2020-04-06T08:24:07.884" v="639" actId="2696"/>
        <pc:sldMkLst>
          <pc:docMk/>
          <pc:sldMk cId="2472867636" sldId="271"/>
        </pc:sldMkLst>
      </pc:sldChg>
      <pc:sldChg chg="modSp mod modNotesTx">
        <pc:chgData name="Higgs, Susie" userId="2db38802-6c3a-4cf9-bcec-7cf2d743d4e2" providerId="ADAL" clId="{4AAE740F-51C2-4CC0-8D00-6FE35441627C}" dt="2020-04-06T07:55:44.736" v="607" actId="20577"/>
        <pc:sldMkLst>
          <pc:docMk/>
          <pc:sldMk cId="1242879756" sldId="272"/>
        </pc:sldMkLst>
        <pc:spChg chg="mod">
          <ac:chgData name="Higgs, Susie" userId="2db38802-6c3a-4cf9-bcec-7cf2d743d4e2" providerId="ADAL" clId="{4AAE740F-51C2-4CC0-8D00-6FE35441627C}" dt="2020-04-06T07:55:20.933" v="606" actId="20577"/>
          <ac:spMkLst>
            <pc:docMk/>
            <pc:sldMk cId="1242879756" sldId="272"/>
            <ac:spMk id="3" creationId="{0085A8D2-B480-4BA9-A8E6-A5947F146D84}"/>
          </ac:spMkLst>
        </pc:spChg>
      </pc:sldChg>
      <pc:sldChg chg="del">
        <pc:chgData name="Higgs, Susie" userId="2db38802-6c3a-4cf9-bcec-7cf2d743d4e2" providerId="ADAL" clId="{4AAE740F-51C2-4CC0-8D00-6FE35441627C}" dt="2020-04-06T08:24:16.016" v="641" actId="2696"/>
        <pc:sldMkLst>
          <pc:docMk/>
          <pc:sldMk cId="3882437500" sldId="273"/>
        </pc:sldMkLst>
      </pc:sldChg>
      <pc:sldChg chg="del">
        <pc:chgData name="Higgs, Susie" userId="2db38802-6c3a-4cf9-bcec-7cf2d743d4e2" providerId="ADAL" clId="{4AAE740F-51C2-4CC0-8D00-6FE35441627C}" dt="2020-04-06T08:24:11.892" v="640" actId="2696"/>
        <pc:sldMkLst>
          <pc:docMk/>
          <pc:sldMk cId="1800284736" sldId="278"/>
        </pc:sldMkLst>
      </pc:sldChg>
      <pc:sldChg chg="addSp delSp modSp mod">
        <pc:chgData name="Higgs, Susie" userId="2db38802-6c3a-4cf9-bcec-7cf2d743d4e2" providerId="ADAL" clId="{4AAE740F-51C2-4CC0-8D00-6FE35441627C}" dt="2020-04-06T08:25:18.663" v="653" actId="1076"/>
        <pc:sldMkLst>
          <pc:docMk/>
          <pc:sldMk cId="632999931" sldId="279"/>
        </pc:sldMkLst>
        <pc:spChg chg="mod">
          <ac:chgData name="Higgs, Susie" userId="2db38802-6c3a-4cf9-bcec-7cf2d743d4e2" providerId="ADAL" clId="{4AAE740F-51C2-4CC0-8D00-6FE35441627C}" dt="2020-04-06T08:24:36.022" v="645" actId="14100"/>
          <ac:spMkLst>
            <pc:docMk/>
            <pc:sldMk cId="632999931" sldId="279"/>
            <ac:spMk id="3" creationId="{363E6FFA-8BEB-4632-AD59-41CD6E957745}"/>
          </ac:spMkLst>
        </pc:spChg>
        <pc:spChg chg="add del mod">
          <ac:chgData name="Higgs, Susie" userId="2db38802-6c3a-4cf9-bcec-7cf2d743d4e2" providerId="ADAL" clId="{4AAE740F-51C2-4CC0-8D00-6FE35441627C}" dt="2020-04-06T08:25:12.361" v="651" actId="21"/>
          <ac:spMkLst>
            <pc:docMk/>
            <pc:sldMk cId="632999931" sldId="279"/>
            <ac:spMk id="6" creationId="{63C515F2-165C-4148-A5AF-B6E1E7487A29}"/>
          </ac:spMkLst>
        </pc:spChg>
        <pc:picChg chg="add mod">
          <ac:chgData name="Higgs, Susie" userId="2db38802-6c3a-4cf9-bcec-7cf2d743d4e2" providerId="ADAL" clId="{4AAE740F-51C2-4CC0-8D00-6FE35441627C}" dt="2020-04-06T08:25:18.663" v="653" actId="1076"/>
          <ac:picMkLst>
            <pc:docMk/>
            <pc:sldMk cId="632999931" sldId="279"/>
            <ac:picMk id="5" creationId="{29C0857F-780E-4063-9D60-89A1B01A7A2B}"/>
          </ac:picMkLst>
        </pc:picChg>
      </pc:sldChg>
      <pc:sldChg chg="modNotesTx">
        <pc:chgData name="Higgs, Susie" userId="2db38802-6c3a-4cf9-bcec-7cf2d743d4e2" providerId="ADAL" clId="{4AAE740F-51C2-4CC0-8D00-6FE35441627C}" dt="2020-04-06T08:25:46.445" v="685" actId="20577"/>
        <pc:sldMkLst>
          <pc:docMk/>
          <pc:sldMk cId="792605964" sldId="280"/>
        </pc:sldMkLst>
      </pc:sldChg>
      <pc:sldChg chg="modNotesTx">
        <pc:chgData name="Higgs, Susie" userId="2db38802-6c3a-4cf9-bcec-7cf2d743d4e2" providerId="ADAL" clId="{4AAE740F-51C2-4CC0-8D00-6FE35441627C}" dt="2020-04-06T08:23:14.082" v="636" actId="20577"/>
        <pc:sldMkLst>
          <pc:docMk/>
          <pc:sldMk cId="1432386687" sldId="282"/>
        </pc:sldMkLst>
      </pc:sldChg>
      <pc:sldChg chg="del">
        <pc:chgData name="Higgs, Susie" userId="2db38802-6c3a-4cf9-bcec-7cf2d743d4e2" providerId="ADAL" clId="{4AAE740F-51C2-4CC0-8D00-6FE35441627C}" dt="2020-04-06T08:24:22.232" v="643" actId="2696"/>
        <pc:sldMkLst>
          <pc:docMk/>
          <pc:sldMk cId="2333281150" sldId="284"/>
        </pc:sldMkLst>
      </pc:sldChg>
      <pc:sldChg chg="delSp modSp mod">
        <pc:chgData name="Higgs, Susie" userId="2db38802-6c3a-4cf9-bcec-7cf2d743d4e2" providerId="ADAL" clId="{4AAE740F-51C2-4CC0-8D00-6FE35441627C}" dt="2020-04-06T09:34:28.725" v="714" actId="1076"/>
        <pc:sldMkLst>
          <pc:docMk/>
          <pc:sldMk cId="2328062592" sldId="286"/>
        </pc:sldMkLst>
        <pc:spChg chg="mod">
          <ac:chgData name="Higgs, Susie" userId="2db38802-6c3a-4cf9-bcec-7cf2d743d4e2" providerId="ADAL" clId="{4AAE740F-51C2-4CC0-8D00-6FE35441627C}" dt="2020-04-06T09:34:28.725" v="714" actId="1076"/>
          <ac:spMkLst>
            <pc:docMk/>
            <pc:sldMk cId="2328062592" sldId="286"/>
            <ac:spMk id="2" creationId="{AED44FBA-E8DC-498F-A88E-5BD125B909A4}"/>
          </ac:spMkLst>
        </pc:spChg>
        <pc:spChg chg="mod">
          <ac:chgData name="Higgs, Susie" userId="2db38802-6c3a-4cf9-bcec-7cf2d743d4e2" providerId="ADAL" clId="{4AAE740F-51C2-4CC0-8D00-6FE35441627C}" dt="2020-04-06T09:34:14.914" v="713" actId="14100"/>
          <ac:spMkLst>
            <pc:docMk/>
            <pc:sldMk cId="2328062592" sldId="286"/>
            <ac:spMk id="3" creationId="{8F5A25DC-56AA-4557-AC5F-ADE9C4557994}"/>
          </ac:spMkLst>
        </pc:spChg>
        <pc:picChg chg="del">
          <ac:chgData name="Higgs, Susie" userId="2db38802-6c3a-4cf9-bcec-7cf2d743d4e2" providerId="ADAL" clId="{4AAE740F-51C2-4CC0-8D00-6FE35441627C}" dt="2020-04-06T09:21:21.957" v="686" actId="478"/>
          <ac:picMkLst>
            <pc:docMk/>
            <pc:sldMk cId="2328062592" sldId="286"/>
            <ac:picMk id="5" creationId="{CD188729-64E4-4CFB-BF68-0480FCCB34D7}"/>
          </ac:picMkLst>
        </pc:picChg>
      </pc:sldChg>
    </pc:docChg>
  </pc:docChgLst>
  <pc:docChgLst>
    <pc:chgData name="Higgs, Susie" userId="2db38802-6c3a-4cf9-bcec-7cf2d743d4e2" providerId="ADAL" clId="{6FFC51F2-9FBB-4048-8C03-11143ADE0F0D}"/>
    <pc:docChg chg="modSld">
      <pc:chgData name="Higgs, Susie" userId="2db38802-6c3a-4cf9-bcec-7cf2d743d4e2" providerId="ADAL" clId="{6FFC51F2-9FBB-4048-8C03-11143ADE0F0D}" dt="2020-08-18T14:22:19.522" v="1" actId="14100"/>
      <pc:docMkLst>
        <pc:docMk/>
      </pc:docMkLst>
      <pc:sldChg chg="modSp mod">
        <pc:chgData name="Higgs, Susie" userId="2db38802-6c3a-4cf9-bcec-7cf2d743d4e2" providerId="ADAL" clId="{6FFC51F2-9FBB-4048-8C03-11143ADE0F0D}" dt="2020-08-18T14:22:19.522" v="1" actId="14100"/>
        <pc:sldMkLst>
          <pc:docMk/>
          <pc:sldMk cId="3030411791" sldId="285"/>
        </pc:sldMkLst>
        <pc:spChg chg="mod">
          <ac:chgData name="Higgs, Susie" userId="2db38802-6c3a-4cf9-bcec-7cf2d743d4e2" providerId="ADAL" clId="{6FFC51F2-9FBB-4048-8C03-11143ADE0F0D}" dt="2020-08-18T14:22:19.522" v="1" actId="14100"/>
          <ac:spMkLst>
            <pc:docMk/>
            <pc:sldMk cId="3030411791" sldId="285"/>
            <ac:spMk id="7" creationId="{332F0E9B-3247-47C2-B731-E91BA8EA2D0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8D4E8-3C80-4C83-83E1-B8CB9F144CC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699A1348-3762-4E10-9710-6F25F7945BE1}">
      <dgm:prSet phldrT="[Text]"/>
      <dgm:spPr/>
      <dgm:t>
        <a:bodyPr/>
        <a:lstStyle/>
        <a:p>
          <a:r>
            <a:rPr lang="en-GB" dirty="0"/>
            <a:t>Personal</a:t>
          </a:r>
        </a:p>
      </dgm:t>
    </dgm:pt>
    <dgm:pt modelId="{17F7685E-2C25-49C3-86CE-15FC70FBFE91}" type="parTrans" cxnId="{FC977626-021C-450E-ABE3-1E80AAB69FF4}">
      <dgm:prSet/>
      <dgm:spPr/>
      <dgm:t>
        <a:bodyPr/>
        <a:lstStyle/>
        <a:p>
          <a:endParaRPr lang="en-GB"/>
        </a:p>
      </dgm:t>
    </dgm:pt>
    <dgm:pt modelId="{37A4687D-659A-4C2B-98DD-E5BD18C864DA}" type="sibTrans" cxnId="{FC977626-021C-450E-ABE3-1E80AAB69FF4}">
      <dgm:prSet/>
      <dgm:spPr/>
      <dgm:t>
        <a:bodyPr/>
        <a:lstStyle/>
        <a:p>
          <a:endParaRPr lang="en-GB"/>
        </a:p>
      </dgm:t>
    </dgm:pt>
    <dgm:pt modelId="{6E313109-DE6D-4106-B28D-D544E139A5B9}">
      <dgm:prSet phldrT="[Text]"/>
      <dgm:spPr/>
      <dgm:t>
        <a:bodyPr/>
        <a:lstStyle/>
        <a:p>
          <a:r>
            <a:rPr lang="en-GB" dirty="0"/>
            <a:t>Education</a:t>
          </a:r>
        </a:p>
      </dgm:t>
    </dgm:pt>
    <dgm:pt modelId="{D844AAA1-D791-4005-9F09-C0585650B1F8}" type="parTrans" cxnId="{7D10B5FE-B6D5-4DBA-B760-6741F966ABBF}">
      <dgm:prSet/>
      <dgm:spPr/>
      <dgm:t>
        <a:bodyPr/>
        <a:lstStyle/>
        <a:p>
          <a:endParaRPr lang="en-GB"/>
        </a:p>
      </dgm:t>
    </dgm:pt>
    <dgm:pt modelId="{DFF6BDF4-A503-4C77-97A3-5711E84271BF}" type="sibTrans" cxnId="{7D10B5FE-B6D5-4DBA-B760-6741F966ABBF}">
      <dgm:prSet/>
      <dgm:spPr/>
      <dgm:t>
        <a:bodyPr/>
        <a:lstStyle/>
        <a:p>
          <a:endParaRPr lang="en-GB"/>
        </a:p>
      </dgm:t>
    </dgm:pt>
    <dgm:pt modelId="{21CC6518-A873-4A8F-A653-7EFD7931886F}">
      <dgm:prSet phldrT="[Text]" custT="1"/>
      <dgm:spPr/>
      <dgm:t>
        <a:bodyPr/>
        <a:lstStyle/>
        <a:p>
          <a:r>
            <a:rPr lang="en-GB" sz="1400" dirty="0"/>
            <a:t>Economic</a:t>
          </a:r>
        </a:p>
      </dgm:t>
    </dgm:pt>
    <dgm:pt modelId="{2A47DB71-BDFC-4742-8BAF-30BE5ECC352C}" type="parTrans" cxnId="{A24DC372-3A52-4430-B0FE-D43076C1BF9E}">
      <dgm:prSet/>
      <dgm:spPr/>
      <dgm:t>
        <a:bodyPr/>
        <a:lstStyle/>
        <a:p>
          <a:endParaRPr lang="en-GB"/>
        </a:p>
      </dgm:t>
    </dgm:pt>
    <dgm:pt modelId="{F44ED967-0139-4C1B-A7E2-2DBC6D62498E}" type="sibTrans" cxnId="{A24DC372-3A52-4430-B0FE-D43076C1BF9E}">
      <dgm:prSet/>
      <dgm:spPr/>
      <dgm:t>
        <a:bodyPr/>
        <a:lstStyle/>
        <a:p>
          <a:endParaRPr lang="en-GB"/>
        </a:p>
      </dgm:t>
    </dgm:pt>
    <dgm:pt modelId="{15A61728-E722-4FFB-B483-7CAC9ABFFECA}" type="pres">
      <dgm:prSet presAssocID="{28F8D4E8-3C80-4C83-83E1-B8CB9F144CC1}" presName="Name0" presStyleCnt="0">
        <dgm:presLayoutVars>
          <dgm:chMax val="7"/>
          <dgm:chPref val="7"/>
          <dgm:dir/>
          <dgm:animLvl val="lvl"/>
        </dgm:presLayoutVars>
      </dgm:prSet>
      <dgm:spPr/>
    </dgm:pt>
    <dgm:pt modelId="{5BBCD6C6-BF96-4F6C-AD3A-D874C6FA6371}" type="pres">
      <dgm:prSet presAssocID="{699A1348-3762-4E10-9710-6F25F7945BE1}" presName="Accent1" presStyleCnt="0"/>
      <dgm:spPr/>
    </dgm:pt>
    <dgm:pt modelId="{3B4B3A4E-BF0E-4C8B-82F8-086676A4FDFE}" type="pres">
      <dgm:prSet presAssocID="{699A1348-3762-4E10-9710-6F25F7945BE1}" presName="Accent" presStyleLbl="node1" presStyleIdx="0" presStyleCnt="3" custLinFactX="-78932" custLinFactNeighborX="-100000" custLinFactNeighborY="-14625"/>
      <dgm:spPr/>
    </dgm:pt>
    <dgm:pt modelId="{FC2D6433-C0CE-4496-BB7E-65CE8557A6EB}" type="pres">
      <dgm:prSet presAssocID="{699A1348-3762-4E10-9710-6F25F7945BE1}" presName="Parent1" presStyleLbl="revTx" presStyleIdx="0" presStyleCnt="3" custScaleX="111237" custScaleY="105243" custLinFactX="-119197" custLinFactNeighborX="-200000" custLinFactNeighborY="-52622">
        <dgm:presLayoutVars>
          <dgm:chMax val="1"/>
          <dgm:chPref val="1"/>
          <dgm:bulletEnabled val="1"/>
        </dgm:presLayoutVars>
      </dgm:prSet>
      <dgm:spPr/>
    </dgm:pt>
    <dgm:pt modelId="{F4B85A5A-ABB9-47F7-8496-1DD0BC5C4862}" type="pres">
      <dgm:prSet presAssocID="{6E313109-DE6D-4106-B28D-D544E139A5B9}" presName="Accent2" presStyleCnt="0"/>
      <dgm:spPr/>
    </dgm:pt>
    <dgm:pt modelId="{E77C048A-DE53-4B9C-BEFA-489D1EF1F9C0}" type="pres">
      <dgm:prSet presAssocID="{6E313109-DE6D-4106-B28D-D544E139A5B9}" presName="Accent" presStyleLbl="node1" presStyleIdx="1" presStyleCnt="3" custLinFactX="-59643" custLinFactNeighborX="-100000" custLinFactNeighborY="14155"/>
      <dgm:spPr/>
    </dgm:pt>
    <dgm:pt modelId="{EEB0484E-DFB6-47C6-97B6-5B5F3A539D0A}" type="pres">
      <dgm:prSet presAssocID="{6E313109-DE6D-4106-B28D-D544E139A5B9}" presName="Parent2" presStyleLbl="revTx" presStyleIdx="1" presStyleCnt="3" custScaleX="139363" custScaleY="111328" custLinFactX="-100000" custLinFactNeighborX="-155354" custLinFactNeighborY="53722">
        <dgm:presLayoutVars>
          <dgm:chMax val="1"/>
          <dgm:chPref val="1"/>
          <dgm:bulletEnabled val="1"/>
        </dgm:presLayoutVars>
      </dgm:prSet>
      <dgm:spPr/>
    </dgm:pt>
    <dgm:pt modelId="{3C120C94-4066-48FC-AB73-CEFB131EABA5}" type="pres">
      <dgm:prSet presAssocID="{21CC6518-A873-4A8F-A653-7EFD7931886F}" presName="Accent3" presStyleCnt="0"/>
      <dgm:spPr/>
    </dgm:pt>
    <dgm:pt modelId="{D8CA131C-F91C-4CAA-97DD-B4895FD7DEAD}" type="pres">
      <dgm:prSet presAssocID="{21CC6518-A873-4A8F-A653-7EFD7931886F}" presName="Accent" presStyleLbl="node1" presStyleIdx="2" presStyleCnt="3" custLinFactX="-76623" custLinFactNeighborX="-100000" custLinFactNeighborY="31677"/>
      <dgm:spPr/>
    </dgm:pt>
    <dgm:pt modelId="{5842677F-B858-4B89-B79C-CA347C843A11}" type="pres">
      <dgm:prSet presAssocID="{21CC6518-A873-4A8F-A653-7EFD7931886F}" presName="Parent3" presStyleLbl="revTx" presStyleIdx="2" presStyleCnt="3" custScaleX="114634" custScaleY="129022" custLinFactX="-100000" custLinFactNeighborX="-180192" custLinFactNeighborY="83171">
        <dgm:presLayoutVars>
          <dgm:chMax val="1"/>
          <dgm:chPref val="1"/>
          <dgm:bulletEnabled val="1"/>
        </dgm:presLayoutVars>
      </dgm:prSet>
      <dgm:spPr/>
    </dgm:pt>
  </dgm:ptLst>
  <dgm:cxnLst>
    <dgm:cxn modelId="{33146D21-DCCF-482D-BF7C-EF47E7255CB0}" type="presOf" srcId="{699A1348-3762-4E10-9710-6F25F7945BE1}" destId="{FC2D6433-C0CE-4496-BB7E-65CE8557A6EB}" srcOrd="0" destOrd="0" presId="urn:microsoft.com/office/officeart/2009/layout/CircleArrowProcess"/>
    <dgm:cxn modelId="{FC977626-021C-450E-ABE3-1E80AAB69FF4}" srcId="{28F8D4E8-3C80-4C83-83E1-B8CB9F144CC1}" destId="{699A1348-3762-4E10-9710-6F25F7945BE1}" srcOrd="0" destOrd="0" parTransId="{17F7685E-2C25-49C3-86CE-15FC70FBFE91}" sibTransId="{37A4687D-659A-4C2B-98DD-E5BD18C864DA}"/>
    <dgm:cxn modelId="{062D3B39-AC9C-4AB9-B79C-0D5481A417F2}" type="presOf" srcId="{21CC6518-A873-4A8F-A653-7EFD7931886F}" destId="{5842677F-B858-4B89-B79C-CA347C843A11}" srcOrd="0" destOrd="0" presId="urn:microsoft.com/office/officeart/2009/layout/CircleArrowProcess"/>
    <dgm:cxn modelId="{16530941-5DA1-4AA5-8C49-23C8037639A1}" type="presOf" srcId="{6E313109-DE6D-4106-B28D-D544E139A5B9}" destId="{EEB0484E-DFB6-47C6-97B6-5B5F3A539D0A}" srcOrd="0" destOrd="0" presId="urn:microsoft.com/office/officeart/2009/layout/CircleArrowProcess"/>
    <dgm:cxn modelId="{A24DC372-3A52-4430-B0FE-D43076C1BF9E}" srcId="{28F8D4E8-3C80-4C83-83E1-B8CB9F144CC1}" destId="{21CC6518-A873-4A8F-A653-7EFD7931886F}" srcOrd="2" destOrd="0" parTransId="{2A47DB71-BDFC-4742-8BAF-30BE5ECC352C}" sibTransId="{F44ED967-0139-4C1B-A7E2-2DBC6D62498E}"/>
    <dgm:cxn modelId="{B7C544D7-7776-4C9F-94F3-9D609ABFD789}" type="presOf" srcId="{28F8D4E8-3C80-4C83-83E1-B8CB9F144CC1}" destId="{15A61728-E722-4FFB-B483-7CAC9ABFFECA}" srcOrd="0" destOrd="0" presId="urn:microsoft.com/office/officeart/2009/layout/CircleArrowProcess"/>
    <dgm:cxn modelId="{7D10B5FE-B6D5-4DBA-B760-6741F966ABBF}" srcId="{28F8D4E8-3C80-4C83-83E1-B8CB9F144CC1}" destId="{6E313109-DE6D-4106-B28D-D544E139A5B9}" srcOrd="1" destOrd="0" parTransId="{D844AAA1-D791-4005-9F09-C0585650B1F8}" sibTransId="{DFF6BDF4-A503-4C77-97A3-5711E84271BF}"/>
    <dgm:cxn modelId="{058C280F-B5C1-448A-9657-B9A6B59D4217}" type="presParOf" srcId="{15A61728-E722-4FFB-B483-7CAC9ABFFECA}" destId="{5BBCD6C6-BF96-4F6C-AD3A-D874C6FA6371}" srcOrd="0" destOrd="0" presId="urn:microsoft.com/office/officeart/2009/layout/CircleArrowProcess"/>
    <dgm:cxn modelId="{8F3CD05D-6CB7-42D8-97B0-2CFF4BA17FE7}" type="presParOf" srcId="{5BBCD6C6-BF96-4F6C-AD3A-D874C6FA6371}" destId="{3B4B3A4E-BF0E-4C8B-82F8-086676A4FDFE}" srcOrd="0" destOrd="0" presId="urn:microsoft.com/office/officeart/2009/layout/CircleArrowProcess"/>
    <dgm:cxn modelId="{FAABA3CC-63F3-435B-AB83-16A37CAADD75}" type="presParOf" srcId="{15A61728-E722-4FFB-B483-7CAC9ABFFECA}" destId="{FC2D6433-C0CE-4496-BB7E-65CE8557A6EB}" srcOrd="1" destOrd="0" presId="urn:microsoft.com/office/officeart/2009/layout/CircleArrowProcess"/>
    <dgm:cxn modelId="{7D1EA2AC-F3DD-492B-8564-1A3F961BF269}" type="presParOf" srcId="{15A61728-E722-4FFB-B483-7CAC9ABFFECA}" destId="{F4B85A5A-ABB9-47F7-8496-1DD0BC5C4862}" srcOrd="2" destOrd="0" presId="urn:microsoft.com/office/officeart/2009/layout/CircleArrowProcess"/>
    <dgm:cxn modelId="{DED2C56D-5F7F-411C-805F-8C344FE51A51}" type="presParOf" srcId="{F4B85A5A-ABB9-47F7-8496-1DD0BC5C4862}" destId="{E77C048A-DE53-4B9C-BEFA-489D1EF1F9C0}" srcOrd="0" destOrd="0" presId="urn:microsoft.com/office/officeart/2009/layout/CircleArrowProcess"/>
    <dgm:cxn modelId="{655B71AD-C984-48F8-A19A-7B02CB130B53}" type="presParOf" srcId="{15A61728-E722-4FFB-B483-7CAC9ABFFECA}" destId="{EEB0484E-DFB6-47C6-97B6-5B5F3A539D0A}" srcOrd="3" destOrd="0" presId="urn:microsoft.com/office/officeart/2009/layout/CircleArrowProcess"/>
    <dgm:cxn modelId="{D50AACE9-2F69-4E7C-899A-0943DA0D6FA8}" type="presParOf" srcId="{15A61728-E722-4FFB-B483-7CAC9ABFFECA}" destId="{3C120C94-4066-48FC-AB73-CEFB131EABA5}" srcOrd="4" destOrd="0" presId="urn:microsoft.com/office/officeart/2009/layout/CircleArrowProcess"/>
    <dgm:cxn modelId="{9DFD1F82-F617-4C53-9B89-0A2E466D51F8}" type="presParOf" srcId="{3C120C94-4066-48FC-AB73-CEFB131EABA5}" destId="{D8CA131C-F91C-4CAA-97DD-B4895FD7DEAD}" srcOrd="0" destOrd="0" presId="urn:microsoft.com/office/officeart/2009/layout/CircleArrowProcess"/>
    <dgm:cxn modelId="{83B63D2B-31E8-4114-9FF0-1FB2E40B5AD1}" type="presParOf" srcId="{15A61728-E722-4FFB-B483-7CAC9ABFFECA}" destId="{5842677F-B858-4B89-B79C-CA347C843A1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B3A4E-BF0E-4C8B-82F8-086676A4FDFE}">
      <dsp:nvSpPr>
        <dsp:cNvPr id="0" name=""/>
        <dsp:cNvSpPr/>
      </dsp:nvSpPr>
      <dsp:spPr>
        <a:xfrm>
          <a:off x="143038" y="-209454"/>
          <a:ext cx="1431948" cy="143216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D6433-C0CE-4496-BB7E-65CE8557A6EB}">
      <dsp:nvSpPr>
        <dsp:cNvPr id="0" name=""/>
        <dsp:cNvSpPr/>
      </dsp:nvSpPr>
      <dsp:spPr>
        <a:xfrm>
          <a:off x="437183" y="297320"/>
          <a:ext cx="885119" cy="41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Personal</a:t>
          </a:r>
        </a:p>
      </dsp:txBody>
      <dsp:txXfrm>
        <a:off x="437183" y="297320"/>
        <a:ext cx="885119" cy="418612"/>
      </dsp:txXfrm>
    </dsp:sp>
    <dsp:sp modelId="{E77C048A-DE53-4B9C-BEFA-489D1EF1F9C0}">
      <dsp:nvSpPr>
        <dsp:cNvPr id="0" name=""/>
        <dsp:cNvSpPr/>
      </dsp:nvSpPr>
      <dsp:spPr>
        <a:xfrm>
          <a:off x="21528" y="1025608"/>
          <a:ext cx="1431948" cy="143216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0484E-DFB6-47C6-97B6-5B5F3A539D0A}">
      <dsp:nvSpPr>
        <dsp:cNvPr id="0" name=""/>
        <dsp:cNvSpPr/>
      </dsp:nvSpPr>
      <dsp:spPr>
        <a:xfrm>
          <a:off x="437180" y="1535855"/>
          <a:ext cx="1108920" cy="44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Education</a:t>
          </a:r>
        </a:p>
      </dsp:txBody>
      <dsp:txXfrm>
        <a:off x="437180" y="1535855"/>
        <a:ext cx="1108920" cy="442815"/>
      </dsp:txXfrm>
    </dsp:sp>
    <dsp:sp modelId="{D8CA131C-F91C-4CAA-97DD-B4895FD7DEAD}">
      <dsp:nvSpPr>
        <dsp:cNvPr id="0" name=""/>
        <dsp:cNvSpPr/>
      </dsp:nvSpPr>
      <dsp:spPr>
        <a:xfrm>
          <a:off x="634237" y="2134111"/>
          <a:ext cx="1230265" cy="123075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2677F-B858-4B89-B79C-CA347C843A11}">
      <dsp:nvSpPr>
        <dsp:cNvPr id="0" name=""/>
        <dsp:cNvSpPr/>
      </dsp:nvSpPr>
      <dsp:spPr>
        <a:xfrm>
          <a:off x="735915" y="2446637"/>
          <a:ext cx="912149" cy="51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Economic</a:t>
          </a:r>
        </a:p>
      </dsp:txBody>
      <dsp:txXfrm>
        <a:off x="735915" y="2446637"/>
        <a:ext cx="912149" cy="51319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814FB-6696-4944-9FC6-8BF66587DC89}" type="datetimeFigureOut">
              <a:rPr lang="en-GB" smtClean="0"/>
              <a:t>18/08/2020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12AC-B342-492B-9AE6-4828580D3BE4}" type="slidenum">
              <a:rPr lang="en-GB" smtClean="0"/>
              <a:t>‹#›</a:t>
            </a:fld>
            <a:endParaRPr lang="en-GB"/>
          </a:p>
        </p:txBody>
      </p:sp>
    </p:spTree>
    <p:extLst>
      <p:ext uri="{BB962C8B-B14F-4D97-AF65-F5344CB8AC3E}">
        <p14:creationId xmlns:p14="http://schemas.microsoft.com/office/powerpoint/2010/main" val="33877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what you are hoping to learn today?</a:t>
            </a:r>
          </a:p>
        </p:txBody>
      </p:sp>
      <p:sp>
        <p:nvSpPr>
          <p:cNvPr id="4" name="Slide Number Placeholder 3"/>
          <p:cNvSpPr>
            <a:spLocks noGrp="1"/>
          </p:cNvSpPr>
          <p:nvPr>
            <p:ph type="sldNum" sz="quarter" idx="5"/>
          </p:nvPr>
        </p:nvSpPr>
        <p:spPr/>
        <p:txBody>
          <a:bodyPr/>
          <a:lstStyle/>
          <a:p>
            <a:fld id="{FC7012AC-B342-492B-9AE6-4828580D3BE4}" type="slidenum">
              <a:rPr lang="en-GB" smtClean="0"/>
              <a:t>2</a:t>
            </a:fld>
            <a:endParaRPr lang="en-GB"/>
          </a:p>
        </p:txBody>
      </p:sp>
    </p:spTree>
    <p:extLst>
      <p:ext uri="{BB962C8B-B14F-4D97-AF65-F5344CB8AC3E}">
        <p14:creationId xmlns:p14="http://schemas.microsoft.com/office/powerpoint/2010/main" val="37638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example from the All Blacks Rugby Team</a:t>
            </a:r>
          </a:p>
        </p:txBody>
      </p:sp>
      <p:sp>
        <p:nvSpPr>
          <p:cNvPr id="4" name="Slide Number Placeholder 3"/>
          <p:cNvSpPr>
            <a:spLocks noGrp="1"/>
          </p:cNvSpPr>
          <p:nvPr>
            <p:ph type="sldNum" sz="quarter" idx="5"/>
          </p:nvPr>
        </p:nvSpPr>
        <p:spPr/>
        <p:txBody>
          <a:bodyPr/>
          <a:lstStyle/>
          <a:p>
            <a:fld id="{FC7012AC-B342-492B-9AE6-4828580D3BE4}" type="slidenum">
              <a:rPr lang="en-GB" smtClean="0"/>
              <a:t>12</a:t>
            </a:fld>
            <a:endParaRPr lang="en-GB"/>
          </a:p>
        </p:txBody>
      </p:sp>
    </p:spTree>
    <p:extLst>
      <p:ext uri="{BB962C8B-B14F-4D97-AF65-F5344CB8AC3E}">
        <p14:creationId xmlns:p14="http://schemas.microsoft.com/office/powerpoint/2010/main" val="421197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Blue Head </a:t>
            </a:r>
            <a:r>
              <a:rPr lang="en-GB" sz="1200" b="0" i="0" u="none" strike="noStrike" kern="1200" baseline="0" dirty="0">
                <a:solidFill>
                  <a:schemeClr val="tx1"/>
                </a:solidFill>
                <a:latin typeface="+mn-lt"/>
                <a:ea typeface="+mn-ea"/>
                <a:cs typeface="+mn-cs"/>
              </a:rPr>
              <a:t>is the opposite to this. It’s that cool, controlled, pattern-seeing state, when you keep your awareness and your ability to make decisions. You’re in the moment, focused, on-task, loose and expressive whilst remaining calm and clear. It’s that ability to stay flexible and deliver top performance when the pressure comes on</a:t>
            </a:r>
          </a:p>
          <a:p>
            <a:r>
              <a:rPr lang="en-GB" sz="1200" b="0" i="0" u="none" strike="noStrike" kern="1200" baseline="0" dirty="0">
                <a:solidFill>
                  <a:schemeClr val="tx1"/>
                </a:solidFill>
                <a:latin typeface="+mn-lt"/>
                <a:ea typeface="+mn-ea"/>
                <a:cs typeface="+mn-cs"/>
              </a:rPr>
              <a:t>The key here is realising that you’re in the wrong emotional zone and find ways to cool yourself off and get back into a high-performing head space</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13</a:t>
            </a:fld>
            <a:endParaRPr lang="en-GB"/>
          </a:p>
        </p:txBody>
      </p:sp>
    </p:spTree>
    <p:extLst>
      <p:ext uri="{BB962C8B-B14F-4D97-AF65-F5344CB8AC3E}">
        <p14:creationId xmlns:p14="http://schemas.microsoft.com/office/powerpoint/2010/main" val="29230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concentrating on your breathing for just one minute.  How did you find this exercise?</a:t>
            </a:r>
          </a:p>
        </p:txBody>
      </p:sp>
      <p:sp>
        <p:nvSpPr>
          <p:cNvPr id="4" name="Slide Number Placeholder 3"/>
          <p:cNvSpPr>
            <a:spLocks noGrp="1"/>
          </p:cNvSpPr>
          <p:nvPr>
            <p:ph type="sldNum" sz="quarter" idx="5"/>
          </p:nvPr>
        </p:nvSpPr>
        <p:spPr/>
        <p:txBody>
          <a:bodyPr/>
          <a:lstStyle/>
          <a:p>
            <a:fld id="{FC7012AC-B342-492B-9AE6-4828580D3BE4}" type="slidenum">
              <a:rPr lang="en-GB" smtClean="0"/>
              <a:t>14</a:t>
            </a:fld>
            <a:endParaRPr lang="en-GB"/>
          </a:p>
        </p:txBody>
      </p:sp>
    </p:spTree>
    <p:extLst>
      <p:ext uri="{BB962C8B-B14F-4D97-AF65-F5344CB8AC3E}">
        <p14:creationId xmlns:p14="http://schemas.microsoft.com/office/powerpoint/2010/main" val="295887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recap on learning</a:t>
            </a:r>
          </a:p>
          <a:p>
            <a:r>
              <a:rPr lang="en-GB" dirty="0"/>
              <a:t>Resources are also available on the </a:t>
            </a:r>
            <a:r>
              <a:rPr lang="en-GB" dirty="0" err="1"/>
              <a:t>VLE</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15</a:t>
            </a:fld>
            <a:endParaRPr lang="en-GB"/>
          </a:p>
        </p:txBody>
      </p:sp>
    </p:spTree>
    <p:extLst>
      <p:ext uri="{BB962C8B-B14F-4D97-AF65-F5344CB8AC3E}">
        <p14:creationId xmlns:p14="http://schemas.microsoft.com/office/powerpoint/2010/main" val="233524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these tiles, create as many words as possible related to wellbeing</a:t>
            </a:r>
          </a:p>
          <a:p>
            <a:r>
              <a:rPr lang="en-GB" dirty="0"/>
              <a:t>Maths number, reading and writing task – learners to calculate own or swap papers to calculate scores</a:t>
            </a:r>
          </a:p>
          <a:p>
            <a:r>
              <a:rPr lang="en-GB" dirty="0"/>
              <a:t>Consider providing a prize to the person with the highest score</a:t>
            </a:r>
          </a:p>
        </p:txBody>
      </p:sp>
      <p:sp>
        <p:nvSpPr>
          <p:cNvPr id="4" name="Slide Number Placeholder 3"/>
          <p:cNvSpPr>
            <a:spLocks noGrp="1"/>
          </p:cNvSpPr>
          <p:nvPr>
            <p:ph type="sldNum" sz="quarter" idx="5"/>
          </p:nvPr>
        </p:nvSpPr>
        <p:spPr/>
        <p:txBody>
          <a:bodyPr/>
          <a:lstStyle/>
          <a:p>
            <a:fld id="{FC7012AC-B342-492B-9AE6-4828580D3BE4}" type="slidenum">
              <a:rPr lang="en-GB" smtClean="0"/>
              <a:t>17</a:t>
            </a:fld>
            <a:endParaRPr lang="en-GB"/>
          </a:p>
        </p:txBody>
      </p:sp>
    </p:spTree>
    <p:extLst>
      <p:ext uri="{BB962C8B-B14F-4D97-AF65-F5344CB8AC3E}">
        <p14:creationId xmlns:p14="http://schemas.microsoft.com/office/powerpoint/2010/main" val="359428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ESLC</a:t>
            </a:r>
            <a:r>
              <a:rPr lang="en-GB" dirty="0"/>
              <a:t> group activity – in turns, using the alphabet (</a:t>
            </a:r>
            <a:r>
              <a:rPr lang="en-GB" dirty="0" err="1"/>
              <a:t>A,B,C</a:t>
            </a:r>
            <a:r>
              <a:rPr lang="en-GB" dirty="0"/>
              <a:t>) take it in turns to state one item linked to personal wellbeing and resilience. For example S = stress, Y = yoga</a:t>
            </a: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3</a:t>
            </a:fld>
            <a:endParaRPr lang="en-GB"/>
          </a:p>
        </p:txBody>
      </p:sp>
    </p:spTree>
    <p:extLst>
      <p:ext uri="{BB962C8B-B14F-4D97-AF65-F5344CB8AC3E}">
        <p14:creationId xmlns:p14="http://schemas.microsoft.com/office/powerpoint/2010/main" val="22609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come up with a definition of personal resilience…encourage the use of full sentences including capital letters and full stops</a:t>
            </a:r>
          </a:p>
        </p:txBody>
      </p:sp>
      <p:sp>
        <p:nvSpPr>
          <p:cNvPr id="4" name="Slide Number Placeholder 3"/>
          <p:cNvSpPr>
            <a:spLocks noGrp="1"/>
          </p:cNvSpPr>
          <p:nvPr>
            <p:ph type="sldNum" sz="quarter" idx="5"/>
          </p:nvPr>
        </p:nvSpPr>
        <p:spPr/>
        <p:txBody>
          <a:bodyPr/>
          <a:lstStyle/>
          <a:p>
            <a:fld id="{FC7012AC-B342-492B-9AE6-4828580D3BE4}" type="slidenum">
              <a:rPr lang="en-GB" smtClean="0"/>
              <a:t>4</a:t>
            </a:fld>
            <a:endParaRPr lang="en-GB"/>
          </a:p>
        </p:txBody>
      </p:sp>
    </p:spTree>
    <p:extLst>
      <p:ext uri="{BB962C8B-B14F-4D97-AF65-F5344CB8AC3E}">
        <p14:creationId xmlns:p14="http://schemas.microsoft.com/office/powerpoint/2010/main" val="15630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Resilience</a:t>
            </a:r>
            <a:r>
              <a:rPr lang="en-GB" sz="1200" b="0" i="0" kern="1200" dirty="0">
                <a:solidFill>
                  <a:schemeClr val="tx1"/>
                </a:solidFill>
                <a:effectLst/>
                <a:latin typeface="+mn-lt"/>
                <a:ea typeface="+mn-ea"/>
                <a:cs typeface="+mn-cs"/>
              </a:rPr>
              <a:t> is a person's capacity to respond to pressure and the demands of daily life. ... In short, resiliency affects our ability to 'bounce back’ from failure, difficulty or rejection</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5</a:t>
            </a:fld>
            <a:endParaRPr lang="en-GB"/>
          </a:p>
        </p:txBody>
      </p:sp>
    </p:spTree>
    <p:extLst>
      <p:ext uri="{BB962C8B-B14F-4D97-AF65-F5344CB8AC3E}">
        <p14:creationId xmlns:p14="http://schemas.microsoft.com/office/powerpoint/2010/main" val="196262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Learners 5 minutes to identify two examples of when they have needed to be resilient in their lives that they are prepared to share with the group.  Remind learners that ‘what is said in the room should stay in the room’ and not shared with others as trust is essential when sharing our personal stories</a:t>
            </a:r>
          </a:p>
        </p:txBody>
      </p:sp>
      <p:sp>
        <p:nvSpPr>
          <p:cNvPr id="4" name="Slide Number Placeholder 3"/>
          <p:cNvSpPr>
            <a:spLocks noGrp="1"/>
          </p:cNvSpPr>
          <p:nvPr>
            <p:ph type="sldNum" sz="quarter" idx="5"/>
          </p:nvPr>
        </p:nvSpPr>
        <p:spPr/>
        <p:txBody>
          <a:bodyPr/>
          <a:lstStyle/>
          <a:p>
            <a:fld id="{FC7012AC-B342-492B-9AE6-4828580D3BE4}" type="slidenum">
              <a:rPr lang="en-GB" smtClean="0"/>
              <a:t>6</a:t>
            </a:fld>
            <a:endParaRPr lang="en-GB"/>
          </a:p>
        </p:txBody>
      </p:sp>
    </p:spTree>
    <p:extLst>
      <p:ext uri="{BB962C8B-B14F-4D97-AF65-F5344CB8AC3E}">
        <p14:creationId xmlns:p14="http://schemas.microsoft.com/office/powerpoint/2010/main" val="94235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 if any of the group would like to share what they learnt about themselves as a consequence</a:t>
            </a:r>
          </a:p>
        </p:txBody>
      </p:sp>
      <p:sp>
        <p:nvSpPr>
          <p:cNvPr id="4" name="Slide Number Placeholder 3"/>
          <p:cNvSpPr>
            <a:spLocks noGrp="1"/>
          </p:cNvSpPr>
          <p:nvPr>
            <p:ph type="sldNum" sz="quarter" idx="5"/>
          </p:nvPr>
        </p:nvSpPr>
        <p:spPr/>
        <p:txBody>
          <a:bodyPr/>
          <a:lstStyle/>
          <a:p>
            <a:fld id="{FC7012AC-B342-492B-9AE6-4828580D3BE4}" type="slidenum">
              <a:rPr lang="en-GB" smtClean="0"/>
              <a:t>7</a:t>
            </a:fld>
            <a:endParaRPr lang="en-GB"/>
          </a:p>
        </p:txBody>
      </p:sp>
    </p:spTree>
    <p:extLst>
      <p:ext uri="{BB962C8B-B14F-4D97-AF65-F5344CB8AC3E}">
        <p14:creationId xmlns:p14="http://schemas.microsoft.com/office/powerpoint/2010/main" val="30124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Emotional and physical resilience is, to a degree, something you're born with. Some people, by nature, are less upset by changes and surprises – this can be observed in infancy and tends to be stable throughout one’s lifetime. </a:t>
            </a:r>
          </a:p>
          <a:p>
            <a:r>
              <a:rPr lang="en-GB" sz="1200" b="0" i="0" kern="1200" dirty="0">
                <a:solidFill>
                  <a:schemeClr val="tx1"/>
                </a:solidFill>
                <a:effectLst/>
                <a:latin typeface="+mn-lt"/>
                <a:ea typeface="+mn-ea"/>
                <a:cs typeface="+mn-cs"/>
              </a:rPr>
              <a:t>Emotional resilience is also related to some factors that aren't under your control, such as age, gender, and exposure to trauma. </a:t>
            </a:r>
          </a:p>
          <a:p>
            <a:r>
              <a:rPr lang="en-GB" sz="1200" b="0" i="0" kern="1200" dirty="0">
                <a:solidFill>
                  <a:schemeClr val="tx1"/>
                </a:solidFill>
                <a:effectLst/>
                <a:latin typeface="+mn-lt"/>
                <a:ea typeface="+mn-ea"/>
                <a:cs typeface="+mn-cs"/>
              </a:rPr>
              <a:t>However, resilience can be developed with little effort. If you know what to do, you can become more resilient, even if you are naturally more sensitive to life’s difficulties.</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8</a:t>
            </a:fld>
            <a:endParaRPr lang="en-GB"/>
          </a:p>
        </p:txBody>
      </p:sp>
    </p:spTree>
    <p:extLst>
      <p:ext uri="{BB962C8B-B14F-4D97-AF65-F5344CB8AC3E}">
        <p14:creationId xmlns:p14="http://schemas.microsoft.com/office/powerpoint/2010/main" val="302134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a:t>
            </a:r>
          </a:p>
          <a:p>
            <a:r>
              <a:rPr lang="en-GB" dirty="0"/>
              <a:t>Group 1 - on one sheet of paper please draw a large Goldfish bowl.  Your group are going to note down all of the things in your day, week or year that CREATES stress and REDUCES your resilience. Examples may be an argument with your parents or partner, your car won’t start etc.</a:t>
            </a:r>
          </a:p>
          <a:p>
            <a:endParaRPr lang="en-GB" dirty="0"/>
          </a:p>
          <a:p>
            <a:r>
              <a:rPr lang="en-GB" dirty="0"/>
              <a:t>Group 2 – on one sheet of paper please draw a large Goldfish bowl. You are going to note all of the factors that can help REDUCE personal and workplace stress and INCREASE your resilience. For example, you pass your Level 2 English, you’ve book a holiday with your friends in June</a:t>
            </a:r>
          </a:p>
          <a:p>
            <a:r>
              <a:rPr lang="en-GB" dirty="0"/>
              <a:t>Discuss your findings. </a:t>
            </a:r>
          </a:p>
          <a:p>
            <a:r>
              <a:rPr lang="en-GB" dirty="0"/>
              <a:t>What factors do you have control over? </a:t>
            </a:r>
          </a:p>
          <a:p>
            <a:r>
              <a:rPr lang="en-GB" dirty="0"/>
              <a:t>Which ones don’t you have control over? </a:t>
            </a:r>
          </a:p>
          <a:p>
            <a:r>
              <a:rPr lang="en-GB" dirty="0"/>
              <a:t>What can you do to move your goldfish into the stress-free bowl? </a:t>
            </a:r>
          </a:p>
        </p:txBody>
      </p:sp>
      <p:sp>
        <p:nvSpPr>
          <p:cNvPr id="4" name="Slide Number Placeholder 3"/>
          <p:cNvSpPr>
            <a:spLocks noGrp="1"/>
          </p:cNvSpPr>
          <p:nvPr>
            <p:ph type="sldNum" sz="quarter" idx="5"/>
          </p:nvPr>
        </p:nvSpPr>
        <p:spPr/>
        <p:txBody>
          <a:bodyPr/>
          <a:lstStyle/>
          <a:p>
            <a:fld id="{FC7012AC-B342-492B-9AE6-4828580D3BE4}" type="slidenum">
              <a:rPr lang="en-GB" smtClean="0"/>
              <a:t>9</a:t>
            </a:fld>
            <a:endParaRPr lang="en-GB"/>
          </a:p>
        </p:txBody>
      </p:sp>
    </p:spTree>
    <p:extLst>
      <p:ext uri="{BB962C8B-B14F-4D97-AF65-F5344CB8AC3E}">
        <p14:creationId xmlns:p14="http://schemas.microsoft.com/office/powerpoint/2010/main" val="5622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10</a:t>
            </a:fld>
            <a:endParaRPr lang="en-GB"/>
          </a:p>
        </p:txBody>
      </p:sp>
    </p:spTree>
    <p:extLst>
      <p:ext uri="{BB962C8B-B14F-4D97-AF65-F5344CB8AC3E}">
        <p14:creationId xmlns:p14="http://schemas.microsoft.com/office/powerpoint/2010/main" val="3974587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18/08/2020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iem.com/2016/12/wellness-resiliency-residency-work-life-balancing-act/"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flickr.com/photos/22964099@N05/220405968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polpKTWrp4" TargetMode="External"/><Relationship Id="rId2" Type="http://schemas.openxmlformats.org/officeDocument/2006/relationships/hyperlink" Target="https://www.youtube.com/watch?v=WuyPuH9ojC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english.stackexchange.com/questions/5060/is-it-offensive-to-call-a-redhead-a-ging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xhere.com/en/photo/139462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eadspace.com/meditation/breathing-exercis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hampshireonlinelearning.co.uk/course/view.php?id=4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sessionbuilder6.blogspot.com/2014/03/scrabble-plenar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leadershipwatch-aadboot.com/2018/03/11/can-resilience-be-taugh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eeklywellbeingblog.wordpress.com/2016/10/25/all-about-invers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upcyclededucation.blogspo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compatiblewithjoy-trisomy18.blogspot.com/2013/09/bouncy-ball.html"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aliem.com/2017/06/medic-case-failure-to-fai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impatichno.com/who-are-yo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EF2-0951-48EC-B416-552551CF5EA0}"/>
              </a:ext>
            </a:extLst>
          </p:cNvPr>
          <p:cNvSpPr>
            <a:spLocks noGrp="1"/>
          </p:cNvSpPr>
          <p:nvPr>
            <p:ph type="title"/>
          </p:nvPr>
        </p:nvSpPr>
        <p:spPr>
          <a:xfrm>
            <a:off x="872836" y="318656"/>
            <a:ext cx="10474614" cy="3939022"/>
          </a:xfrm>
        </p:spPr>
        <p:txBody>
          <a:bodyPr>
            <a:normAutofit/>
          </a:bodyPr>
          <a:lstStyle/>
          <a:p>
            <a:pPr algn="ctr"/>
            <a:r>
              <a:rPr lang="en-GB" sz="7200" dirty="0">
                <a:solidFill>
                  <a:srgbClr val="B31B82"/>
                </a:solidFill>
              </a:rPr>
              <a:t>Resilience and Wellbeing Tutorial 1</a:t>
            </a:r>
            <a:br>
              <a:rPr lang="en-GB" sz="7200" dirty="0"/>
            </a:br>
            <a:endParaRPr lang="en-GB" sz="7200" dirty="0"/>
          </a:p>
        </p:txBody>
      </p:sp>
      <p:pic>
        <p:nvPicPr>
          <p:cNvPr id="5" name="Picture 4">
            <a:extLst>
              <a:ext uri="{FF2B5EF4-FFF2-40B4-BE49-F238E27FC236}">
                <a16:creationId xmlns:a16="http://schemas.microsoft.com/office/drawing/2014/main" id="{BB8B54A6-FEFD-4160-9962-478943F4C8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23371" y="3429000"/>
            <a:ext cx="3545257" cy="1994207"/>
          </a:xfrm>
          <a:prstGeom prst="rect">
            <a:avLst/>
          </a:prstGeom>
        </p:spPr>
      </p:pic>
    </p:spTree>
    <p:extLst>
      <p:ext uri="{BB962C8B-B14F-4D97-AF65-F5344CB8AC3E}">
        <p14:creationId xmlns:p14="http://schemas.microsoft.com/office/powerpoint/2010/main" val="12108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5A8D2-B480-4BA9-A8E6-A5947F146D84}"/>
              </a:ext>
            </a:extLst>
          </p:cNvPr>
          <p:cNvSpPr>
            <a:spLocks noGrp="1"/>
          </p:cNvSpPr>
          <p:nvPr>
            <p:ph idx="1"/>
          </p:nvPr>
        </p:nvSpPr>
        <p:spPr>
          <a:xfrm>
            <a:off x="391390" y="526474"/>
            <a:ext cx="7935864" cy="5179008"/>
          </a:xfrm>
        </p:spPr>
        <p:txBody>
          <a:bodyPr>
            <a:normAutofit lnSpcReduction="10000"/>
          </a:bodyPr>
          <a:lstStyle/>
          <a:p>
            <a:pPr marL="0" indent="0">
              <a:buNone/>
            </a:pPr>
            <a:r>
              <a:rPr lang="en-GB" sz="4000" b="1" dirty="0">
                <a:solidFill>
                  <a:srgbClr val="00A4B4"/>
                </a:solidFill>
              </a:rPr>
              <a:t>Stress</a:t>
            </a:r>
          </a:p>
          <a:p>
            <a:pPr marL="0" indent="0">
              <a:buNone/>
            </a:pPr>
            <a:endParaRPr lang="en-GB" dirty="0"/>
          </a:p>
          <a:p>
            <a:pPr marL="0" indent="0">
              <a:buNone/>
            </a:pPr>
            <a:r>
              <a:rPr lang="en-GB" dirty="0">
                <a:solidFill>
                  <a:srgbClr val="002060"/>
                </a:solidFill>
              </a:rPr>
              <a:t>Some people do not realise that the brain interprets </a:t>
            </a:r>
            <a:r>
              <a:rPr lang="en-GB" b="1" dirty="0">
                <a:solidFill>
                  <a:srgbClr val="00A4B4"/>
                </a:solidFill>
              </a:rPr>
              <a:t>threat</a:t>
            </a:r>
            <a:r>
              <a:rPr lang="en-GB" dirty="0"/>
              <a:t> </a:t>
            </a:r>
            <a:r>
              <a:rPr lang="en-GB" dirty="0">
                <a:solidFill>
                  <a:srgbClr val="002060"/>
                </a:solidFill>
              </a:rPr>
              <a:t>and </a:t>
            </a:r>
            <a:r>
              <a:rPr lang="en-GB" b="1" dirty="0">
                <a:solidFill>
                  <a:srgbClr val="00A4B4"/>
                </a:solidFill>
              </a:rPr>
              <a:t>stress</a:t>
            </a:r>
            <a:r>
              <a:rPr lang="en-GB" dirty="0"/>
              <a:t> </a:t>
            </a:r>
            <a:r>
              <a:rPr lang="en-GB" dirty="0">
                <a:solidFill>
                  <a:srgbClr val="002060"/>
                </a:solidFill>
              </a:rPr>
              <a:t>and in the same way. This means that when you are stressed your brain prepares a </a:t>
            </a:r>
            <a:r>
              <a:rPr lang="en-GB" b="1" dirty="0">
                <a:solidFill>
                  <a:srgbClr val="00A4B4"/>
                </a:solidFill>
              </a:rPr>
              <a:t>‘flight or flight’ </a:t>
            </a:r>
            <a:r>
              <a:rPr lang="en-GB" dirty="0">
                <a:solidFill>
                  <a:srgbClr val="002060"/>
                </a:solidFill>
              </a:rPr>
              <a:t>response.</a:t>
            </a:r>
          </a:p>
          <a:p>
            <a:pPr marL="0" indent="0">
              <a:buNone/>
            </a:pPr>
            <a:r>
              <a:rPr lang="en-GB" b="1" dirty="0">
                <a:solidFill>
                  <a:srgbClr val="002060"/>
                </a:solidFill>
              </a:rPr>
              <a:t>Stress</a:t>
            </a:r>
            <a:r>
              <a:rPr lang="en-GB" dirty="0">
                <a:solidFill>
                  <a:srgbClr val="002060"/>
                </a:solidFill>
              </a:rPr>
              <a:t> also makes your brain </a:t>
            </a:r>
            <a:r>
              <a:rPr lang="en-GB" b="1" dirty="0">
                <a:solidFill>
                  <a:srgbClr val="00A4B4"/>
                </a:solidFill>
              </a:rPr>
              <a:t>freeze</a:t>
            </a:r>
            <a:r>
              <a:rPr lang="en-GB" dirty="0"/>
              <a:t> </a:t>
            </a:r>
            <a:r>
              <a:rPr lang="en-GB" dirty="0">
                <a:solidFill>
                  <a:srgbClr val="002060"/>
                </a:solidFill>
              </a:rPr>
              <a:t>at the worst time, such as during a job interview!</a:t>
            </a:r>
          </a:p>
          <a:p>
            <a:pPr marL="0" indent="0">
              <a:buNone/>
            </a:pPr>
            <a:r>
              <a:rPr lang="en-GB" b="1" dirty="0">
                <a:solidFill>
                  <a:srgbClr val="002060"/>
                </a:solidFill>
              </a:rPr>
              <a:t>Chronic, Long-term Stress</a:t>
            </a:r>
            <a:r>
              <a:rPr lang="en-GB" dirty="0">
                <a:solidFill>
                  <a:srgbClr val="002060"/>
                </a:solidFill>
              </a:rPr>
              <a:t> can reduce levels of serotonin and dopamine. These are the ‘happy chemicals’ (or neurotransmitters) in your brain and can over time lead to depression.</a:t>
            </a:r>
          </a:p>
          <a:p>
            <a:pPr marL="0" indent="0">
              <a:buNone/>
            </a:pPr>
            <a:endParaRPr lang="en-GB" dirty="0">
              <a:solidFill>
                <a:srgbClr val="002060"/>
              </a:solidFill>
            </a:endParaRPr>
          </a:p>
        </p:txBody>
      </p:sp>
      <p:pic>
        <p:nvPicPr>
          <p:cNvPr id="8" name="Picture 7" descr="A picture containing indoor, yellow, holding, cup&#10;&#10;Description automatically generated">
            <a:extLst>
              <a:ext uri="{FF2B5EF4-FFF2-40B4-BE49-F238E27FC236}">
                <a16:creationId xmlns:a16="http://schemas.microsoft.com/office/drawing/2014/main" id="{E593AAF8-C0A3-4447-A150-848364BDEF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1441" y="1404218"/>
            <a:ext cx="3269169" cy="4571114"/>
          </a:xfrm>
          <a:prstGeom prst="rect">
            <a:avLst/>
          </a:prstGeom>
        </p:spPr>
      </p:pic>
    </p:spTree>
    <p:extLst>
      <p:ext uri="{BB962C8B-B14F-4D97-AF65-F5344CB8AC3E}">
        <p14:creationId xmlns:p14="http://schemas.microsoft.com/office/powerpoint/2010/main" val="124287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4FBA-E8DC-498F-A88E-5BD125B909A4}"/>
              </a:ext>
            </a:extLst>
          </p:cNvPr>
          <p:cNvSpPr>
            <a:spLocks noGrp="1"/>
          </p:cNvSpPr>
          <p:nvPr>
            <p:ph type="title"/>
          </p:nvPr>
        </p:nvSpPr>
        <p:spPr>
          <a:xfrm>
            <a:off x="1894643" y="1441542"/>
            <a:ext cx="8243656" cy="1987458"/>
          </a:xfrm>
        </p:spPr>
        <p:txBody>
          <a:bodyPr>
            <a:normAutofit/>
          </a:bodyPr>
          <a:lstStyle/>
          <a:p>
            <a:r>
              <a:rPr lang="en-GB" b="1" dirty="0">
                <a:solidFill>
                  <a:srgbClr val="00A4B4"/>
                </a:solidFill>
              </a:rPr>
              <a:t>Stress and Resilience – here’s what happens in your brain when you feel anxious:</a:t>
            </a:r>
          </a:p>
        </p:txBody>
      </p:sp>
      <p:sp>
        <p:nvSpPr>
          <p:cNvPr id="3" name="Content Placeholder 2">
            <a:extLst>
              <a:ext uri="{FF2B5EF4-FFF2-40B4-BE49-F238E27FC236}">
                <a16:creationId xmlns:a16="http://schemas.microsoft.com/office/drawing/2014/main" id="{8F5A25DC-56AA-4557-AC5F-ADE9C4557994}"/>
              </a:ext>
            </a:extLst>
          </p:cNvPr>
          <p:cNvSpPr>
            <a:spLocks noGrp="1"/>
          </p:cNvSpPr>
          <p:nvPr>
            <p:ph idx="1"/>
          </p:nvPr>
        </p:nvSpPr>
        <p:spPr>
          <a:xfrm>
            <a:off x="838200" y="3429000"/>
            <a:ext cx="10631750" cy="1993232"/>
          </a:xfrm>
        </p:spPr>
        <p:txBody>
          <a:bodyPr/>
          <a:lstStyle/>
          <a:p>
            <a:pPr marL="0" indent="0">
              <a:buNone/>
            </a:pPr>
            <a:endParaRPr lang="en-GB" dirty="0">
              <a:hlinkClick r:id="rId2"/>
            </a:endParaRPr>
          </a:p>
          <a:p>
            <a:pPr marL="0" indent="0" algn="ctr">
              <a:buNone/>
            </a:pPr>
            <a:r>
              <a:rPr lang="en-GB" dirty="0">
                <a:hlinkClick r:id="rId3"/>
              </a:rPr>
              <a:t>https://www.youtube.com/watch?v=rpolpKTWrp4</a:t>
            </a:r>
            <a:endParaRPr lang="en-GB" dirty="0"/>
          </a:p>
          <a:p>
            <a:pPr marL="0" indent="0" algn="ctr">
              <a:buNone/>
            </a:pPr>
            <a:endParaRPr lang="en-GB" dirty="0"/>
          </a:p>
          <a:p>
            <a:endParaRPr lang="en-GB" dirty="0"/>
          </a:p>
        </p:txBody>
      </p:sp>
    </p:spTree>
    <p:extLst>
      <p:ext uri="{BB962C8B-B14F-4D97-AF65-F5344CB8AC3E}">
        <p14:creationId xmlns:p14="http://schemas.microsoft.com/office/powerpoint/2010/main" val="232806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99BE-2BB2-488A-BBDE-518C6DA06127}"/>
              </a:ext>
            </a:extLst>
          </p:cNvPr>
          <p:cNvSpPr>
            <a:spLocks noGrp="1"/>
          </p:cNvSpPr>
          <p:nvPr>
            <p:ph type="title"/>
          </p:nvPr>
        </p:nvSpPr>
        <p:spPr/>
        <p:txBody>
          <a:bodyPr/>
          <a:lstStyle/>
          <a:p>
            <a:r>
              <a:rPr lang="en-GB" dirty="0">
                <a:solidFill>
                  <a:srgbClr val="FF0000"/>
                </a:solidFill>
              </a:rPr>
              <a:t>Red Head</a:t>
            </a:r>
            <a:endParaRPr lang="en-GB" dirty="0">
              <a:solidFill>
                <a:srgbClr val="0070C0"/>
              </a:solidFill>
            </a:endParaRPr>
          </a:p>
        </p:txBody>
      </p:sp>
      <p:sp>
        <p:nvSpPr>
          <p:cNvPr id="3" name="Content Placeholder 2">
            <a:extLst>
              <a:ext uri="{FF2B5EF4-FFF2-40B4-BE49-F238E27FC236}">
                <a16:creationId xmlns:a16="http://schemas.microsoft.com/office/drawing/2014/main" id="{AA77EA6C-A843-459F-BC83-2B70D4085C60}"/>
              </a:ext>
            </a:extLst>
          </p:cNvPr>
          <p:cNvSpPr>
            <a:spLocks noGrp="1"/>
          </p:cNvSpPr>
          <p:nvPr>
            <p:ph idx="1"/>
          </p:nvPr>
        </p:nvSpPr>
        <p:spPr>
          <a:xfrm>
            <a:off x="838200" y="1690689"/>
            <a:ext cx="10659533" cy="4049712"/>
          </a:xfrm>
        </p:spPr>
        <p:txBody>
          <a:bodyPr>
            <a:normAutofit fontScale="92500" lnSpcReduction="10000"/>
          </a:bodyPr>
          <a:lstStyle/>
          <a:p>
            <a:pPr marL="0" indent="0">
              <a:buNone/>
            </a:pPr>
            <a:r>
              <a:rPr lang="en-GB" dirty="0">
                <a:solidFill>
                  <a:srgbClr val="002060"/>
                </a:solidFill>
              </a:rPr>
              <a:t>In the Police they call this </a:t>
            </a:r>
            <a:r>
              <a:rPr lang="en-GB" b="1" dirty="0">
                <a:solidFill>
                  <a:srgbClr val="FF0000"/>
                </a:solidFill>
              </a:rPr>
              <a:t>Red Mist</a:t>
            </a:r>
            <a:r>
              <a:rPr lang="en-GB" dirty="0">
                <a:solidFill>
                  <a:srgbClr val="FF0000"/>
                </a:solidFill>
              </a:rPr>
              <a:t>; </a:t>
            </a:r>
            <a:r>
              <a:rPr lang="en-GB" dirty="0">
                <a:solidFill>
                  <a:srgbClr val="002060"/>
                </a:solidFill>
              </a:rPr>
              <a:t>in the Air Force they call it </a:t>
            </a:r>
            <a:r>
              <a:rPr lang="en-GB" b="1" dirty="0">
                <a:solidFill>
                  <a:srgbClr val="002060"/>
                </a:solidFill>
              </a:rPr>
              <a:t>Tunnel Vision</a:t>
            </a:r>
          </a:p>
          <a:p>
            <a:pPr marL="0" indent="0">
              <a:buNone/>
            </a:pPr>
            <a:r>
              <a:rPr lang="en-GB" dirty="0">
                <a:solidFill>
                  <a:srgbClr val="FF0000"/>
                </a:solidFill>
              </a:rPr>
              <a:t>Red Head </a:t>
            </a:r>
            <a:r>
              <a:rPr lang="en-GB" dirty="0">
                <a:solidFill>
                  <a:srgbClr val="002060"/>
                </a:solidFill>
              </a:rPr>
              <a:t>is the result of stress hormones surging through the body that affect your ability to think straight</a:t>
            </a:r>
          </a:p>
          <a:p>
            <a:pPr marL="0" indent="0">
              <a:buNone/>
            </a:pPr>
            <a:r>
              <a:rPr lang="en-GB" dirty="0">
                <a:solidFill>
                  <a:srgbClr val="FF0000"/>
                </a:solidFill>
              </a:rPr>
              <a:t>Red Head makes you feel: </a:t>
            </a:r>
            <a:r>
              <a:rPr lang="en-GB" dirty="0">
                <a:solidFill>
                  <a:srgbClr val="002060"/>
                </a:solidFill>
              </a:rPr>
              <a:t>	</a:t>
            </a:r>
            <a:r>
              <a:rPr lang="en-GB" sz="4000" b="1" dirty="0">
                <a:solidFill>
                  <a:srgbClr val="FF0000"/>
                </a:solidFill>
              </a:rPr>
              <a:t>H</a:t>
            </a:r>
            <a:r>
              <a:rPr lang="en-GB" b="1" dirty="0"/>
              <a:t>eated</a:t>
            </a:r>
          </a:p>
          <a:p>
            <a:pPr marL="0" indent="0">
              <a:buNone/>
            </a:pPr>
            <a:r>
              <a:rPr lang="en-GB" b="1" dirty="0"/>
              <a:t>					</a:t>
            </a:r>
            <a:r>
              <a:rPr lang="en-GB" sz="4300" b="1" dirty="0">
                <a:solidFill>
                  <a:srgbClr val="FF0000"/>
                </a:solidFill>
              </a:rPr>
              <a:t>O</a:t>
            </a:r>
            <a:r>
              <a:rPr lang="en-GB" b="1" dirty="0"/>
              <a:t>verwhelmed and </a:t>
            </a:r>
          </a:p>
          <a:p>
            <a:pPr marL="0" indent="0">
              <a:buNone/>
            </a:pPr>
            <a:r>
              <a:rPr lang="en-GB" b="1" dirty="0"/>
              <a:t>					</a:t>
            </a:r>
            <a:r>
              <a:rPr lang="en-GB" sz="4000" b="1" dirty="0">
                <a:solidFill>
                  <a:srgbClr val="FF0000"/>
                </a:solidFill>
              </a:rPr>
              <a:t>T</a:t>
            </a:r>
            <a:r>
              <a:rPr lang="en-GB" b="1" dirty="0"/>
              <a:t>ense</a:t>
            </a:r>
          </a:p>
          <a:p>
            <a:pPr marL="0" indent="0">
              <a:buNone/>
            </a:pPr>
            <a:r>
              <a:rPr lang="en-GB" dirty="0">
                <a:solidFill>
                  <a:srgbClr val="FF0000"/>
                </a:solidFill>
              </a:rPr>
              <a:t>‘Red Head’ </a:t>
            </a:r>
            <a:r>
              <a:rPr lang="en-GB" dirty="0">
                <a:solidFill>
                  <a:srgbClr val="002060"/>
                </a:solidFill>
              </a:rPr>
              <a:t>happens when the pressure takes over and your brain goes into survival mode</a:t>
            </a:r>
            <a:endParaRPr lang="en-GB" b="1" dirty="0">
              <a:solidFill>
                <a:srgbClr val="002060"/>
              </a:solidFill>
            </a:endParaRPr>
          </a:p>
        </p:txBody>
      </p:sp>
      <p:pic>
        <p:nvPicPr>
          <p:cNvPr id="5" name="Picture 4" descr="An orange and white cat with its mouth open&#10;&#10;Description automatically generated">
            <a:extLst>
              <a:ext uri="{FF2B5EF4-FFF2-40B4-BE49-F238E27FC236}">
                <a16:creationId xmlns:a16="http://schemas.microsoft.com/office/drawing/2014/main" id="{025D0580-1E64-4C2F-A3BA-5B84A22451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8893" y="3204839"/>
            <a:ext cx="2777621" cy="1792013"/>
          </a:xfrm>
          <a:prstGeom prst="rect">
            <a:avLst/>
          </a:prstGeom>
        </p:spPr>
      </p:pic>
    </p:spTree>
    <p:extLst>
      <p:ext uri="{BB962C8B-B14F-4D97-AF65-F5344CB8AC3E}">
        <p14:creationId xmlns:p14="http://schemas.microsoft.com/office/powerpoint/2010/main" val="149768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C72A-2E66-4581-BBCB-56E904717021}"/>
              </a:ext>
            </a:extLst>
          </p:cNvPr>
          <p:cNvSpPr>
            <a:spLocks noGrp="1"/>
          </p:cNvSpPr>
          <p:nvPr>
            <p:ph type="title"/>
          </p:nvPr>
        </p:nvSpPr>
        <p:spPr/>
        <p:txBody>
          <a:bodyPr/>
          <a:lstStyle/>
          <a:p>
            <a:r>
              <a:rPr lang="en-GB" b="1" dirty="0">
                <a:solidFill>
                  <a:srgbClr val="00A4B4"/>
                </a:solidFill>
              </a:rPr>
              <a:t>Blue Head (Clear Thinking)</a:t>
            </a:r>
          </a:p>
        </p:txBody>
      </p:sp>
      <p:sp>
        <p:nvSpPr>
          <p:cNvPr id="3" name="Content Placeholder 2">
            <a:extLst>
              <a:ext uri="{FF2B5EF4-FFF2-40B4-BE49-F238E27FC236}">
                <a16:creationId xmlns:a16="http://schemas.microsoft.com/office/drawing/2014/main" id="{0003092C-AAA9-426D-8A99-A5DD21EF3121}"/>
              </a:ext>
            </a:extLst>
          </p:cNvPr>
          <p:cNvSpPr>
            <a:spLocks noGrp="1"/>
          </p:cNvSpPr>
          <p:nvPr>
            <p:ph idx="1"/>
          </p:nvPr>
        </p:nvSpPr>
        <p:spPr/>
        <p:txBody>
          <a:bodyPr>
            <a:normAutofit/>
          </a:bodyPr>
          <a:lstStyle/>
          <a:p>
            <a:pPr marL="0" indent="0">
              <a:buNone/>
            </a:pPr>
            <a:r>
              <a:rPr lang="en-GB" dirty="0">
                <a:solidFill>
                  <a:srgbClr val="002060"/>
                </a:solidFill>
              </a:rPr>
              <a:t>To enter and stay in </a:t>
            </a:r>
            <a:r>
              <a:rPr lang="en-GB" b="1" dirty="0">
                <a:solidFill>
                  <a:srgbClr val="00A4B4"/>
                </a:solidFill>
              </a:rPr>
              <a:t>Blue Head </a:t>
            </a:r>
            <a:r>
              <a:rPr lang="en-GB" dirty="0">
                <a:solidFill>
                  <a:srgbClr val="002060"/>
                </a:solidFill>
              </a:rPr>
              <a:t>you need to do three things:</a:t>
            </a:r>
          </a:p>
          <a:p>
            <a:pPr marL="0" indent="0">
              <a:buNone/>
            </a:pPr>
            <a:endParaRPr lang="en-GB" dirty="0">
              <a:solidFill>
                <a:srgbClr val="002060"/>
              </a:solidFill>
            </a:endParaRPr>
          </a:p>
          <a:p>
            <a:r>
              <a:rPr lang="en-GB" dirty="0">
                <a:solidFill>
                  <a:srgbClr val="002060"/>
                </a:solidFill>
              </a:rPr>
              <a:t>Seek to stay in </a:t>
            </a:r>
            <a:r>
              <a:rPr lang="en-GB" dirty="0">
                <a:solidFill>
                  <a:srgbClr val="00A4B4"/>
                </a:solidFill>
              </a:rPr>
              <a:t>Blue Head </a:t>
            </a:r>
            <a:r>
              <a:rPr lang="en-GB" dirty="0">
                <a:solidFill>
                  <a:srgbClr val="002060"/>
                </a:solidFill>
              </a:rPr>
              <a:t>as your default setting</a:t>
            </a:r>
          </a:p>
          <a:p>
            <a:r>
              <a:rPr lang="en-GB" dirty="0">
                <a:solidFill>
                  <a:srgbClr val="002060"/>
                </a:solidFill>
              </a:rPr>
              <a:t>Know how to recognise when you are about to enter </a:t>
            </a:r>
            <a:r>
              <a:rPr lang="en-GB" dirty="0">
                <a:solidFill>
                  <a:srgbClr val="FF0000"/>
                </a:solidFill>
              </a:rPr>
              <a:t>Red-Head</a:t>
            </a:r>
          </a:p>
          <a:p>
            <a:r>
              <a:rPr lang="en-GB" dirty="0">
                <a:solidFill>
                  <a:srgbClr val="002060"/>
                </a:solidFill>
              </a:rPr>
              <a:t>Slow down your breathing</a:t>
            </a:r>
          </a:p>
          <a:p>
            <a:r>
              <a:rPr lang="en-GB" dirty="0">
                <a:solidFill>
                  <a:srgbClr val="002060"/>
                </a:solidFill>
              </a:rPr>
              <a:t>Use a physical or mental trigger to help get yourself back into </a:t>
            </a:r>
            <a:r>
              <a:rPr lang="en-GB" dirty="0">
                <a:solidFill>
                  <a:srgbClr val="00A4B4"/>
                </a:solidFill>
              </a:rPr>
              <a:t>Blue Head</a:t>
            </a:r>
          </a:p>
        </p:txBody>
      </p:sp>
      <p:pic>
        <p:nvPicPr>
          <p:cNvPr id="5" name="Picture 4" descr="A person standing in front of a sunset&#10;&#10;Description automatically generated">
            <a:extLst>
              <a:ext uri="{FF2B5EF4-FFF2-40B4-BE49-F238E27FC236}">
                <a16:creationId xmlns:a16="http://schemas.microsoft.com/office/drawing/2014/main" id="{C748D9D2-4038-4533-9747-B0CD151381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48643" y="4888499"/>
            <a:ext cx="2812551" cy="1875034"/>
          </a:xfrm>
          <a:prstGeom prst="rect">
            <a:avLst/>
          </a:prstGeom>
        </p:spPr>
      </p:pic>
    </p:spTree>
    <p:extLst>
      <p:ext uri="{BB962C8B-B14F-4D97-AF65-F5344CB8AC3E}">
        <p14:creationId xmlns:p14="http://schemas.microsoft.com/office/powerpoint/2010/main" val="72700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48CFF-21E1-4DFF-932F-5DF22AE550C3}"/>
              </a:ext>
            </a:extLst>
          </p:cNvPr>
          <p:cNvSpPr>
            <a:spLocks noGrp="1"/>
          </p:cNvSpPr>
          <p:nvPr>
            <p:ph type="title"/>
          </p:nvPr>
        </p:nvSpPr>
        <p:spPr>
          <a:xfrm>
            <a:off x="368875" y="526972"/>
            <a:ext cx="4312853" cy="2060779"/>
          </a:xfrm>
        </p:spPr>
        <p:txBody>
          <a:bodyPr vert="horz" lIns="91440" tIns="45720" rIns="91440" bIns="45720" rtlCol="0" anchor="b">
            <a:normAutofit/>
          </a:bodyPr>
          <a:lstStyle/>
          <a:p>
            <a:r>
              <a:rPr lang="en-US" sz="3000" dirty="0">
                <a:solidFill>
                  <a:srgbClr val="00A4B4"/>
                </a:solidFill>
              </a:rPr>
              <a:t>Headspace</a:t>
            </a:r>
            <a:br>
              <a:rPr lang="en-US" sz="3000" dirty="0"/>
            </a:br>
            <a:br>
              <a:rPr lang="en-US" sz="3000" dirty="0"/>
            </a:br>
            <a:r>
              <a:rPr lang="en-US" sz="3000" dirty="0">
                <a:solidFill>
                  <a:srgbClr val="B31B82"/>
                </a:solidFill>
              </a:rPr>
              <a:t>1 minute meditation:</a:t>
            </a:r>
          </a:p>
        </p:txBody>
      </p:sp>
      <p:sp>
        <p:nvSpPr>
          <p:cNvPr id="3" name="Content Placeholder 2">
            <a:extLst>
              <a:ext uri="{FF2B5EF4-FFF2-40B4-BE49-F238E27FC236}">
                <a16:creationId xmlns:a16="http://schemas.microsoft.com/office/drawing/2014/main" id="{DB748565-3881-492C-8AB5-6DAFB9785108}"/>
              </a:ext>
            </a:extLst>
          </p:cNvPr>
          <p:cNvSpPr>
            <a:spLocks noGrp="1"/>
          </p:cNvSpPr>
          <p:nvPr>
            <p:ph idx="1"/>
          </p:nvPr>
        </p:nvSpPr>
        <p:spPr>
          <a:xfrm>
            <a:off x="368875" y="3114724"/>
            <a:ext cx="3723271" cy="1155525"/>
          </a:xfrm>
        </p:spPr>
        <p:txBody>
          <a:bodyPr vert="horz" lIns="91440" tIns="45720" rIns="91440" bIns="45720" rtlCol="0" anchor="t">
            <a:normAutofit/>
          </a:bodyPr>
          <a:lstStyle/>
          <a:p>
            <a:pPr marL="0" indent="0">
              <a:buNone/>
            </a:pPr>
            <a:r>
              <a:rPr lang="en-US" sz="2000" dirty="0">
                <a:hlinkClick r:id="rId3"/>
              </a:rPr>
              <a:t>https://www.headspace.com/meditation/breathing-exercises</a:t>
            </a:r>
            <a:endParaRPr lang="en-US" sz="2000" dirty="0"/>
          </a:p>
        </p:txBody>
      </p:sp>
      <p:pic>
        <p:nvPicPr>
          <p:cNvPr id="1032" name="Picture 8" descr="Headspace app on the Google Play store">
            <a:extLst>
              <a:ext uri="{FF2B5EF4-FFF2-40B4-BE49-F238E27FC236}">
                <a16:creationId xmlns:a16="http://schemas.microsoft.com/office/drawing/2014/main" id="{B9C018A9-9150-405A-B3E8-F5EBF6B81D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8795" y="2108250"/>
            <a:ext cx="4164785" cy="126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dspace app on the App store">
            <a:extLst>
              <a:ext uri="{FF2B5EF4-FFF2-40B4-BE49-F238E27FC236}">
                <a16:creationId xmlns:a16="http://schemas.microsoft.com/office/drawing/2014/main" id="{6E9B6319-AAA0-430B-BA67-E103E9BF7AA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53781" y="4268865"/>
            <a:ext cx="5702113" cy="16913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386FD5-2356-4003-977A-63DF7E831892}"/>
              </a:ext>
            </a:extLst>
          </p:cNvPr>
          <p:cNvSpPr>
            <a:spLocks noChangeArrowheads="1"/>
          </p:cNvSpPr>
          <p:nvPr/>
        </p:nvSpPr>
        <p:spPr bwMode="auto">
          <a:xfrm>
            <a:off x="7902028" y="1164946"/>
            <a:ext cx="1923604"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2800" b="1" i="0" u="none" strike="noStrike" cap="none" normalizeH="0" baseline="0" dirty="0">
                <a:ln>
                  <a:noFill/>
                </a:ln>
                <a:solidFill>
                  <a:srgbClr val="00A4B4"/>
                </a:solidFill>
                <a:effectLst/>
                <a:latin typeface="Apercu"/>
              </a:rPr>
              <a:t>GET THE APP</a:t>
            </a:r>
            <a:endParaRPr kumimoji="0" lang="en-US" altLang="en-US" sz="2800" b="0" i="0" u="none" strike="noStrike" cap="none" normalizeH="0" baseline="0" dirty="0">
              <a:ln>
                <a:noFill/>
              </a:ln>
              <a:solidFill>
                <a:srgbClr val="00A4B4"/>
              </a:solidFill>
              <a:effectLst/>
              <a:latin typeface="Apercu"/>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F31C8E7C-3F98-467F-860E-83C791F0E134}"/>
              </a:ext>
            </a:extLst>
          </p:cNvPr>
          <p:cNvSpPr>
            <a:spLocks noChangeArrowheads="1"/>
          </p:cNvSpPr>
          <p:nvPr/>
        </p:nvSpPr>
        <p:spPr bwMode="auto">
          <a:xfrm>
            <a:off x="2767830" y="412990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206082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DBE4-15DA-48E6-B82B-267AC29C03D9}"/>
              </a:ext>
            </a:extLst>
          </p:cNvPr>
          <p:cNvSpPr>
            <a:spLocks noGrp="1"/>
          </p:cNvSpPr>
          <p:nvPr>
            <p:ph type="title"/>
          </p:nvPr>
        </p:nvSpPr>
        <p:spPr/>
        <p:txBody>
          <a:bodyPr/>
          <a:lstStyle/>
          <a:p>
            <a:r>
              <a:rPr lang="en-GB" b="1" dirty="0">
                <a:solidFill>
                  <a:srgbClr val="00A4B4"/>
                </a:solidFill>
              </a:rPr>
              <a:t>Summary:</a:t>
            </a:r>
          </a:p>
        </p:txBody>
      </p:sp>
      <p:sp>
        <p:nvSpPr>
          <p:cNvPr id="3" name="Content Placeholder 2">
            <a:extLst>
              <a:ext uri="{FF2B5EF4-FFF2-40B4-BE49-F238E27FC236}">
                <a16:creationId xmlns:a16="http://schemas.microsoft.com/office/drawing/2014/main" id="{BD3C50F4-59B8-4FD9-BE81-BBD132456D5D}"/>
              </a:ext>
            </a:extLst>
          </p:cNvPr>
          <p:cNvSpPr>
            <a:spLocks noGrp="1"/>
          </p:cNvSpPr>
          <p:nvPr>
            <p:ph idx="1"/>
          </p:nvPr>
        </p:nvSpPr>
        <p:spPr>
          <a:xfrm>
            <a:off x="719091" y="1526959"/>
            <a:ext cx="10634709" cy="4047673"/>
          </a:xfrm>
        </p:spPr>
        <p:txBody>
          <a:bodyPr>
            <a:normAutofit fontScale="85000" lnSpcReduction="20000"/>
          </a:bodyPr>
          <a:lstStyle/>
          <a:p>
            <a:r>
              <a:rPr lang="en-GB" dirty="0">
                <a:solidFill>
                  <a:srgbClr val="002060"/>
                </a:solidFill>
              </a:rPr>
              <a:t>Stress has short-term and long-term affects on both your physical and mental wellbeing</a:t>
            </a:r>
          </a:p>
          <a:p>
            <a:r>
              <a:rPr lang="en-GB" dirty="0">
                <a:solidFill>
                  <a:srgbClr val="002060"/>
                </a:solidFill>
              </a:rPr>
              <a:t>You CAN build your personal resilience and ability to bounce back</a:t>
            </a:r>
          </a:p>
          <a:p>
            <a:r>
              <a:rPr lang="en-GB" dirty="0">
                <a:solidFill>
                  <a:srgbClr val="002060"/>
                </a:solidFill>
              </a:rPr>
              <a:t>You cannot change certain factors such as someone being rude or unkind … but you CAN choose how to respond</a:t>
            </a:r>
          </a:p>
          <a:p>
            <a:r>
              <a:rPr lang="en-GB" dirty="0">
                <a:solidFill>
                  <a:srgbClr val="002060"/>
                </a:solidFill>
              </a:rPr>
              <a:t>A good night’s sleep will help you prepare for stress and difficulties you encounter during your day</a:t>
            </a:r>
          </a:p>
          <a:p>
            <a:r>
              <a:rPr lang="en-GB" dirty="0">
                <a:solidFill>
                  <a:srgbClr val="002060"/>
                </a:solidFill>
              </a:rPr>
              <a:t>Good relationships (in work and at home) are one the most important factor for your personal wellbeing</a:t>
            </a:r>
          </a:p>
          <a:p>
            <a:r>
              <a:rPr lang="en-GB" dirty="0">
                <a:solidFill>
                  <a:srgbClr val="002060"/>
                </a:solidFill>
              </a:rPr>
              <a:t>Look for personal triggers when you are entering </a:t>
            </a:r>
            <a:r>
              <a:rPr lang="en-GB" dirty="0">
                <a:solidFill>
                  <a:srgbClr val="FF0000"/>
                </a:solidFill>
              </a:rPr>
              <a:t>red head </a:t>
            </a:r>
            <a:r>
              <a:rPr lang="en-GB" dirty="0">
                <a:solidFill>
                  <a:srgbClr val="002060"/>
                </a:solidFill>
              </a:rPr>
              <a:t>mode; these will differ from person to person</a:t>
            </a:r>
          </a:p>
          <a:p>
            <a:r>
              <a:rPr lang="en-GB" dirty="0">
                <a:solidFill>
                  <a:srgbClr val="002060"/>
                </a:solidFill>
              </a:rPr>
              <a:t>Aim to maintain a </a:t>
            </a:r>
            <a:r>
              <a:rPr lang="en-GB" dirty="0">
                <a:solidFill>
                  <a:srgbClr val="0070C0"/>
                </a:solidFill>
              </a:rPr>
              <a:t>blue head </a:t>
            </a:r>
            <a:r>
              <a:rPr lang="en-GB" dirty="0">
                <a:solidFill>
                  <a:srgbClr val="002060"/>
                </a:solidFill>
              </a:rPr>
              <a:t>at all times</a:t>
            </a:r>
          </a:p>
          <a:p>
            <a:endParaRPr lang="en-GB" dirty="0"/>
          </a:p>
          <a:p>
            <a:endParaRPr lang="en-GB" dirty="0">
              <a:hlinkClick r:id="rId3"/>
            </a:endParaRPr>
          </a:p>
        </p:txBody>
      </p:sp>
    </p:spTree>
    <p:extLst>
      <p:ext uri="{BB962C8B-B14F-4D97-AF65-F5344CB8AC3E}">
        <p14:creationId xmlns:p14="http://schemas.microsoft.com/office/powerpoint/2010/main" val="79260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38200" y="1536946"/>
            <a:ext cx="10515600" cy="1303908"/>
          </a:xfrm>
        </p:spPr>
        <p:txBody>
          <a:bodyPr>
            <a:normAutofit fontScale="90000"/>
          </a:bodyPr>
          <a:lstStyle/>
          <a:p>
            <a:r>
              <a:rPr lang="en-GB" b="1" dirty="0">
                <a:solidFill>
                  <a:srgbClr val="00A4B4"/>
                </a:solidFill>
              </a:rPr>
              <a:t>Review of Learning Outcomes – have we?</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656948" y="3008583"/>
            <a:ext cx="10992508" cy="1909646"/>
          </a:xfrm>
        </p:spPr>
        <p:txBody>
          <a:bodyPr/>
          <a:lstStyle/>
          <a:p>
            <a:pPr marL="342900" indent="-342900">
              <a:buFont typeface="Arial" panose="020B0604020202020204" pitchFamily="34" charset="0"/>
              <a:buChar char="•"/>
            </a:pPr>
            <a:r>
              <a:rPr lang="en-GB" dirty="0">
                <a:solidFill>
                  <a:srgbClr val="002060"/>
                </a:solidFill>
              </a:rPr>
              <a:t>Identified some of the factors linked to resilience and wellbeing? </a:t>
            </a:r>
          </a:p>
          <a:p>
            <a:pPr marL="342900" indent="-342900">
              <a:buFont typeface="Arial" panose="020B0604020202020204" pitchFamily="34" charset="0"/>
              <a:buChar char="•"/>
            </a:pPr>
            <a:r>
              <a:rPr lang="en-GB" dirty="0">
                <a:solidFill>
                  <a:srgbClr val="002060"/>
                </a:solidFill>
              </a:rPr>
              <a:t>Seen how this may impact your personal performance and happiness?</a:t>
            </a:r>
          </a:p>
          <a:p>
            <a:pPr marL="342900" indent="-342900">
              <a:buFont typeface="Arial" panose="020B0604020202020204" pitchFamily="34" charset="0"/>
              <a:buChar char="•"/>
            </a:pPr>
            <a:r>
              <a:rPr lang="en-GB" dirty="0">
                <a:solidFill>
                  <a:srgbClr val="002060"/>
                </a:solidFill>
              </a:rPr>
              <a:t>Identified how your body reacts to stress?</a:t>
            </a:r>
          </a:p>
        </p:txBody>
      </p:sp>
      <p:pic>
        <p:nvPicPr>
          <p:cNvPr id="5" name="Picture 4" descr="A picture containing room&#10;&#10;Description automatically generated">
            <a:extLst>
              <a:ext uri="{FF2B5EF4-FFF2-40B4-BE49-F238E27FC236}">
                <a16:creationId xmlns:a16="http://schemas.microsoft.com/office/drawing/2014/main" id="{29C0857F-780E-4063-9D60-89A1B01A7A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34143" y="4517694"/>
            <a:ext cx="2157573" cy="2157573"/>
          </a:xfrm>
          <a:prstGeom prst="rect">
            <a:avLst/>
          </a:prstGeom>
        </p:spPr>
      </p:pic>
    </p:spTree>
    <p:extLst>
      <p:ext uri="{BB962C8B-B14F-4D97-AF65-F5344CB8AC3E}">
        <p14:creationId xmlns:p14="http://schemas.microsoft.com/office/powerpoint/2010/main" val="63299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AE7A-DAA6-495E-9621-ACAE7602122D}"/>
              </a:ext>
            </a:extLst>
          </p:cNvPr>
          <p:cNvSpPr>
            <a:spLocks noGrp="1"/>
          </p:cNvSpPr>
          <p:nvPr>
            <p:ph type="title"/>
          </p:nvPr>
        </p:nvSpPr>
        <p:spPr/>
        <p:txBody>
          <a:bodyPr/>
          <a:lstStyle/>
          <a:p>
            <a:endParaRPr lang="en-GB"/>
          </a:p>
        </p:txBody>
      </p:sp>
      <p:pic>
        <p:nvPicPr>
          <p:cNvPr id="4" name="Picture 3" descr="A screenshot of a cell phone&#10;&#10;Description automatically generated">
            <a:extLst>
              <a:ext uri="{FF2B5EF4-FFF2-40B4-BE49-F238E27FC236}">
                <a16:creationId xmlns:a16="http://schemas.microsoft.com/office/drawing/2014/main" id="{AE8E283A-1C9B-4140-AC46-EC7649D763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1350" y="266330"/>
            <a:ext cx="8553471" cy="6418555"/>
          </a:xfrm>
          <a:prstGeom prst="rect">
            <a:avLst/>
          </a:prstGeom>
        </p:spPr>
      </p:pic>
      <p:sp>
        <p:nvSpPr>
          <p:cNvPr id="7" name="TextBox 6">
            <a:extLst>
              <a:ext uri="{FF2B5EF4-FFF2-40B4-BE49-F238E27FC236}">
                <a16:creationId xmlns:a16="http://schemas.microsoft.com/office/drawing/2014/main" id="{332F0E9B-3247-47C2-B731-E91BA8EA2D0F}"/>
              </a:ext>
            </a:extLst>
          </p:cNvPr>
          <p:cNvSpPr txBox="1"/>
          <p:nvPr/>
        </p:nvSpPr>
        <p:spPr>
          <a:xfrm>
            <a:off x="7546020" y="980388"/>
            <a:ext cx="1277469" cy="369332"/>
          </a:xfrm>
          <a:prstGeom prst="rect">
            <a:avLst/>
          </a:prstGeom>
          <a:noFill/>
        </p:spPr>
        <p:txBody>
          <a:bodyPr wrap="square" rtlCol="0">
            <a:spAutoFit/>
          </a:bodyPr>
          <a:lstStyle/>
          <a:p>
            <a:r>
              <a:rPr lang="en-GB" b="1" dirty="0">
                <a:solidFill>
                  <a:srgbClr val="00A4B4"/>
                </a:solidFill>
              </a:rPr>
              <a:t>wellbeing</a:t>
            </a:r>
          </a:p>
        </p:txBody>
      </p:sp>
    </p:spTree>
    <p:extLst>
      <p:ext uri="{BB962C8B-B14F-4D97-AF65-F5344CB8AC3E}">
        <p14:creationId xmlns:p14="http://schemas.microsoft.com/office/powerpoint/2010/main" val="303041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654743" y="1110114"/>
            <a:ext cx="10682432" cy="1659665"/>
          </a:xfrm>
        </p:spPr>
        <p:txBody>
          <a:bodyPr>
            <a:normAutofit fontScale="90000"/>
          </a:bodyPr>
          <a:lstStyle/>
          <a:p>
            <a:r>
              <a:rPr lang="en-GB" b="1" dirty="0">
                <a:solidFill>
                  <a:srgbClr val="00A4B4"/>
                </a:solidFill>
              </a:rPr>
              <a:t>What are we hoping to cover today?</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2795853"/>
            <a:ext cx="11106912" cy="3101902"/>
          </a:xfrm>
        </p:spPr>
        <p:txBody>
          <a:bodyPr/>
          <a:lstStyle/>
          <a:p>
            <a:pPr marL="342900" indent="-342900">
              <a:buFont typeface="Arial" panose="020B0604020202020204" pitchFamily="34" charset="0"/>
              <a:buChar char="•"/>
            </a:pPr>
            <a:r>
              <a:rPr lang="en-GB" dirty="0">
                <a:solidFill>
                  <a:srgbClr val="002060"/>
                </a:solidFill>
              </a:rPr>
              <a:t>Identify factors linked to personal resilience and wellbeing </a:t>
            </a:r>
          </a:p>
          <a:p>
            <a:pPr marL="342900" indent="-342900">
              <a:buFont typeface="Arial" panose="020B0604020202020204" pitchFamily="34" charset="0"/>
              <a:buChar char="•"/>
            </a:pPr>
            <a:r>
              <a:rPr lang="en-GB" dirty="0">
                <a:solidFill>
                  <a:srgbClr val="002060"/>
                </a:solidFill>
              </a:rPr>
              <a:t>Discover how resilience is linked to personal performance</a:t>
            </a:r>
          </a:p>
          <a:p>
            <a:pPr marL="342900" indent="-342900">
              <a:buFont typeface="Arial" panose="020B0604020202020204" pitchFamily="34" charset="0"/>
              <a:buChar char="•"/>
            </a:pPr>
            <a:r>
              <a:rPr lang="en-GB" dirty="0">
                <a:solidFill>
                  <a:srgbClr val="002060"/>
                </a:solidFill>
              </a:rPr>
              <a:t>Identify how we respond to stress</a:t>
            </a:r>
          </a:p>
        </p:txBody>
      </p:sp>
      <p:pic>
        <p:nvPicPr>
          <p:cNvPr id="5" name="Picture 4" descr="A picture containing food&#10;&#10;Description automatically generated">
            <a:extLst>
              <a:ext uri="{FF2B5EF4-FFF2-40B4-BE49-F238E27FC236}">
                <a16:creationId xmlns:a16="http://schemas.microsoft.com/office/drawing/2014/main" id="{0B612D60-2C7D-436E-90C6-5F03347ECE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363" y="4959344"/>
            <a:ext cx="2621191" cy="1577083"/>
          </a:xfrm>
          <a:prstGeom prst="rect">
            <a:avLst/>
          </a:prstGeom>
        </p:spPr>
      </p:pic>
    </p:spTree>
    <p:extLst>
      <p:ext uri="{BB962C8B-B14F-4D97-AF65-F5344CB8AC3E}">
        <p14:creationId xmlns:p14="http://schemas.microsoft.com/office/powerpoint/2010/main" val="46505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9A1F-2BFA-4994-8A2A-3F2138F7D4DB}"/>
              </a:ext>
            </a:extLst>
          </p:cNvPr>
          <p:cNvSpPr>
            <a:spLocks noGrp="1"/>
          </p:cNvSpPr>
          <p:nvPr>
            <p:ph type="title"/>
          </p:nvPr>
        </p:nvSpPr>
        <p:spPr>
          <a:xfrm>
            <a:off x="1136649" y="1597533"/>
            <a:ext cx="9545205" cy="1533594"/>
          </a:xfrm>
        </p:spPr>
        <p:txBody>
          <a:bodyPr>
            <a:normAutofit/>
          </a:bodyPr>
          <a:lstStyle/>
          <a:p>
            <a:pPr algn="ctr"/>
            <a:r>
              <a:rPr lang="en-GB" b="1" dirty="0">
                <a:solidFill>
                  <a:srgbClr val="00A4B4"/>
                </a:solidFill>
              </a:rPr>
              <a:t>Warm-up exercise</a:t>
            </a:r>
          </a:p>
        </p:txBody>
      </p:sp>
      <p:pic>
        <p:nvPicPr>
          <p:cNvPr id="5" name="Picture 4" descr="A picture containing group, beach, holding, standing&#10;&#10;Description automatically generated">
            <a:extLst>
              <a:ext uri="{FF2B5EF4-FFF2-40B4-BE49-F238E27FC236}">
                <a16:creationId xmlns:a16="http://schemas.microsoft.com/office/drawing/2014/main" id="{2C154260-4E75-4076-AAC6-3ADD8D0425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4810" y="3587746"/>
            <a:ext cx="5112141" cy="1945108"/>
          </a:xfrm>
          <a:prstGeom prst="rect">
            <a:avLst/>
          </a:prstGeom>
        </p:spPr>
      </p:pic>
    </p:spTree>
    <p:extLst>
      <p:ext uri="{BB962C8B-B14F-4D97-AF65-F5344CB8AC3E}">
        <p14:creationId xmlns:p14="http://schemas.microsoft.com/office/powerpoint/2010/main" val="14323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7F10-F615-4A7F-8679-2B3957F14B80}"/>
              </a:ext>
            </a:extLst>
          </p:cNvPr>
          <p:cNvSpPr>
            <a:spLocks noGrp="1"/>
          </p:cNvSpPr>
          <p:nvPr>
            <p:ph type="title"/>
          </p:nvPr>
        </p:nvSpPr>
        <p:spPr>
          <a:xfrm>
            <a:off x="655320" y="365125"/>
            <a:ext cx="5120114" cy="1692794"/>
          </a:xfrm>
        </p:spPr>
        <p:txBody>
          <a:bodyPr>
            <a:normAutofit/>
          </a:bodyPr>
          <a:lstStyle/>
          <a:p>
            <a:r>
              <a:rPr lang="en-GB" b="1" dirty="0">
                <a:solidFill>
                  <a:srgbClr val="00A4B4"/>
                </a:solidFill>
              </a:rPr>
              <a:t>What is Resilience?</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CADA1A-5C74-4CF0-A54D-E0EEEA2AAFEF}"/>
              </a:ext>
            </a:extLst>
          </p:cNvPr>
          <p:cNvSpPr>
            <a:spLocks noGrp="1"/>
          </p:cNvSpPr>
          <p:nvPr>
            <p:ph idx="1"/>
          </p:nvPr>
        </p:nvSpPr>
        <p:spPr>
          <a:xfrm>
            <a:off x="655321" y="2575034"/>
            <a:ext cx="5120113" cy="3462228"/>
          </a:xfrm>
        </p:spPr>
        <p:txBody>
          <a:bodyPr>
            <a:normAutofit/>
          </a:bodyPr>
          <a:lstStyle/>
          <a:p>
            <a:pPr marL="0" indent="0">
              <a:buNone/>
            </a:pPr>
            <a:r>
              <a:rPr lang="en-GB" b="1" dirty="0">
                <a:solidFill>
                  <a:srgbClr val="00A4B4"/>
                </a:solidFill>
              </a:rPr>
              <a:t>Individual task</a:t>
            </a:r>
          </a:p>
          <a:p>
            <a:pPr marL="0" indent="0">
              <a:buNone/>
            </a:pPr>
            <a:endParaRPr lang="en-GB" sz="1800" dirty="0"/>
          </a:p>
          <a:p>
            <a:pPr marL="0" indent="0">
              <a:buNone/>
            </a:pPr>
            <a:r>
              <a:rPr lang="en-GB" dirty="0">
                <a:solidFill>
                  <a:srgbClr val="002060"/>
                </a:solidFill>
              </a:rPr>
              <a:t>In a single sentence – how would you describe resilience?</a:t>
            </a:r>
          </a:p>
        </p:txBody>
      </p:sp>
      <p:pic>
        <p:nvPicPr>
          <p:cNvPr id="6" name="Picture 5" descr="A picture containing text, water&#10;&#10;Description automatically generated">
            <a:extLst>
              <a:ext uri="{FF2B5EF4-FFF2-40B4-BE49-F238E27FC236}">
                <a16:creationId xmlns:a16="http://schemas.microsoft.com/office/drawing/2014/main" id="{4485F4FB-60FD-45B8-9983-B57DDA3310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88" r="355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4086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54F8-EC34-43E5-B676-910813B4CEA0}"/>
              </a:ext>
            </a:extLst>
          </p:cNvPr>
          <p:cNvSpPr>
            <a:spLocks noGrp="1"/>
          </p:cNvSpPr>
          <p:nvPr>
            <p:ph type="title"/>
          </p:nvPr>
        </p:nvSpPr>
        <p:spPr>
          <a:xfrm>
            <a:off x="655320" y="365125"/>
            <a:ext cx="5120114" cy="1692794"/>
          </a:xfrm>
        </p:spPr>
        <p:txBody>
          <a:bodyPr>
            <a:normAutofit/>
          </a:bodyPr>
          <a:lstStyle/>
          <a:p>
            <a:r>
              <a:rPr lang="en-GB" b="1" dirty="0">
                <a:solidFill>
                  <a:srgbClr val="00A4B4"/>
                </a:solidFill>
              </a:rPr>
              <a:t>What is personal resilience?</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238D8-55ED-445A-9E91-EB9C920238FE}"/>
              </a:ext>
            </a:extLst>
          </p:cNvPr>
          <p:cNvSpPr>
            <a:spLocks noGrp="1"/>
          </p:cNvSpPr>
          <p:nvPr>
            <p:ph idx="1"/>
          </p:nvPr>
        </p:nvSpPr>
        <p:spPr>
          <a:xfrm>
            <a:off x="360217" y="2575042"/>
            <a:ext cx="7247945" cy="3462228"/>
          </a:xfrm>
        </p:spPr>
        <p:txBody>
          <a:bodyPr>
            <a:noAutofit/>
          </a:bodyPr>
          <a:lstStyle/>
          <a:p>
            <a:pPr marL="0" indent="0">
              <a:buNone/>
            </a:pPr>
            <a:r>
              <a:rPr lang="en-GB" sz="2000" i="1" dirty="0">
                <a:solidFill>
                  <a:srgbClr val="002060"/>
                </a:solidFill>
              </a:rPr>
              <a:t>“Resilience is that quality that allows some people to be knocked down by life and come back stronger than ever. Rather than letting failure overcome them and drain their resolve, they find a way to rise from the ashes.” </a:t>
            </a:r>
          </a:p>
          <a:p>
            <a:pPr marL="0" indent="0">
              <a:buNone/>
            </a:pPr>
            <a:r>
              <a:rPr lang="en-GB" sz="2000" dirty="0">
                <a:solidFill>
                  <a:srgbClr val="002060"/>
                </a:solidFill>
              </a:rPr>
              <a:t>(Psychology Today)</a:t>
            </a:r>
          </a:p>
          <a:p>
            <a:pPr marL="0" indent="0">
              <a:buNone/>
            </a:pPr>
            <a:endParaRPr lang="en-GB" sz="2000" dirty="0">
              <a:solidFill>
                <a:srgbClr val="002060"/>
              </a:solidFill>
            </a:endParaRPr>
          </a:p>
          <a:p>
            <a:pPr marL="0" indent="0">
              <a:buNone/>
            </a:pPr>
            <a:r>
              <a:rPr lang="en-GB" dirty="0">
                <a:solidFill>
                  <a:srgbClr val="002060"/>
                </a:solidFill>
              </a:rPr>
              <a:t>In a nutshell, resilience can be defined as the ability and tendency to </a:t>
            </a:r>
            <a:r>
              <a:rPr lang="en-GB" b="1" i="1" dirty="0">
                <a:solidFill>
                  <a:srgbClr val="00A4B4"/>
                </a:solidFill>
              </a:rPr>
              <a:t>“bounce</a:t>
            </a:r>
            <a:r>
              <a:rPr lang="en-GB" b="1" dirty="0">
                <a:solidFill>
                  <a:srgbClr val="00A4B4"/>
                </a:solidFill>
              </a:rPr>
              <a:t> </a:t>
            </a:r>
            <a:r>
              <a:rPr lang="en-GB" b="1" i="1" dirty="0">
                <a:solidFill>
                  <a:srgbClr val="00A4B4"/>
                </a:solidFill>
              </a:rPr>
              <a:t>back</a:t>
            </a:r>
            <a:r>
              <a:rPr lang="en-GB" b="1" dirty="0">
                <a:solidFill>
                  <a:srgbClr val="00A4B4"/>
                </a:solidFill>
              </a:rPr>
              <a:t>.”</a:t>
            </a:r>
            <a:endParaRPr lang="en-GB" sz="1800" b="1" dirty="0">
              <a:solidFill>
                <a:srgbClr val="00A4B4"/>
              </a:solidFill>
            </a:endParaRPr>
          </a:p>
        </p:txBody>
      </p:sp>
      <p:pic>
        <p:nvPicPr>
          <p:cNvPr id="5" name="Picture 4" descr="A picture containing sitting, face, table, green&#10;&#10;Description automatically generated">
            <a:extLst>
              <a:ext uri="{FF2B5EF4-FFF2-40B4-BE49-F238E27FC236}">
                <a16:creationId xmlns:a16="http://schemas.microsoft.com/office/drawing/2014/main" id="{41CC9831-982D-4750-8D8F-386EA8EC85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402" r="21556"/>
          <a:stretch/>
        </p:blipFill>
        <p:spPr>
          <a:xfrm>
            <a:off x="7732450" y="1365510"/>
            <a:ext cx="4459550" cy="484441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0266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5D07-041F-4AC7-A491-916CB3A76F36}"/>
              </a:ext>
            </a:extLst>
          </p:cNvPr>
          <p:cNvSpPr>
            <a:spLocks noGrp="1"/>
          </p:cNvSpPr>
          <p:nvPr>
            <p:ph type="title"/>
          </p:nvPr>
        </p:nvSpPr>
        <p:spPr>
          <a:xfrm>
            <a:off x="355107" y="365125"/>
            <a:ext cx="8339715" cy="1325563"/>
          </a:xfrm>
        </p:spPr>
        <p:txBody>
          <a:bodyPr/>
          <a:lstStyle/>
          <a:p>
            <a:r>
              <a:rPr lang="en-GB" b="1" dirty="0">
                <a:solidFill>
                  <a:srgbClr val="00A4B4"/>
                </a:solidFill>
              </a:rPr>
              <a:t>Personal Resilience Exercise</a:t>
            </a:r>
          </a:p>
        </p:txBody>
      </p:sp>
      <p:sp>
        <p:nvSpPr>
          <p:cNvPr id="3" name="Content Placeholder 2">
            <a:extLst>
              <a:ext uri="{FF2B5EF4-FFF2-40B4-BE49-F238E27FC236}">
                <a16:creationId xmlns:a16="http://schemas.microsoft.com/office/drawing/2014/main" id="{D44AA902-98FD-4B2B-9203-CC794A6EFC27}"/>
              </a:ext>
            </a:extLst>
          </p:cNvPr>
          <p:cNvSpPr>
            <a:spLocks noGrp="1"/>
          </p:cNvSpPr>
          <p:nvPr>
            <p:ph idx="1"/>
          </p:nvPr>
        </p:nvSpPr>
        <p:spPr>
          <a:xfrm>
            <a:off x="263237" y="1535837"/>
            <a:ext cx="11393144" cy="4518974"/>
          </a:xfrm>
        </p:spPr>
        <p:txBody>
          <a:bodyPr/>
          <a:lstStyle/>
          <a:p>
            <a:pPr marL="0" indent="0">
              <a:buNone/>
            </a:pPr>
            <a:r>
              <a:rPr lang="en-GB" dirty="0">
                <a:solidFill>
                  <a:srgbClr val="002060"/>
                </a:solidFill>
              </a:rPr>
              <a:t>Please look back over your life and remember those times when you needed to be resilient. What happened? What helped you get through the difficulty? </a:t>
            </a:r>
          </a:p>
        </p:txBody>
      </p:sp>
      <p:graphicFrame>
        <p:nvGraphicFramePr>
          <p:cNvPr id="6" name="Diagram 5">
            <a:extLst>
              <a:ext uri="{FF2B5EF4-FFF2-40B4-BE49-F238E27FC236}">
                <a16:creationId xmlns:a16="http://schemas.microsoft.com/office/drawing/2014/main" id="{5616D939-700E-4C46-9A3B-04B7ED811320}"/>
              </a:ext>
            </a:extLst>
          </p:cNvPr>
          <p:cNvGraphicFramePr/>
          <p:nvPr>
            <p:extLst>
              <p:ext uri="{D42A27DB-BD31-4B8C-83A1-F6EECF244321}">
                <p14:modId xmlns:p14="http://schemas.microsoft.com/office/powerpoint/2010/main" val="2716691690"/>
              </p:ext>
            </p:extLst>
          </p:nvPr>
        </p:nvGraphicFramePr>
        <p:xfrm>
          <a:off x="4231503" y="2767914"/>
          <a:ext cx="6444735" cy="2975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peech Bubble: Rectangle 6">
            <a:extLst>
              <a:ext uri="{FF2B5EF4-FFF2-40B4-BE49-F238E27FC236}">
                <a16:creationId xmlns:a16="http://schemas.microsoft.com/office/drawing/2014/main" id="{6F29E73F-F8A5-4260-8505-216E5696F8C9}"/>
              </a:ext>
            </a:extLst>
          </p:cNvPr>
          <p:cNvSpPr/>
          <p:nvPr/>
        </p:nvSpPr>
        <p:spPr>
          <a:xfrm>
            <a:off x="6329003" y="2777245"/>
            <a:ext cx="4308765" cy="1418426"/>
          </a:xfrm>
          <a:prstGeom prst="wedgeRectCallout">
            <a:avLst>
              <a:gd name="adj1" fmla="val -63690"/>
              <a:gd name="adj2" fmla="val 12500"/>
            </a:avLst>
          </a:prstGeom>
          <a:gradFill>
            <a:gsLst>
              <a:gs pos="0">
                <a:schemeClr val="accent5">
                  <a:lumMod val="110000"/>
                  <a:satMod val="105000"/>
                  <a:tint val="67000"/>
                </a:schemeClr>
              </a:gs>
              <a:gs pos="59000">
                <a:srgbClr val="00A4B4">
                  <a:alpha val="53000"/>
                </a:srgbClr>
              </a:gs>
              <a:gs pos="100000">
                <a:schemeClr val="accent5">
                  <a:lumMod val="105000"/>
                  <a:satMod val="109000"/>
                  <a:tint val="81000"/>
                </a:schemeClr>
              </a:gs>
            </a:gsLst>
            <a:lin ang="5400000" scaled="1"/>
          </a:gradFill>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u="sng" dirty="0">
                <a:ln w="0"/>
                <a:solidFill>
                  <a:srgbClr val="002060"/>
                </a:solidFill>
                <a:effectLst>
                  <a:outerShdw blurRad="38100" dist="25400" dir="5400000" algn="ctr" rotWithShape="0">
                    <a:srgbClr val="6E747A">
                      <a:alpha val="43000"/>
                    </a:srgbClr>
                  </a:outerShdw>
                </a:effectLst>
              </a:rPr>
              <a:t>Personal:</a:t>
            </a:r>
          </a:p>
          <a:p>
            <a:pPr algn="ctr"/>
            <a:r>
              <a:rPr lang="en-GB" dirty="0">
                <a:ln w="0"/>
                <a:solidFill>
                  <a:srgbClr val="002060"/>
                </a:solidFill>
              </a:rPr>
              <a:t>Relationships, Family, Bereavement, Health, Home, Coping with Change </a:t>
            </a:r>
          </a:p>
        </p:txBody>
      </p:sp>
      <p:sp>
        <p:nvSpPr>
          <p:cNvPr id="8" name="Speech Bubble: Rectangle 7">
            <a:extLst>
              <a:ext uri="{FF2B5EF4-FFF2-40B4-BE49-F238E27FC236}">
                <a16:creationId xmlns:a16="http://schemas.microsoft.com/office/drawing/2014/main" id="{10F46BF8-A599-4569-B872-B919310CC54D}"/>
              </a:ext>
            </a:extLst>
          </p:cNvPr>
          <p:cNvSpPr/>
          <p:nvPr/>
        </p:nvSpPr>
        <p:spPr>
          <a:xfrm>
            <a:off x="263236" y="3297382"/>
            <a:ext cx="3674450" cy="1796579"/>
          </a:xfrm>
          <a:prstGeom prst="wedgeRectCallout">
            <a:avLst>
              <a:gd name="adj1" fmla="val 60448"/>
              <a:gd name="adj2" fmla="val 15988"/>
            </a:avLst>
          </a:prstGeom>
          <a:gradFill flip="none" rotWithShape="1">
            <a:gsLst>
              <a:gs pos="0">
                <a:srgbClr val="00A4B4">
                  <a:alpha val="28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u="sng" dirty="0">
                <a:ln w="0"/>
                <a:solidFill>
                  <a:srgbClr val="002060"/>
                </a:solidFill>
                <a:effectLst>
                  <a:outerShdw blurRad="38100" dist="25400" dir="5400000" algn="ctr" rotWithShape="0">
                    <a:srgbClr val="6E747A">
                      <a:alpha val="43000"/>
                    </a:srgbClr>
                  </a:outerShdw>
                </a:effectLst>
              </a:rPr>
              <a:t>Education/Career:</a:t>
            </a:r>
          </a:p>
          <a:p>
            <a:pPr algn="ctr"/>
            <a:r>
              <a:rPr lang="en-GB" dirty="0">
                <a:ln w="0"/>
                <a:solidFill>
                  <a:srgbClr val="002060"/>
                </a:solidFill>
              </a:rPr>
              <a:t>School Experience, Learning Opportunities, Bullying, Work Experience, Coping with Change</a:t>
            </a:r>
          </a:p>
        </p:txBody>
      </p:sp>
      <p:sp>
        <p:nvSpPr>
          <p:cNvPr id="9" name="Speech Bubble: Rectangle 8">
            <a:extLst>
              <a:ext uri="{FF2B5EF4-FFF2-40B4-BE49-F238E27FC236}">
                <a16:creationId xmlns:a16="http://schemas.microsoft.com/office/drawing/2014/main" id="{74C420A1-C63A-46A8-B54D-BC960F0A19C2}"/>
              </a:ext>
            </a:extLst>
          </p:cNvPr>
          <p:cNvSpPr/>
          <p:nvPr/>
        </p:nvSpPr>
        <p:spPr>
          <a:xfrm>
            <a:off x="6367473" y="4536489"/>
            <a:ext cx="4308765" cy="1642638"/>
          </a:xfrm>
          <a:prstGeom prst="wedgeRectCallout">
            <a:avLst>
              <a:gd name="adj1" fmla="val -56067"/>
              <a:gd name="adj2" fmla="val 20607"/>
            </a:avLst>
          </a:prstGeom>
          <a:gradFill>
            <a:gsLst>
              <a:gs pos="0">
                <a:srgbClr val="00A4B4">
                  <a:alpha val="31000"/>
                </a:srgb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u="sng" dirty="0">
                <a:ln w="0"/>
                <a:solidFill>
                  <a:srgbClr val="002060"/>
                </a:solidFill>
                <a:effectLst>
                  <a:outerShdw blurRad="38100" dist="25400" dir="5400000" algn="ctr" rotWithShape="0">
                    <a:srgbClr val="6E747A">
                      <a:alpha val="43000"/>
                    </a:srgbClr>
                  </a:outerShdw>
                </a:effectLst>
              </a:rPr>
              <a:t>Economic:</a:t>
            </a:r>
          </a:p>
          <a:p>
            <a:pPr algn="ctr"/>
            <a:r>
              <a:rPr lang="en-GB" dirty="0">
                <a:ln w="0"/>
                <a:solidFill>
                  <a:srgbClr val="002060"/>
                </a:solidFill>
              </a:rPr>
              <a:t>Finances, Savings, Debt, Responsibilities, Unemployment, Coping with Change</a:t>
            </a:r>
          </a:p>
        </p:txBody>
      </p:sp>
    </p:spTree>
    <p:extLst>
      <p:ext uri="{BB962C8B-B14F-4D97-AF65-F5344CB8AC3E}">
        <p14:creationId xmlns:p14="http://schemas.microsoft.com/office/powerpoint/2010/main" val="333593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24FB-F97B-49D9-8BC6-4FC6301D2450}"/>
              </a:ext>
            </a:extLst>
          </p:cNvPr>
          <p:cNvSpPr>
            <a:spLocks noGrp="1"/>
          </p:cNvSpPr>
          <p:nvPr>
            <p:ph type="title"/>
          </p:nvPr>
        </p:nvSpPr>
        <p:spPr>
          <a:xfrm>
            <a:off x="838200" y="693599"/>
            <a:ext cx="7856621" cy="1325563"/>
          </a:xfrm>
        </p:spPr>
        <p:txBody>
          <a:bodyPr/>
          <a:lstStyle/>
          <a:p>
            <a:r>
              <a:rPr lang="en-GB" b="1" dirty="0">
                <a:solidFill>
                  <a:srgbClr val="00A4B4"/>
                </a:solidFill>
              </a:rPr>
              <a:t>Personal Resilience Exercise</a:t>
            </a:r>
            <a:endParaRPr lang="en-GB" dirty="0"/>
          </a:p>
        </p:txBody>
      </p:sp>
      <p:sp>
        <p:nvSpPr>
          <p:cNvPr id="3" name="Content Placeholder 2">
            <a:extLst>
              <a:ext uri="{FF2B5EF4-FFF2-40B4-BE49-F238E27FC236}">
                <a16:creationId xmlns:a16="http://schemas.microsoft.com/office/drawing/2014/main" id="{7A8BA181-3438-4813-91CE-A3B5F216836A}"/>
              </a:ext>
            </a:extLst>
          </p:cNvPr>
          <p:cNvSpPr>
            <a:spLocks noGrp="1"/>
          </p:cNvSpPr>
          <p:nvPr>
            <p:ph idx="1"/>
          </p:nvPr>
        </p:nvSpPr>
        <p:spPr/>
        <p:txBody>
          <a:bodyPr/>
          <a:lstStyle/>
          <a:p>
            <a:pPr marL="0" indent="0">
              <a:buNone/>
            </a:pPr>
            <a:endParaRPr lang="en-GB" dirty="0">
              <a:solidFill>
                <a:srgbClr val="002060"/>
              </a:solidFill>
            </a:endParaRPr>
          </a:p>
          <a:p>
            <a:pPr marL="0" indent="0">
              <a:buNone/>
            </a:pPr>
            <a:r>
              <a:rPr lang="en-GB" dirty="0">
                <a:solidFill>
                  <a:srgbClr val="002060"/>
                </a:solidFill>
              </a:rPr>
              <a:t>Is there a time when you are particularly proud that you succeeded against all the odds?</a:t>
            </a:r>
          </a:p>
          <a:p>
            <a:pPr marL="0" indent="0">
              <a:buNone/>
            </a:pPr>
            <a:endParaRPr lang="en-GB" dirty="0">
              <a:solidFill>
                <a:srgbClr val="002060"/>
              </a:solidFill>
            </a:endParaRPr>
          </a:p>
        </p:txBody>
      </p:sp>
      <p:pic>
        <p:nvPicPr>
          <p:cNvPr id="5" name="Picture 4">
            <a:extLst>
              <a:ext uri="{FF2B5EF4-FFF2-40B4-BE49-F238E27FC236}">
                <a16:creationId xmlns:a16="http://schemas.microsoft.com/office/drawing/2014/main" id="{B496877F-7544-4974-B382-91A4C1A9BB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16375" y="3429000"/>
            <a:ext cx="4517427" cy="3068233"/>
          </a:xfrm>
          <a:prstGeom prst="rect">
            <a:avLst/>
          </a:prstGeom>
        </p:spPr>
      </p:pic>
    </p:spTree>
    <p:extLst>
      <p:ext uri="{BB962C8B-B14F-4D97-AF65-F5344CB8AC3E}">
        <p14:creationId xmlns:p14="http://schemas.microsoft.com/office/powerpoint/2010/main" val="169436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A4B7-67F6-4638-BA49-8B2C44E05C40}"/>
              </a:ext>
            </a:extLst>
          </p:cNvPr>
          <p:cNvSpPr>
            <a:spLocks noGrp="1"/>
          </p:cNvSpPr>
          <p:nvPr>
            <p:ph type="title"/>
          </p:nvPr>
        </p:nvSpPr>
        <p:spPr>
          <a:xfrm>
            <a:off x="838200" y="365125"/>
            <a:ext cx="8021595" cy="1325563"/>
          </a:xfrm>
        </p:spPr>
        <p:txBody>
          <a:bodyPr/>
          <a:lstStyle/>
          <a:p>
            <a:r>
              <a:rPr lang="en-GB" b="1" dirty="0">
                <a:solidFill>
                  <a:srgbClr val="00A4B4"/>
                </a:solidFill>
              </a:rPr>
              <a:t>Resilience Myths &amp; Facts</a:t>
            </a:r>
          </a:p>
        </p:txBody>
      </p:sp>
      <p:graphicFrame>
        <p:nvGraphicFramePr>
          <p:cNvPr id="4" name="Content Placeholder 3">
            <a:extLst>
              <a:ext uri="{FF2B5EF4-FFF2-40B4-BE49-F238E27FC236}">
                <a16:creationId xmlns:a16="http://schemas.microsoft.com/office/drawing/2014/main" id="{B76862E3-641D-43DE-98A4-DD2B51F576CD}"/>
              </a:ext>
            </a:extLst>
          </p:cNvPr>
          <p:cNvGraphicFramePr>
            <a:graphicFrameLocks noGrp="1"/>
          </p:cNvGraphicFramePr>
          <p:nvPr>
            <p:ph idx="1"/>
            <p:extLst>
              <p:ext uri="{D42A27DB-BD31-4B8C-83A1-F6EECF244321}">
                <p14:modId xmlns:p14="http://schemas.microsoft.com/office/powerpoint/2010/main" val="2733165142"/>
              </p:ext>
            </p:extLst>
          </p:nvPr>
        </p:nvGraphicFramePr>
        <p:xfrm>
          <a:off x="543697" y="1690688"/>
          <a:ext cx="10723606" cy="3942080"/>
        </p:xfrm>
        <a:graphic>
          <a:graphicData uri="http://schemas.openxmlformats.org/drawingml/2006/table">
            <a:tbl>
              <a:tblPr firstRow="1" bandRow="1">
                <a:tableStyleId>{616DA210-FB5B-4158-B5E0-FEB733F419BA}</a:tableStyleId>
              </a:tblPr>
              <a:tblGrid>
                <a:gridCol w="4979773">
                  <a:extLst>
                    <a:ext uri="{9D8B030D-6E8A-4147-A177-3AD203B41FA5}">
                      <a16:colId xmlns:a16="http://schemas.microsoft.com/office/drawing/2014/main" val="4268304583"/>
                    </a:ext>
                  </a:extLst>
                </a:gridCol>
                <a:gridCol w="5743833">
                  <a:extLst>
                    <a:ext uri="{9D8B030D-6E8A-4147-A177-3AD203B41FA5}">
                      <a16:colId xmlns:a16="http://schemas.microsoft.com/office/drawing/2014/main" val="2605218626"/>
                    </a:ext>
                  </a:extLst>
                </a:gridCol>
              </a:tblGrid>
              <a:tr h="370840">
                <a:tc>
                  <a:txBody>
                    <a:bodyPr/>
                    <a:lstStyle/>
                    <a:p>
                      <a:pPr algn="ctr"/>
                      <a:r>
                        <a:rPr lang="en-GB" dirty="0">
                          <a:solidFill>
                            <a:srgbClr val="002060"/>
                          </a:solidFill>
                        </a:rPr>
                        <a:t>Myth</a:t>
                      </a:r>
                    </a:p>
                  </a:txBody>
                  <a:tcPr>
                    <a:solidFill>
                      <a:srgbClr val="00A4B4"/>
                    </a:solidFill>
                  </a:tcPr>
                </a:tc>
                <a:tc>
                  <a:txBody>
                    <a:bodyPr/>
                    <a:lstStyle/>
                    <a:p>
                      <a:pPr algn="ctr"/>
                      <a:r>
                        <a:rPr lang="en-GB" dirty="0">
                          <a:solidFill>
                            <a:srgbClr val="002060"/>
                          </a:solidFill>
                        </a:rPr>
                        <a:t>Fact</a:t>
                      </a:r>
                    </a:p>
                  </a:txBody>
                  <a:tcPr>
                    <a:solidFill>
                      <a:srgbClr val="00A4B4"/>
                    </a:solidFill>
                  </a:tcPr>
                </a:tc>
                <a:extLst>
                  <a:ext uri="{0D108BD9-81ED-4DB2-BD59-A6C34878D82A}">
                    <a16:rowId xmlns:a16="http://schemas.microsoft.com/office/drawing/2014/main" val="830782640"/>
                  </a:ext>
                </a:extLst>
              </a:tr>
              <a:tr h="370840">
                <a:tc>
                  <a:txBody>
                    <a:bodyPr/>
                    <a:lstStyle/>
                    <a:p>
                      <a:r>
                        <a:rPr lang="en-GB" dirty="0">
                          <a:solidFill>
                            <a:srgbClr val="002060"/>
                          </a:solidFill>
                        </a:rPr>
                        <a:t>You should never show emotions</a:t>
                      </a:r>
                    </a:p>
                  </a:txBody>
                  <a:tcPr/>
                </a:tc>
                <a:tc>
                  <a:txBody>
                    <a:bodyPr/>
                    <a:lstStyle/>
                    <a:p>
                      <a:r>
                        <a:rPr lang="en-GB" dirty="0">
                          <a:solidFill>
                            <a:srgbClr val="002060"/>
                          </a:solidFill>
                        </a:rPr>
                        <a:t>You manage your own emotions &amp; responses</a:t>
                      </a:r>
                    </a:p>
                  </a:txBody>
                  <a:tcPr/>
                </a:tc>
                <a:extLst>
                  <a:ext uri="{0D108BD9-81ED-4DB2-BD59-A6C34878D82A}">
                    <a16:rowId xmlns:a16="http://schemas.microsoft.com/office/drawing/2014/main" val="3033272064"/>
                  </a:ext>
                </a:extLst>
              </a:tr>
              <a:tr h="370840">
                <a:tc>
                  <a:txBody>
                    <a:bodyPr/>
                    <a:lstStyle/>
                    <a:p>
                      <a:r>
                        <a:rPr lang="en-GB" dirty="0">
                          <a:solidFill>
                            <a:srgbClr val="002060"/>
                          </a:solidFill>
                        </a:rPr>
                        <a:t>If the going gets tough you should just ‘put your head down’ and ‘get on with it’</a:t>
                      </a:r>
                    </a:p>
                  </a:txBody>
                  <a:tcPr/>
                </a:tc>
                <a:tc>
                  <a:txBody>
                    <a:bodyPr/>
                    <a:lstStyle/>
                    <a:p>
                      <a:r>
                        <a:rPr lang="en-GB" dirty="0">
                          <a:solidFill>
                            <a:srgbClr val="002060"/>
                          </a:solidFill>
                        </a:rPr>
                        <a:t>Being resilient is about building relationships, networks, teamwork and sharing responsibilities</a:t>
                      </a:r>
                    </a:p>
                  </a:txBody>
                  <a:tcPr/>
                </a:tc>
                <a:extLst>
                  <a:ext uri="{0D108BD9-81ED-4DB2-BD59-A6C34878D82A}">
                    <a16:rowId xmlns:a16="http://schemas.microsoft.com/office/drawing/2014/main" val="1243340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You’re either resilient or you’re not!</a:t>
                      </a:r>
                    </a:p>
                    <a:p>
                      <a:endParaRPr lang="en-GB"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Being resilient is about better thinking and making better choices</a:t>
                      </a:r>
                    </a:p>
                  </a:txBody>
                  <a:tcPr/>
                </a:tc>
                <a:extLst>
                  <a:ext uri="{0D108BD9-81ED-4DB2-BD59-A6C34878D82A}">
                    <a16:rowId xmlns:a16="http://schemas.microsoft.com/office/drawing/2014/main" val="3684703663"/>
                  </a:ext>
                </a:extLst>
              </a:tr>
              <a:tr h="370840">
                <a:tc>
                  <a:txBody>
                    <a:bodyPr/>
                    <a:lstStyle/>
                    <a:p>
                      <a:r>
                        <a:rPr lang="en-GB" dirty="0">
                          <a:solidFill>
                            <a:srgbClr val="002060"/>
                          </a:solidFill>
                        </a:rPr>
                        <a:t>You should be bulletproof, ‘tough it out’ and power through times of stress and illness</a:t>
                      </a:r>
                    </a:p>
                  </a:txBody>
                  <a:tcPr/>
                </a:tc>
                <a:tc>
                  <a:txBody>
                    <a:bodyPr/>
                    <a:lstStyle/>
                    <a:p>
                      <a:r>
                        <a:rPr lang="en-GB" dirty="0">
                          <a:solidFill>
                            <a:srgbClr val="002060"/>
                          </a:solidFill>
                        </a:rPr>
                        <a:t>Always believe that you are able to bounce back, adapt and prepare for the future – be kind to yourself</a:t>
                      </a:r>
                    </a:p>
                  </a:txBody>
                  <a:tcPr/>
                </a:tc>
                <a:extLst>
                  <a:ext uri="{0D108BD9-81ED-4DB2-BD59-A6C34878D82A}">
                    <a16:rowId xmlns:a16="http://schemas.microsoft.com/office/drawing/2014/main" val="3909471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You should ‘multi-task’ and try to do everything quickly to meet targets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You need to listen to your body and know when to slow down and take time out – you’re not superhuman!</a:t>
                      </a:r>
                    </a:p>
                  </a:txBody>
                  <a:tcPr/>
                </a:tc>
                <a:extLst>
                  <a:ext uri="{0D108BD9-81ED-4DB2-BD59-A6C34878D82A}">
                    <a16:rowId xmlns:a16="http://schemas.microsoft.com/office/drawing/2014/main" val="1808916036"/>
                  </a:ext>
                </a:extLst>
              </a:tr>
              <a:tr h="238327">
                <a:tc>
                  <a:txBody>
                    <a:bodyPr/>
                    <a:lstStyle/>
                    <a:p>
                      <a:r>
                        <a:rPr lang="en-GB" dirty="0">
                          <a:solidFill>
                            <a:srgbClr val="002060"/>
                          </a:solidFill>
                        </a:rPr>
                        <a:t>It’s all about the destination – getting the job done!</a:t>
                      </a:r>
                    </a:p>
                  </a:txBody>
                  <a:tcPr/>
                </a:tc>
                <a:tc>
                  <a:txBody>
                    <a:bodyPr/>
                    <a:lstStyle/>
                    <a:p>
                      <a:r>
                        <a:rPr lang="en-GB" dirty="0">
                          <a:solidFill>
                            <a:srgbClr val="002060"/>
                          </a:solidFill>
                        </a:rPr>
                        <a:t>It’s all about the process – life happens!</a:t>
                      </a:r>
                    </a:p>
                  </a:txBody>
                  <a:tcPr/>
                </a:tc>
                <a:extLst>
                  <a:ext uri="{0D108BD9-81ED-4DB2-BD59-A6C34878D82A}">
                    <a16:rowId xmlns:a16="http://schemas.microsoft.com/office/drawing/2014/main" val="2492370286"/>
                  </a:ext>
                </a:extLst>
              </a:tr>
            </a:tbl>
          </a:graphicData>
        </a:graphic>
      </p:graphicFrame>
    </p:spTree>
    <p:extLst>
      <p:ext uri="{BB962C8B-B14F-4D97-AF65-F5344CB8AC3E}">
        <p14:creationId xmlns:p14="http://schemas.microsoft.com/office/powerpoint/2010/main" val="321182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able, blue, sitting, white&#10;&#10;Description automatically generated">
            <a:extLst>
              <a:ext uri="{FF2B5EF4-FFF2-40B4-BE49-F238E27FC236}">
                <a16:creationId xmlns:a16="http://schemas.microsoft.com/office/drawing/2014/main" id="{C407AB65-944E-4F98-B7A2-31DF0192896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462"/>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9CEB8-4707-46F5-B015-D587C55C1B0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rgbClr val="00A4B4"/>
                </a:solidFill>
              </a:rPr>
              <a:t>The Goldfish Bowl</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FAC803-CB79-4D4D-9435-699633107BB5}"/>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impatichno.com/who-are-you/">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216603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_dlc_DocId xmlns="189d6819-42bb-40a9-9aa1-b6cfbddd55fc">HFUTUREDOCID-1165664543-99130</_dlc_DocId>
    <_dlc_DocIdUrl xmlns="189d6819-42bb-40a9-9aa1-b6cfbddd55fc">
      <Url>https://hants.sharepoint.com/sites/HF/_layouts/15/DocIdRedir.aspx?ID=HFUTUREDOCID-1165664543-99130</Url>
      <Description>HFUTUREDOCID-1165664543-99130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D1E6D3-034A-4081-BC35-B4CE5BE88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3.xml><?xml version="1.0" encoding="utf-8"?>
<ds:datastoreItem xmlns:ds="http://schemas.openxmlformats.org/officeDocument/2006/customXml" ds:itemID="{D8FB69A6-09C1-4585-BECB-C8BF51F63F6B}">
  <ds:schemaRefs>
    <ds:schemaRef ds:uri="http://schemas.openxmlformats.org/package/2006/metadata/core-properties"/>
    <ds:schemaRef ds:uri="http://purl.org/dc/elements/1.1/"/>
    <ds:schemaRef ds:uri="http://schemas.microsoft.com/office/infopath/2007/PartnerControls"/>
    <ds:schemaRef ds:uri="http://schemas.microsoft.com/sharepoint/v4"/>
    <ds:schemaRef ds:uri="http://schemas.microsoft.com/office/2006/metadata/properties"/>
    <ds:schemaRef ds:uri="http://purl.org/dc/terms/"/>
    <ds:schemaRef ds:uri="ef834189-ea37-43c1-b23c-fe8cd9c72e41"/>
    <ds:schemaRef ds:uri="http://schemas.microsoft.com/sharepoint/v3"/>
    <ds:schemaRef ds:uri="http://schemas.microsoft.com/office/2006/documentManagement/types"/>
    <ds:schemaRef ds:uri="189d6819-42bb-40a9-9aa1-b6cfbddd55fc"/>
    <ds:schemaRef ds:uri="http://www.w3.org/XML/1998/namespace"/>
    <ds:schemaRef ds:uri="http://purl.org/dc/dcmitype/"/>
  </ds:schemaRefs>
</ds:datastoreItem>
</file>

<file path=customXml/itemProps4.xml><?xml version="1.0" encoding="utf-8"?>
<ds:datastoreItem xmlns:ds="http://schemas.openxmlformats.org/officeDocument/2006/customXml" ds:itemID="{DCA6D100-8282-44DF-9EAB-98E8E6924B9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361</TotalTime>
  <Words>1450</Words>
  <Application>Microsoft Office PowerPoint</Application>
  <PresentationFormat>Widescreen</PresentationFormat>
  <Paragraphs>124</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Apercu</vt:lpstr>
      <vt:lpstr>Arial</vt:lpstr>
      <vt:lpstr>Calibri</vt:lpstr>
      <vt:lpstr>Office Theme</vt:lpstr>
      <vt:lpstr>Resilience and Wellbeing Tutorial 1 </vt:lpstr>
      <vt:lpstr>What are we hoping to cover today?</vt:lpstr>
      <vt:lpstr>Warm-up exercise</vt:lpstr>
      <vt:lpstr>What is Resilience?</vt:lpstr>
      <vt:lpstr>What is personal resilience?</vt:lpstr>
      <vt:lpstr>Personal Resilience Exercise</vt:lpstr>
      <vt:lpstr>Personal Resilience Exercise</vt:lpstr>
      <vt:lpstr>Resilience Myths &amp; Facts</vt:lpstr>
      <vt:lpstr>The Goldfish Bowl</vt:lpstr>
      <vt:lpstr>PowerPoint Presentation</vt:lpstr>
      <vt:lpstr>Stress and Resilience – here’s what happens in your brain when you feel anxious:</vt:lpstr>
      <vt:lpstr>Red Head</vt:lpstr>
      <vt:lpstr>Blue Head (Clear Thinking)</vt:lpstr>
      <vt:lpstr>Headspace  1 minute meditation:</vt:lpstr>
      <vt:lpstr>Summary:</vt:lpstr>
      <vt:lpstr>Review of Learning Outcomes – have we?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Wellbeing Tutorial  </dc:title>
  <dc:creator>Higgs, Susie</dc:creator>
  <cp:lastModifiedBy>Higgs, Susie</cp:lastModifiedBy>
  <cp:revision>2</cp:revision>
  <dcterms:created xsi:type="dcterms:W3CDTF">2020-04-02T07:46:36Z</dcterms:created>
  <dcterms:modified xsi:type="dcterms:W3CDTF">2020-08-18T14:22:25Z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2170a0b7-df7d-451f-8266-d4389ea098ce</vt:lpwstr>
  </property>
  <property fmtid="{D5CDD505-2E9C-101B-9397-08002B2CF9AE}" pid="4" name="Youth_x0020_Services">
    <vt:lpwstr/>
  </property>
  <property fmtid="{D5CDD505-2E9C-101B-9397-08002B2CF9AE}" pid="5" name="hc632fe273cb498aa970207d30c3b1d8">
    <vt:lpwstr/>
  </property>
  <property fmtid="{D5CDD505-2E9C-101B-9397-08002B2CF9AE}" pid="6" name="Document_x0020_Type">
    <vt:lpwstr/>
  </property>
  <property fmtid="{D5CDD505-2E9C-101B-9397-08002B2CF9AE}" pid="7" name="CSF">
    <vt:lpwstr/>
  </property>
  <property fmtid="{D5CDD505-2E9C-101B-9397-08002B2CF9AE}" pid="8" name="Outdoor_x0020_Education">
    <vt:lpwstr/>
  </property>
  <property fmtid="{D5CDD505-2E9C-101B-9397-08002B2CF9AE}" pid="9" name="Careers_x0020_Service">
    <vt:lpwstr/>
  </property>
  <property fmtid="{D5CDD505-2E9C-101B-9397-08002B2CF9AE}" pid="10" name="Duke_x0020_of_x0020_Edinburgh_x0020_Award">
    <vt:lpwstr/>
  </property>
  <property fmtid="{D5CDD505-2E9C-101B-9397-08002B2CF9AE}" pid="11" name="d397eddc9e1d4f36bd09322be9c6af31">
    <vt:lpwstr/>
  </property>
  <property fmtid="{D5CDD505-2E9C-101B-9397-08002B2CF9AE}" pid="12" name="Physical_x0020_Education_x0020_and_x0020_Sport">
    <vt:lpwstr/>
  </property>
  <property fmtid="{D5CDD505-2E9C-101B-9397-08002B2CF9AE}" pid="13" name="Schools">
    <vt:lpwstr/>
  </property>
  <property fmtid="{D5CDD505-2E9C-101B-9397-08002B2CF9AE}" pid="14" name="jb30d1c0940a41f7836212edd3171965">
    <vt:lpwstr/>
  </property>
  <property fmtid="{D5CDD505-2E9C-101B-9397-08002B2CF9AE}" pid="15" name="Education_x0020_and_x0020_Inclusion">
    <vt:lpwstr/>
  </property>
  <property fmtid="{D5CDD505-2E9C-101B-9397-08002B2CF9AE}" pid="16" name="cf18ccb67a8c47b4a12d68c41e3eb221">
    <vt:lpwstr/>
  </property>
  <property fmtid="{D5CDD505-2E9C-101B-9397-08002B2CF9AE}" pid="17" name="School_x0020_Support_x0020_Staff">
    <vt:lpwstr/>
  </property>
  <property fmtid="{D5CDD505-2E9C-101B-9397-08002B2CF9AE}" pid="18" name="f8525ee3932e4ad9843cf3b91fb03df5">
    <vt:lpwstr/>
  </property>
  <property fmtid="{D5CDD505-2E9C-101B-9397-08002B2CF9AE}" pid="19" name="TaxCatchAll">
    <vt:lpwstr/>
  </property>
  <property fmtid="{D5CDD505-2E9C-101B-9397-08002B2CF9AE}" pid="20" name="Post_x0020_14_x0020_Learning">
    <vt:lpwstr/>
  </property>
  <property fmtid="{D5CDD505-2E9C-101B-9397-08002B2CF9AE}" pid="21" name="CSD_x0020_Groups_x0020_and_x0020_Meetings">
    <vt:lpwstr/>
  </property>
  <property fmtid="{D5CDD505-2E9C-101B-9397-08002B2CF9AE}" pid="22" name="kaa69b6aade4434483abfac0b390183b">
    <vt:lpwstr/>
  </property>
  <property fmtid="{D5CDD505-2E9C-101B-9397-08002B2CF9AE}" pid="23" name="d5183101b66d4e3dacd96e4e4686face">
    <vt:lpwstr/>
  </property>
  <property fmtid="{D5CDD505-2E9C-101B-9397-08002B2CF9AE}" pid="24" name="j33cdd25bf9e4ea08677b665c22cea81">
    <vt:lpwstr/>
  </property>
  <property fmtid="{D5CDD505-2E9C-101B-9397-08002B2CF9AE}" pid="25" name="jf81eab6ba0d48e39021c117f6226ee2">
    <vt:lpwstr/>
  </property>
  <property fmtid="{D5CDD505-2E9C-101B-9397-08002B2CF9AE}" pid="26" name="ka2fadf937d140639443f94f82f9d7d2">
    <vt:lpwstr/>
  </property>
  <property fmtid="{D5CDD505-2E9C-101B-9397-08002B2CF9AE}" pid="27" name="j62f77b6372d4d31815658479387a95c">
    <vt:lpwstr/>
  </property>
  <property fmtid="{D5CDD505-2E9C-101B-9397-08002B2CF9AE}" pid="28" name="Youth Services">
    <vt:lpwstr/>
  </property>
  <property fmtid="{D5CDD505-2E9C-101B-9397-08002B2CF9AE}" pid="29" name="Post 14 Learning">
    <vt:lpwstr/>
  </property>
  <property fmtid="{D5CDD505-2E9C-101B-9397-08002B2CF9AE}" pid="30" name="Duke of Edinburgh Award">
    <vt:lpwstr/>
  </property>
  <property fmtid="{D5CDD505-2E9C-101B-9397-08002B2CF9AE}" pid="31" name="Education and Inclusion">
    <vt:lpwstr/>
  </property>
  <property fmtid="{D5CDD505-2E9C-101B-9397-08002B2CF9AE}" pid="32" name="CSD Groups and Meetings">
    <vt:lpwstr/>
  </property>
  <property fmtid="{D5CDD505-2E9C-101B-9397-08002B2CF9AE}" pid="33" name="Outdoor Education">
    <vt:lpwstr/>
  </property>
  <property fmtid="{D5CDD505-2E9C-101B-9397-08002B2CF9AE}" pid="34" name="School Support Staff">
    <vt:lpwstr/>
  </property>
  <property fmtid="{D5CDD505-2E9C-101B-9397-08002B2CF9AE}" pid="35" name="Careers Service">
    <vt:lpwstr/>
  </property>
  <property fmtid="{D5CDD505-2E9C-101B-9397-08002B2CF9AE}" pid="36" name="Document Type">
    <vt:lpwstr/>
  </property>
  <property fmtid="{D5CDD505-2E9C-101B-9397-08002B2CF9AE}" pid="37" name="Physical Education and Sport">
    <vt:lpwstr/>
  </property>
</Properties>
</file>