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5"/>
    <p:sldMasterId id="2147483698" r:id="rId6"/>
  </p:sldMasterIdLst>
  <p:notesMasterIdLst>
    <p:notesMasterId r:id="rId27"/>
  </p:notesMasterIdLst>
  <p:handoutMasterIdLst>
    <p:handoutMasterId r:id="rId28"/>
  </p:handoutMasterIdLst>
  <p:sldIdLst>
    <p:sldId id="269" r:id="rId7"/>
    <p:sldId id="266" r:id="rId8"/>
    <p:sldId id="265" r:id="rId9"/>
    <p:sldId id="268" r:id="rId10"/>
    <p:sldId id="272" r:id="rId11"/>
    <p:sldId id="270" r:id="rId12"/>
    <p:sldId id="273" r:id="rId13"/>
    <p:sldId id="274" r:id="rId14"/>
    <p:sldId id="275" r:id="rId15"/>
    <p:sldId id="276" r:id="rId16"/>
    <p:sldId id="277" r:id="rId17"/>
    <p:sldId id="278" r:id="rId18"/>
    <p:sldId id="279" r:id="rId19"/>
    <p:sldId id="282" r:id="rId20"/>
    <p:sldId id="283" r:id="rId21"/>
    <p:sldId id="284" r:id="rId22"/>
    <p:sldId id="285" r:id="rId23"/>
    <p:sldId id="286" r:id="rId24"/>
    <p:sldId id="281" r:id="rId25"/>
    <p:sldId id="280" r:id="rId26"/>
  </p:sldIdLst>
  <p:sldSz cx="12192000" cy="6858000"/>
  <p:notesSz cx="6623050" cy="9810750"/>
  <p:defaultTextStyle>
    <a:defPPr>
      <a:defRPr lang="en-GB"/>
    </a:defPPr>
    <a:lvl1pPr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5pPr>
    <a:lvl6pPr marL="2286000" algn="l" defTabSz="914400" rtl="0" eaLnBrk="1" latinLnBrk="0" hangingPunct="1">
      <a:defRPr sz="4400" kern="1200">
        <a:solidFill>
          <a:schemeClr val="tx1"/>
        </a:solidFill>
        <a:latin typeface="Arial" panose="020B0604020202020204" pitchFamily="34" charset="0"/>
        <a:ea typeface="+mn-ea"/>
        <a:cs typeface="+mn-cs"/>
      </a:defRPr>
    </a:lvl6pPr>
    <a:lvl7pPr marL="2743200" algn="l" defTabSz="914400" rtl="0" eaLnBrk="1" latinLnBrk="0" hangingPunct="1">
      <a:defRPr sz="4400" kern="1200">
        <a:solidFill>
          <a:schemeClr val="tx1"/>
        </a:solidFill>
        <a:latin typeface="Arial" panose="020B0604020202020204" pitchFamily="34" charset="0"/>
        <a:ea typeface="+mn-ea"/>
        <a:cs typeface="+mn-cs"/>
      </a:defRPr>
    </a:lvl7pPr>
    <a:lvl8pPr marL="3200400" algn="l" defTabSz="914400" rtl="0" eaLnBrk="1" latinLnBrk="0" hangingPunct="1">
      <a:defRPr sz="4400" kern="1200">
        <a:solidFill>
          <a:schemeClr val="tx1"/>
        </a:solidFill>
        <a:latin typeface="Arial" panose="020B0604020202020204" pitchFamily="34" charset="0"/>
        <a:ea typeface="+mn-ea"/>
        <a:cs typeface="+mn-cs"/>
      </a:defRPr>
    </a:lvl8pPr>
    <a:lvl9pPr marL="3657600" algn="l" defTabSz="914400" rtl="0" eaLnBrk="1" latinLnBrk="0" hangingPunct="1">
      <a:defRPr sz="4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02"/>
    <p:restoredTop sz="90884"/>
  </p:normalViewPr>
  <p:slideViewPr>
    <p:cSldViewPr>
      <p:cViewPr varScale="1">
        <p:scale>
          <a:sx n="72" d="100"/>
          <a:sy n="72" d="100"/>
        </p:scale>
        <p:origin x="56" y="60"/>
      </p:cViewPr>
      <p:guideLst/>
    </p:cSldViewPr>
  </p:slideViewPr>
  <p:notesTextViewPr>
    <p:cViewPr>
      <p:scale>
        <a:sx n="1" d="1"/>
        <a:sy n="1" d="1"/>
      </p:scale>
      <p:origin x="0" y="0"/>
    </p:cViewPr>
  </p:notesTextViewPr>
  <p:sorterViewPr>
    <p:cViewPr>
      <p:scale>
        <a:sx n="100" d="100"/>
        <a:sy n="100" d="100"/>
      </p:scale>
      <p:origin x="0" y="-73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ustomXml" Target="../customXml/item5.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A3D83B8-2AB6-4EE6-BD62-ADE9D97FD54B}"/>
              </a:ext>
            </a:extLst>
          </p:cNvPr>
          <p:cNvSpPr>
            <a:spLocks noGrp="1" noChangeArrowheads="1"/>
          </p:cNvSpPr>
          <p:nvPr>
            <p:ph type="hdr" sz="quarter"/>
          </p:nvPr>
        </p:nvSpPr>
        <p:spPr bwMode="auto">
          <a:xfrm>
            <a:off x="0" y="0"/>
            <a:ext cx="2870200" cy="49053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GB" altLang="en-US"/>
          </a:p>
        </p:txBody>
      </p:sp>
      <p:sp>
        <p:nvSpPr>
          <p:cNvPr id="4099" name="Rectangle 3">
            <a:extLst>
              <a:ext uri="{FF2B5EF4-FFF2-40B4-BE49-F238E27FC236}">
                <a16:creationId xmlns:a16="http://schemas.microsoft.com/office/drawing/2014/main" id="{AAF017D9-C91B-4B6A-A015-18C72CB1EF87}"/>
              </a:ext>
            </a:extLst>
          </p:cNvPr>
          <p:cNvSpPr>
            <a:spLocks noGrp="1" noChangeArrowheads="1"/>
          </p:cNvSpPr>
          <p:nvPr>
            <p:ph type="dt" sz="quarter" idx="1"/>
          </p:nvPr>
        </p:nvSpPr>
        <p:spPr bwMode="auto">
          <a:xfrm>
            <a:off x="3752850" y="0"/>
            <a:ext cx="2870200" cy="49053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GB" altLang="en-US"/>
          </a:p>
        </p:txBody>
      </p:sp>
      <p:sp>
        <p:nvSpPr>
          <p:cNvPr id="4100" name="Rectangle 4">
            <a:extLst>
              <a:ext uri="{FF2B5EF4-FFF2-40B4-BE49-F238E27FC236}">
                <a16:creationId xmlns:a16="http://schemas.microsoft.com/office/drawing/2014/main" id="{F82B356F-9318-4F8D-A9E8-EE453637EE1B}"/>
              </a:ext>
            </a:extLst>
          </p:cNvPr>
          <p:cNvSpPr>
            <a:spLocks noGrp="1" noChangeArrowheads="1"/>
          </p:cNvSpPr>
          <p:nvPr>
            <p:ph type="ftr" sz="quarter" idx="2"/>
          </p:nvPr>
        </p:nvSpPr>
        <p:spPr bwMode="auto">
          <a:xfrm>
            <a:off x="0" y="9320213"/>
            <a:ext cx="2870200" cy="49053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GB" altLang="en-US"/>
          </a:p>
        </p:txBody>
      </p:sp>
      <p:sp>
        <p:nvSpPr>
          <p:cNvPr id="4101" name="Rectangle 5">
            <a:extLst>
              <a:ext uri="{FF2B5EF4-FFF2-40B4-BE49-F238E27FC236}">
                <a16:creationId xmlns:a16="http://schemas.microsoft.com/office/drawing/2014/main" id="{631910EF-0517-4267-A4E5-F3E3F3A3F1BA}"/>
              </a:ext>
            </a:extLst>
          </p:cNvPr>
          <p:cNvSpPr>
            <a:spLocks noGrp="1" noChangeArrowheads="1"/>
          </p:cNvSpPr>
          <p:nvPr>
            <p:ph type="sldNum" sz="quarter" idx="3"/>
          </p:nvPr>
        </p:nvSpPr>
        <p:spPr bwMode="auto">
          <a:xfrm>
            <a:off x="3752850" y="9320213"/>
            <a:ext cx="2870200" cy="49053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BD672764-303C-4D4C-B6C0-85ACF1AD52B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C245E3-2B28-439A-9260-964C034E2DF9}"/>
              </a:ext>
            </a:extLst>
          </p:cNvPr>
          <p:cNvSpPr>
            <a:spLocks noGrp="1"/>
          </p:cNvSpPr>
          <p:nvPr>
            <p:ph type="hdr" sz="quarter"/>
          </p:nvPr>
        </p:nvSpPr>
        <p:spPr>
          <a:xfrm>
            <a:off x="0" y="0"/>
            <a:ext cx="2870200" cy="492125"/>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0350CD7A-87B5-47CF-A818-BB5121D6F8EB}"/>
              </a:ext>
            </a:extLst>
          </p:cNvPr>
          <p:cNvSpPr>
            <a:spLocks noGrp="1"/>
          </p:cNvSpPr>
          <p:nvPr>
            <p:ph type="dt" idx="1"/>
          </p:nvPr>
        </p:nvSpPr>
        <p:spPr>
          <a:xfrm>
            <a:off x="3751263" y="0"/>
            <a:ext cx="2870200" cy="492125"/>
          </a:xfrm>
          <a:prstGeom prst="rect">
            <a:avLst/>
          </a:prstGeom>
        </p:spPr>
        <p:txBody>
          <a:bodyPr vert="horz" lIns="91440" tIns="45720" rIns="91440" bIns="45720" rtlCol="0"/>
          <a:lstStyle>
            <a:lvl1pPr algn="r">
              <a:defRPr sz="1200" smtClean="0"/>
            </a:lvl1pPr>
          </a:lstStyle>
          <a:p>
            <a:pPr>
              <a:defRPr/>
            </a:pPr>
            <a:fld id="{4BF92BE2-58B2-482F-86F6-5799411BE579}" type="datetimeFigureOut">
              <a:rPr lang="en-GB"/>
              <a:pPr>
                <a:defRPr/>
              </a:pPr>
              <a:t>06/04/2020</a:t>
            </a:fld>
            <a:endParaRPr lang="en-GB"/>
          </a:p>
        </p:txBody>
      </p:sp>
      <p:sp>
        <p:nvSpPr>
          <p:cNvPr id="4" name="Slide Image Placeholder 3">
            <a:extLst>
              <a:ext uri="{FF2B5EF4-FFF2-40B4-BE49-F238E27FC236}">
                <a16:creationId xmlns:a16="http://schemas.microsoft.com/office/drawing/2014/main" id="{29C0C78E-AB12-4B7E-8D53-F31BDD455D43}"/>
              </a:ext>
            </a:extLst>
          </p:cNvPr>
          <p:cNvSpPr>
            <a:spLocks noGrp="1" noRot="1" noChangeAspect="1"/>
          </p:cNvSpPr>
          <p:nvPr>
            <p:ph type="sldImg" idx="2"/>
          </p:nvPr>
        </p:nvSpPr>
        <p:spPr>
          <a:xfrm>
            <a:off x="369888" y="1227138"/>
            <a:ext cx="5883275" cy="330993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AA15EEEB-7776-4F5F-90E1-A73159E4C50E}"/>
              </a:ext>
            </a:extLst>
          </p:cNvPr>
          <p:cNvSpPr>
            <a:spLocks noGrp="1"/>
          </p:cNvSpPr>
          <p:nvPr>
            <p:ph type="body" sz="quarter" idx="3"/>
          </p:nvPr>
        </p:nvSpPr>
        <p:spPr>
          <a:xfrm>
            <a:off x="661988" y="4721225"/>
            <a:ext cx="5299075" cy="38639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BCDA5274-B9BD-43E9-9A8B-8512123EADAC}"/>
              </a:ext>
            </a:extLst>
          </p:cNvPr>
          <p:cNvSpPr>
            <a:spLocks noGrp="1"/>
          </p:cNvSpPr>
          <p:nvPr>
            <p:ph type="ftr" sz="quarter" idx="4"/>
          </p:nvPr>
        </p:nvSpPr>
        <p:spPr>
          <a:xfrm>
            <a:off x="0" y="9318625"/>
            <a:ext cx="2870200" cy="492125"/>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1D90BC7B-5FB7-4072-A870-1E0AAB77F187}"/>
              </a:ext>
            </a:extLst>
          </p:cNvPr>
          <p:cNvSpPr>
            <a:spLocks noGrp="1"/>
          </p:cNvSpPr>
          <p:nvPr>
            <p:ph type="sldNum" sz="quarter" idx="5"/>
          </p:nvPr>
        </p:nvSpPr>
        <p:spPr>
          <a:xfrm>
            <a:off x="3751263" y="9318625"/>
            <a:ext cx="2870200" cy="492125"/>
          </a:xfrm>
          <a:prstGeom prst="rect">
            <a:avLst/>
          </a:prstGeom>
        </p:spPr>
        <p:txBody>
          <a:bodyPr vert="horz" lIns="91440" tIns="45720" rIns="91440" bIns="45720" rtlCol="0" anchor="b"/>
          <a:lstStyle>
            <a:lvl1pPr algn="r">
              <a:defRPr sz="1200" smtClean="0"/>
            </a:lvl1pPr>
          </a:lstStyle>
          <a:p>
            <a:pPr>
              <a:defRPr/>
            </a:pPr>
            <a:fld id="{15EAD826-0B5B-4895-A6AD-C5BA6B0C088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Have this up on the board as they start arriving and let them know this is something to think about whilst everyone gets sorted in the class. </a:t>
            </a:r>
          </a:p>
          <a:p>
            <a:pPr marL="171450" indent="-171450">
              <a:buFontTx/>
              <a:buChar char="-"/>
            </a:pPr>
            <a:r>
              <a:rPr lang="en-GB" dirty="0"/>
              <a:t>Ask the pupils if they have any ideas and see if they come up with anything close to prejudice and discrimination </a:t>
            </a:r>
          </a:p>
          <a:p>
            <a:pPr marL="171450" indent="-171450">
              <a:buFontTx/>
              <a:buChar char="-"/>
            </a:pPr>
            <a:r>
              <a:rPr lang="en-GB" dirty="0"/>
              <a:t>Move onto the next title page within a few minutes, is just an exercise to get them started </a:t>
            </a:r>
          </a:p>
        </p:txBody>
      </p:sp>
      <p:sp>
        <p:nvSpPr>
          <p:cNvPr id="4" name="Slide Number Placeholder 3"/>
          <p:cNvSpPr>
            <a:spLocks noGrp="1"/>
          </p:cNvSpPr>
          <p:nvPr>
            <p:ph type="sldNum" sz="quarter" idx="5"/>
          </p:nvPr>
        </p:nvSpPr>
        <p:spPr/>
        <p:txBody>
          <a:bodyPr/>
          <a:lstStyle/>
          <a:p>
            <a:pPr>
              <a:defRPr/>
            </a:pPr>
            <a:fld id="{15EAD826-0B5B-4895-A6AD-C5BA6B0C0885}" type="slidenum">
              <a:rPr lang="en-GB" smtClean="0"/>
              <a:pPr>
                <a:defRPr/>
              </a:pPr>
              <a:t>1</a:t>
            </a:fld>
            <a:endParaRPr lang="en-GB"/>
          </a:p>
        </p:txBody>
      </p:sp>
    </p:spTree>
    <p:extLst>
      <p:ext uri="{BB962C8B-B14F-4D97-AF65-F5344CB8AC3E}">
        <p14:creationId xmlns:p14="http://schemas.microsoft.com/office/powerpoint/2010/main" val="1834259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A similar activity to the previous one but with actual media examples</a:t>
            </a:r>
          </a:p>
          <a:p>
            <a:pPr marL="171450" indent="-171450">
              <a:buFontTx/>
              <a:buChar char="-"/>
            </a:pPr>
            <a:r>
              <a:rPr lang="en-GB" dirty="0"/>
              <a:t>Could ask whether the students think the media is/was/has been prejudice or discriminatory? </a:t>
            </a:r>
          </a:p>
          <a:p>
            <a:pPr marL="171450" indent="-171450">
              <a:buFontTx/>
              <a:buChar char="-"/>
            </a:pPr>
            <a:r>
              <a:rPr lang="en-GB" dirty="0"/>
              <a:t>Go through the examples without discussing them in detail.. Perhaps get a few suggestions on what form of prejudice/discrimination they think it is and talk about how overtime the media has improved and become less prejudice/discrimination, pose the question of why might that be? To encourage the children to think about this </a:t>
            </a:r>
          </a:p>
        </p:txBody>
      </p:sp>
      <p:sp>
        <p:nvSpPr>
          <p:cNvPr id="4" name="Slide Number Placeholder 3"/>
          <p:cNvSpPr>
            <a:spLocks noGrp="1"/>
          </p:cNvSpPr>
          <p:nvPr>
            <p:ph type="sldNum" sz="quarter" idx="5"/>
          </p:nvPr>
        </p:nvSpPr>
        <p:spPr/>
        <p:txBody>
          <a:bodyPr/>
          <a:lstStyle/>
          <a:p>
            <a:pPr>
              <a:defRPr/>
            </a:pPr>
            <a:fld id="{15EAD826-0B5B-4895-A6AD-C5BA6B0C0885}" type="slidenum">
              <a:rPr lang="en-GB" smtClean="0"/>
              <a:pPr>
                <a:defRPr/>
              </a:pPr>
              <a:t>14</a:t>
            </a:fld>
            <a:endParaRPr lang="en-GB"/>
          </a:p>
        </p:txBody>
      </p:sp>
    </p:spTree>
    <p:extLst>
      <p:ext uri="{BB962C8B-B14F-4D97-AF65-F5344CB8AC3E}">
        <p14:creationId xmlns:p14="http://schemas.microsoft.com/office/powerpoint/2010/main" val="235758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racism in the news, mention the fact that this was in 2005 </a:t>
            </a:r>
          </a:p>
        </p:txBody>
      </p:sp>
      <p:sp>
        <p:nvSpPr>
          <p:cNvPr id="4" name="Slide Number Placeholder 3"/>
          <p:cNvSpPr>
            <a:spLocks noGrp="1"/>
          </p:cNvSpPr>
          <p:nvPr>
            <p:ph type="sldNum" sz="quarter" idx="5"/>
          </p:nvPr>
        </p:nvSpPr>
        <p:spPr/>
        <p:txBody>
          <a:bodyPr/>
          <a:lstStyle/>
          <a:p>
            <a:pPr>
              <a:defRPr/>
            </a:pPr>
            <a:fld id="{15EAD826-0B5B-4895-A6AD-C5BA6B0C0885}" type="slidenum">
              <a:rPr lang="en-GB" smtClean="0"/>
              <a:pPr>
                <a:defRPr/>
              </a:pPr>
              <a:t>15</a:t>
            </a:fld>
            <a:endParaRPr lang="en-GB"/>
          </a:p>
        </p:txBody>
      </p:sp>
    </p:spTree>
    <p:extLst>
      <p:ext uri="{BB962C8B-B14F-4D97-AF65-F5344CB8AC3E}">
        <p14:creationId xmlns:p14="http://schemas.microsoft.com/office/powerpoint/2010/main" val="23418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Virgin and how it has changed across 8 years, pose the question what does this show about the change? How has society impacted this? </a:t>
            </a:r>
          </a:p>
        </p:txBody>
      </p:sp>
      <p:sp>
        <p:nvSpPr>
          <p:cNvPr id="4" name="Slide Number Placeholder 3"/>
          <p:cNvSpPr>
            <a:spLocks noGrp="1"/>
          </p:cNvSpPr>
          <p:nvPr>
            <p:ph type="sldNum" sz="quarter" idx="5"/>
          </p:nvPr>
        </p:nvSpPr>
        <p:spPr/>
        <p:txBody>
          <a:bodyPr/>
          <a:lstStyle/>
          <a:p>
            <a:pPr>
              <a:defRPr/>
            </a:pPr>
            <a:fld id="{15EAD826-0B5B-4895-A6AD-C5BA6B0C0885}" type="slidenum">
              <a:rPr lang="en-GB" smtClean="0"/>
              <a:pPr>
                <a:defRPr/>
              </a:pPr>
              <a:t>16</a:t>
            </a:fld>
            <a:endParaRPr lang="en-GB"/>
          </a:p>
        </p:txBody>
      </p:sp>
    </p:spTree>
    <p:extLst>
      <p:ext uri="{BB962C8B-B14F-4D97-AF65-F5344CB8AC3E}">
        <p14:creationId xmlns:p14="http://schemas.microsoft.com/office/powerpoint/2010/main" val="3925000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Recent media coverage demonstrating equality and diversity</a:t>
            </a:r>
          </a:p>
        </p:txBody>
      </p:sp>
      <p:sp>
        <p:nvSpPr>
          <p:cNvPr id="4" name="Slide Number Placeholder 3"/>
          <p:cNvSpPr>
            <a:spLocks noGrp="1"/>
          </p:cNvSpPr>
          <p:nvPr>
            <p:ph type="sldNum" sz="quarter" idx="5"/>
          </p:nvPr>
        </p:nvSpPr>
        <p:spPr/>
        <p:txBody>
          <a:bodyPr/>
          <a:lstStyle/>
          <a:p>
            <a:pPr>
              <a:defRPr/>
            </a:pPr>
            <a:fld id="{15EAD826-0B5B-4895-A6AD-C5BA6B0C0885}" type="slidenum">
              <a:rPr lang="en-GB" smtClean="0"/>
              <a:pPr>
                <a:defRPr/>
              </a:pPr>
              <a:t>17</a:t>
            </a:fld>
            <a:endParaRPr lang="en-GB"/>
          </a:p>
        </p:txBody>
      </p:sp>
    </p:spTree>
    <p:extLst>
      <p:ext uri="{BB962C8B-B14F-4D97-AF65-F5344CB8AC3E}">
        <p14:creationId xmlns:p14="http://schemas.microsoft.com/office/powerpoint/2010/main" val="919571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going through the examples, have the students write down their thoughts in a PEE paragraph for 5-10 minutes and if the class enjoy feedback, I’d encourage class feedback with a few people reading theirs out, if not, I would circulate the class yourself and have small discussions with the pupils about what they think and have written</a:t>
            </a:r>
          </a:p>
        </p:txBody>
      </p:sp>
      <p:sp>
        <p:nvSpPr>
          <p:cNvPr id="4" name="Slide Number Placeholder 3"/>
          <p:cNvSpPr>
            <a:spLocks noGrp="1"/>
          </p:cNvSpPr>
          <p:nvPr>
            <p:ph type="sldNum" sz="quarter" idx="5"/>
          </p:nvPr>
        </p:nvSpPr>
        <p:spPr/>
        <p:txBody>
          <a:bodyPr/>
          <a:lstStyle/>
          <a:p>
            <a:pPr>
              <a:defRPr/>
            </a:pPr>
            <a:fld id="{15EAD826-0B5B-4895-A6AD-C5BA6B0C0885}" type="slidenum">
              <a:rPr lang="en-GB" smtClean="0"/>
              <a:pPr>
                <a:defRPr/>
              </a:pPr>
              <a:t>18</a:t>
            </a:fld>
            <a:endParaRPr lang="en-GB"/>
          </a:p>
        </p:txBody>
      </p:sp>
    </p:spTree>
    <p:extLst>
      <p:ext uri="{BB962C8B-B14F-4D97-AF65-F5344CB8AC3E}">
        <p14:creationId xmlns:p14="http://schemas.microsoft.com/office/powerpoint/2010/main" val="3839609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If you have time, provide them with this little quiz as they are packing up towards the end of the lesson to help consolidate their knowledge </a:t>
            </a:r>
          </a:p>
          <a:p>
            <a:pPr marL="171450" indent="-171450">
              <a:buFontTx/>
              <a:buChar char="-"/>
            </a:pPr>
            <a:r>
              <a:rPr lang="en-GB" dirty="0"/>
              <a:t>Make it fun and not like a test </a:t>
            </a:r>
          </a:p>
        </p:txBody>
      </p:sp>
      <p:sp>
        <p:nvSpPr>
          <p:cNvPr id="4" name="Slide Number Placeholder 3"/>
          <p:cNvSpPr>
            <a:spLocks noGrp="1"/>
          </p:cNvSpPr>
          <p:nvPr>
            <p:ph type="sldNum" sz="quarter" idx="5"/>
          </p:nvPr>
        </p:nvSpPr>
        <p:spPr/>
        <p:txBody>
          <a:bodyPr/>
          <a:lstStyle/>
          <a:p>
            <a:pPr>
              <a:defRPr/>
            </a:pPr>
            <a:fld id="{15EAD826-0B5B-4895-A6AD-C5BA6B0C0885}" type="slidenum">
              <a:rPr lang="en-GB" smtClean="0"/>
              <a:pPr>
                <a:defRPr/>
              </a:pPr>
              <a:t>19</a:t>
            </a:fld>
            <a:endParaRPr lang="en-GB"/>
          </a:p>
        </p:txBody>
      </p:sp>
    </p:spTree>
    <p:extLst>
      <p:ext uri="{BB962C8B-B14F-4D97-AF65-F5344CB8AC3E}">
        <p14:creationId xmlns:p14="http://schemas.microsoft.com/office/powerpoint/2010/main" val="1291475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A little display to demonstrate the key points of the lesson </a:t>
            </a:r>
          </a:p>
          <a:p>
            <a:pPr marL="171450" indent="-171450">
              <a:buFontTx/>
              <a:buChar char="-"/>
            </a:pPr>
            <a:r>
              <a:rPr lang="en-GB" dirty="0"/>
              <a:t>Can quickly show at the end, don’t need to fully talk through it, it is just a friendly reminder  </a:t>
            </a:r>
          </a:p>
        </p:txBody>
      </p:sp>
      <p:sp>
        <p:nvSpPr>
          <p:cNvPr id="4" name="Slide Number Placeholder 3"/>
          <p:cNvSpPr>
            <a:spLocks noGrp="1"/>
          </p:cNvSpPr>
          <p:nvPr>
            <p:ph type="sldNum" sz="quarter" idx="5"/>
          </p:nvPr>
        </p:nvSpPr>
        <p:spPr/>
        <p:txBody>
          <a:bodyPr/>
          <a:lstStyle/>
          <a:p>
            <a:pPr>
              <a:defRPr/>
            </a:pPr>
            <a:fld id="{15EAD826-0B5B-4895-A6AD-C5BA6B0C0885}" type="slidenum">
              <a:rPr lang="en-GB" smtClean="0"/>
              <a:pPr>
                <a:defRPr/>
              </a:pPr>
              <a:t>20</a:t>
            </a:fld>
            <a:endParaRPr lang="en-GB"/>
          </a:p>
        </p:txBody>
      </p:sp>
    </p:spTree>
    <p:extLst>
      <p:ext uri="{BB962C8B-B14F-4D97-AF65-F5344CB8AC3E}">
        <p14:creationId xmlns:p14="http://schemas.microsoft.com/office/powerpoint/2010/main" val="3520748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Just explain that these words are the words that were defined and what we will be focusing on today </a:t>
            </a:r>
          </a:p>
        </p:txBody>
      </p:sp>
      <p:sp>
        <p:nvSpPr>
          <p:cNvPr id="4" name="Slide Number Placeholder 3"/>
          <p:cNvSpPr>
            <a:spLocks noGrp="1"/>
          </p:cNvSpPr>
          <p:nvPr>
            <p:ph type="sldNum" sz="quarter" idx="5"/>
          </p:nvPr>
        </p:nvSpPr>
        <p:spPr/>
        <p:txBody>
          <a:bodyPr/>
          <a:lstStyle/>
          <a:p>
            <a:pPr>
              <a:defRPr/>
            </a:pPr>
            <a:fld id="{15EAD826-0B5B-4895-A6AD-C5BA6B0C0885}" type="slidenum">
              <a:rPr lang="en-GB" smtClean="0"/>
              <a:pPr>
                <a:defRPr/>
              </a:pPr>
              <a:t>2</a:t>
            </a:fld>
            <a:endParaRPr lang="en-GB"/>
          </a:p>
        </p:txBody>
      </p:sp>
    </p:spTree>
    <p:extLst>
      <p:ext uri="{BB962C8B-B14F-4D97-AF65-F5344CB8AC3E}">
        <p14:creationId xmlns:p14="http://schemas.microsoft.com/office/powerpoint/2010/main" val="2294711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these aims and how they will be achieved in this sessions (more in-depth definitions of both, looking through and trying to understand the different forms of prejudice/discrimination and then using examples to test the knowledge we’ve learnt)</a:t>
            </a:r>
          </a:p>
        </p:txBody>
      </p:sp>
      <p:sp>
        <p:nvSpPr>
          <p:cNvPr id="4" name="Slide Number Placeholder 3"/>
          <p:cNvSpPr>
            <a:spLocks noGrp="1"/>
          </p:cNvSpPr>
          <p:nvPr>
            <p:ph type="sldNum" sz="quarter" idx="5"/>
          </p:nvPr>
        </p:nvSpPr>
        <p:spPr/>
        <p:txBody>
          <a:bodyPr/>
          <a:lstStyle/>
          <a:p>
            <a:pPr>
              <a:defRPr/>
            </a:pPr>
            <a:fld id="{15EAD826-0B5B-4895-A6AD-C5BA6B0C0885}" type="slidenum">
              <a:rPr lang="en-GB" smtClean="0"/>
              <a:pPr>
                <a:defRPr/>
              </a:pPr>
              <a:t>3</a:t>
            </a:fld>
            <a:endParaRPr lang="en-GB"/>
          </a:p>
        </p:txBody>
      </p:sp>
    </p:spTree>
    <p:extLst>
      <p:ext uri="{BB962C8B-B14F-4D97-AF65-F5344CB8AC3E}">
        <p14:creationId xmlns:p14="http://schemas.microsoft.com/office/powerpoint/2010/main" val="1473449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As we’ve already seen, this is the definition of prejudice, what it means is that someone pre-judges another person and that this is usually based on one characteristic in a negative sense</a:t>
            </a:r>
          </a:p>
          <a:p>
            <a:pPr marL="171450" indent="-171450">
              <a:buFontTx/>
              <a:buChar char="-"/>
            </a:pPr>
            <a:r>
              <a:rPr lang="en-GB" dirty="0"/>
              <a:t>Provide examples such as age, race, sex/gender</a:t>
            </a:r>
          </a:p>
        </p:txBody>
      </p:sp>
      <p:sp>
        <p:nvSpPr>
          <p:cNvPr id="4" name="Slide Number Placeholder 3"/>
          <p:cNvSpPr>
            <a:spLocks noGrp="1"/>
          </p:cNvSpPr>
          <p:nvPr>
            <p:ph type="sldNum" sz="quarter" idx="5"/>
          </p:nvPr>
        </p:nvSpPr>
        <p:spPr/>
        <p:txBody>
          <a:bodyPr/>
          <a:lstStyle/>
          <a:p>
            <a:pPr>
              <a:defRPr/>
            </a:pPr>
            <a:fld id="{15EAD826-0B5B-4895-A6AD-C5BA6B0C0885}" type="slidenum">
              <a:rPr lang="en-GB" smtClean="0"/>
              <a:pPr>
                <a:defRPr/>
              </a:pPr>
              <a:t>4</a:t>
            </a:fld>
            <a:endParaRPr lang="en-GB"/>
          </a:p>
        </p:txBody>
      </p:sp>
    </p:spTree>
    <p:extLst>
      <p:ext uri="{BB962C8B-B14F-4D97-AF65-F5344CB8AC3E}">
        <p14:creationId xmlns:p14="http://schemas.microsoft.com/office/powerpoint/2010/main" val="2467529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here is the full definition of discrimination (this is just to fully encode these ideas into the children's minds and ensure the understand the concept), it relates to actions whereas prejudice is more attitudes, beliefs and opinions, as the example displays on the board. </a:t>
            </a:r>
          </a:p>
          <a:p>
            <a:r>
              <a:rPr lang="en-GB" dirty="0"/>
              <a:t>- At the end of this slide, BEFORE moving on, I would ask the class and have a quick discussion about what other forms of prejudice/discrimination people might this exist? E.g. age, sexuality, religion, race, gender/sex…, then move on and explain that these are the main forms of prejudice/discrimination… </a:t>
            </a:r>
          </a:p>
        </p:txBody>
      </p:sp>
      <p:sp>
        <p:nvSpPr>
          <p:cNvPr id="4" name="Slide Number Placeholder 3"/>
          <p:cNvSpPr>
            <a:spLocks noGrp="1"/>
          </p:cNvSpPr>
          <p:nvPr>
            <p:ph type="sldNum" sz="quarter" idx="5"/>
          </p:nvPr>
        </p:nvSpPr>
        <p:spPr/>
        <p:txBody>
          <a:bodyPr/>
          <a:lstStyle/>
          <a:p>
            <a:pPr>
              <a:defRPr/>
            </a:pPr>
            <a:fld id="{15EAD826-0B5B-4895-A6AD-C5BA6B0C0885}" type="slidenum">
              <a:rPr lang="en-GB" smtClean="0"/>
              <a:pPr>
                <a:defRPr/>
              </a:pPr>
              <a:t>5</a:t>
            </a:fld>
            <a:endParaRPr lang="en-GB"/>
          </a:p>
        </p:txBody>
      </p:sp>
    </p:spTree>
    <p:extLst>
      <p:ext uri="{BB962C8B-B14F-4D97-AF65-F5344CB8AC3E}">
        <p14:creationId xmlns:p14="http://schemas.microsoft.com/office/powerpoint/2010/main" val="308375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B108CD67-2409-435E-9E91-498C1E0FA7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4E3D57F5-BE09-461B-A78F-5F453C04FA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altLang="en-US" dirty="0"/>
              <a:t>Talk through these being clear that they are forms of both prejudice/discrimination but it does not always occur as a pair</a:t>
            </a:r>
          </a:p>
          <a:p>
            <a:pPr marL="171450" indent="-171450">
              <a:spcBef>
                <a:spcPct val="0"/>
              </a:spcBef>
              <a:buFontTx/>
              <a:buChar char="-"/>
            </a:pPr>
            <a:r>
              <a:rPr lang="en-US" altLang="en-US" dirty="0"/>
              <a:t>They will come on the slide individually as you click </a:t>
            </a:r>
          </a:p>
        </p:txBody>
      </p:sp>
      <p:sp>
        <p:nvSpPr>
          <p:cNvPr id="18436" name="Slide Number Placeholder 3">
            <a:extLst>
              <a:ext uri="{FF2B5EF4-FFF2-40B4-BE49-F238E27FC236}">
                <a16:creationId xmlns:a16="http://schemas.microsoft.com/office/drawing/2014/main" id="{49A5D613-BB33-4D38-BDF1-8BB4C1A2CB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a:solidFill>
                  <a:schemeClr val="tx1"/>
                </a:solidFill>
                <a:latin typeface="Arial" panose="020B0604020202020204" pitchFamily="34" charset="0"/>
              </a:defRPr>
            </a:lvl1pPr>
            <a:lvl2pPr marL="742950" indent="-285750">
              <a:defRPr sz="4400">
                <a:solidFill>
                  <a:schemeClr val="tx1"/>
                </a:solidFill>
                <a:latin typeface="Arial" panose="020B0604020202020204" pitchFamily="34" charset="0"/>
              </a:defRPr>
            </a:lvl2pPr>
            <a:lvl3pPr marL="1143000" indent="-228600">
              <a:defRPr sz="4400">
                <a:solidFill>
                  <a:schemeClr val="tx1"/>
                </a:solidFill>
                <a:latin typeface="Arial" panose="020B0604020202020204" pitchFamily="34" charset="0"/>
              </a:defRPr>
            </a:lvl3pPr>
            <a:lvl4pPr marL="1600200" indent="-228600">
              <a:defRPr sz="4400">
                <a:solidFill>
                  <a:schemeClr val="tx1"/>
                </a:solidFill>
                <a:latin typeface="Arial" panose="020B0604020202020204" pitchFamily="34" charset="0"/>
              </a:defRPr>
            </a:lvl4pPr>
            <a:lvl5pPr marL="2057400" indent="-22860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fld id="{70F0D426-A9D1-4CEC-9B34-336930B9A9E6}" type="slidenum">
              <a:rPr lang="en-GB" altLang="en-US" sz="1200"/>
              <a:pPr/>
              <a:t>6</a:t>
            </a:fld>
            <a:endParaRPr lang="en-GB"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An interesting addition to the forms of prejudice and discrimination is that typically discrimination occurs in a hierarchy of seriousness</a:t>
            </a:r>
          </a:p>
          <a:p>
            <a:pPr marL="171450" indent="-171450">
              <a:buFontTx/>
              <a:buChar char="-"/>
            </a:pPr>
            <a:r>
              <a:rPr lang="en-GB" dirty="0"/>
              <a:t>The hierarchy will come on with each click so before you reveal the actual hierarchy you could ask for suggestions of acts that could be classed as discrimination </a:t>
            </a:r>
          </a:p>
          <a:p>
            <a:pPr marL="171450" indent="-171450">
              <a:buFontTx/>
              <a:buChar char="-"/>
            </a:pPr>
            <a:r>
              <a:rPr lang="en-GB" dirty="0"/>
              <a:t>It gets increasingly more serious forms of action (as discrimination is based on acts towards a certain individual/group) </a:t>
            </a:r>
          </a:p>
        </p:txBody>
      </p:sp>
      <p:sp>
        <p:nvSpPr>
          <p:cNvPr id="4" name="Slide Number Placeholder 3"/>
          <p:cNvSpPr>
            <a:spLocks noGrp="1"/>
          </p:cNvSpPr>
          <p:nvPr>
            <p:ph type="sldNum" sz="quarter" idx="5"/>
          </p:nvPr>
        </p:nvSpPr>
        <p:spPr/>
        <p:txBody>
          <a:bodyPr/>
          <a:lstStyle/>
          <a:p>
            <a:pPr>
              <a:defRPr/>
            </a:pPr>
            <a:fld id="{15EAD826-0B5B-4895-A6AD-C5BA6B0C0885}" type="slidenum">
              <a:rPr lang="en-GB" smtClean="0"/>
              <a:pPr>
                <a:defRPr/>
              </a:pPr>
              <a:t>7</a:t>
            </a:fld>
            <a:endParaRPr lang="en-GB"/>
          </a:p>
        </p:txBody>
      </p:sp>
    </p:spTree>
    <p:extLst>
      <p:ext uri="{BB962C8B-B14F-4D97-AF65-F5344CB8AC3E}">
        <p14:creationId xmlns:p14="http://schemas.microsoft.com/office/powerpoint/2010/main" val="2595161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 nice example to create discussions, read through the example and potentially ask students to write their answer on a whiteboard, move to a different side of the room based on what they think and this may inspire a bit of debating and/or putting their thoughts together to link the concept to examples and then explain the link </a:t>
            </a:r>
          </a:p>
        </p:txBody>
      </p:sp>
      <p:sp>
        <p:nvSpPr>
          <p:cNvPr id="4" name="Slide Number Placeholder 3"/>
          <p:cNvSpPr>
            <a:spLocks noGrp="1"/>
          </p:cNvSpPr>
          <p:nvPr>
            <p:ph type="sldNum" sz="quarter" idx="5"/>
          </p:nvPr>
        </p:nvSpPr>
        <p:spPr/>
        <p:txBody>
          <a:bodyPr/>
          <a:lstStyle/>
          <a:p>
            <a:pPr>
              <a:defRPr/>
            </a:pPr>
            <a:fld id="{15EAD826-0B5B-4895-A6AD-C5BA6B0C0885}" type="slidenum">
              <a:rPr lang="en-GB" smtClean="0"/>
              <a:pPr>
                <a:defRPr/>
              </a:pPr>
              <a:t>8</a:t>
            </a:fld>
            <a:endParaRPr lang="en-GB"/>
          </a:p>
        </p:txBody>
      </p:sp>
    </p:spTree>
    <p:extLst>
      <p:ext uri="{BB962C8B-B14F-4D97-AF65-F5344CB8AC3E}">
        <p14:creationId xmlns:p14="http://schemas.microsoft.com/office/powerpoint/2010/main" val="782627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title page for an ‘example game’ where a scenario is shown and the students have to answer whether they think it is prejudice or discrimination</a:t>
            </a:r>
          </a:p>
          <a:p>
            <a:pPr marL="171450" indent="-171450">
              <a:buFontTx/>
              <a:buChar char="-"/>
            </a:pPr>
            <a:r>
              <a:rPr lang="en-GB" dirty="0"/>
              <a:t>Could use whiteboards, shout out, hands up, move to a different side of the room, depends how active you want it to be</a:t>
            </a:r>
          </a:p>
          <a:p>
            <a:pPr marL="171450" indent="-171450">
              <a:buFontTx/>
              <a:buChar char="-"/>
            </a:pPr>
            <a:r>
              <a:rPr lang="en-GB" dirty="0"/>
              <a:t>Some can be argued both ways so encourage discussion and debate surrounding this </a:t>
            </a:r>
          </a:p>
        </p:txBody>
      </p:sp>
      <p:sp>
        <p:nvSpPr>
          <p:cNvPr id="4" name="Slide Number Placeholder 3"/>
          <p:cNvSpPr>
            <a:spLocks noGrp="1"/>
          </p:cNvSpPr>
          <p:nvPr>
            <p:ph type="sldNum" sz="quarter" idx="5"/>
          </p:nvPr>
        </p:nvSpPr>
        <p:spPr/>
        <p:txBody>
          <a:bodyPr/>
          <a:lstStyle/>
          <a:p>
            <a:pPr>
              <a:defRPr/>
            </a:pPr>
            <a:fld id="{15EAD826-0B5B-4895-A6AD-C5BA6B0C0885}" type="slidenum">
              <a:rPr lang="en-GB" smtClean="0"/>
              <a:pPr>
                <a:defRPr/>
              </a:pPr>
              <a:t>9</a:t>
            </a:fld>
            <a:endParaRPr lang="en-GB"/>
          </a:p>
        </p:txBody>
      </p:sp>
    </p:spTree>
    <p:extLst>
      <p:ext uri="{BB962C8B-B14F-4D97-AF65-F5344CB8AC3E}">
        <p14:creationId xmlns:p14="http://schemas.microsoft.com/office/powerpoint/2010/main" val="4180638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647"/>
            <a:ext cx="10515600" cy="1325564"/>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2540148"/>
            <a:ext cx="10515600" cy="3403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E16EA85-0580-45D7-ADA1-ECEEE35D18AC}"/>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7173717F-3056-4A5A-BF4A-00549B6122C5}"/>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7DEF0B33-8F89-4FA9-83A8-7E0AB92201E7}"/>
              </a:ext>
            </a:extLst>
          </p:cNvPr>
          <p:cNvSpPr>
            <a:spLocks noGrp="1"/>
          </p:cNvSpPr>
          <p:nvPr>
            <p:ph type="sldNum" sz="quarter" idx="12"/>
          </p:nvPr>
        </p:nvSpPr>
        <p:spPr>
          <a:xfrm>
            <a:off x="8610600" y="6088063"/>
            <a:ext cx="2743200" cy="365125"/>
          </a:xfrm>
        </p:spPr>
        <p:txBody>
          <a:bodyPr/>
          <a:lstStyle>
            <a:lvl1pPr>
              <a:defRPr smtClean="0"/>
            </a:lvl1pPr>
          </a:lstStyle>
          <a:p>
            <a:pPr>
              <a:defRPr/>
            </a:pPr>
            <a:fld id="{A95B9602-B673-4546-8E97-E76247E0E1FA}" type="slidenum">
              <a:rPr lang="en-GB" altLang="en-US"/>
              <a:pPr>
                <a:defRPr/>
              </a:pPr>
              <a:t>‹#›</a:t>
            </a:fld>
            <a:endParaRPr lang="en-GB" altLang="en-US"/>
          </a:p>
        </p:txBody>
      </p:sp>
    </p:spTree>
    <p:extLst>
      <p:ext uri="{BB962C8B-B14F-4D97-AF65-F5344CB8AC3E}">
        <p14:creationId xmlns:p14="http://schemas.microsoft.com/office/powerpoint/2010/main" val="342345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124744"/>
            <a:ext cx="10515600" cy="2559148"/>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371088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78F2A850-A55A-402D-925A-EF2AC67C9552}"/>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C6AC0FF3-18EA-40C8-AC4A-A2952E40F51C}"/>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EE864ED4-76A0-4EEE-A7FE-A93D243DEF7C}"/>
              </a:ext>
            </a:extLst>
          </p:cNvPr>
          <p:cNvSpPr>
            <a:spLocks noGrp="1"/>
          </p:cNvSpPr>
          <p:nvPr>
            <p:ph type="sldNum" sz="quarter" idx="12"/>
          </p:nvPr>
        </p:nvSpPr>
        <p:spPr>
          <a:xfrm>
            <a:off x="8610600" y="6088063"/>
            <a:ext cx="2743200" cy="365125"/>
          </a:xfrm>
        </p:spPr>
        <p:txBody>
          <a:bodyPr/>
          <a:lstStyle>
            <a:lvl1pPr>
              <a:defRPr smtClean="0"/>
            </a:lvl1pPr>
          </a:lstStyle>
          <a:p>
            <a:pPr>
              <a:defRPr/>
            </a:pPr>
            <a:fld id="{A9311B7D-8C85-4FFC-9870-B08629711FD6}" type="slidenum">
              <a:rPr lang="en-GB" altLang="en-US"/>
              <a:pPr>
                <a:defRPr/>
              </a:pPr>
              <a:t>‹#›</a:t>
            </a:fld>
            <a:endParaRPr lang="en-GB" altLang="en-US"/>
          </a:p>
        </p:txBody>
      </p:sp>
    </p:spTree>
    <p:extLst>
      <p:ext uri="{BB962C8B-B14F-4D97-AF65-F5344CB8AC3E}">
        <p14:creationId xmlns:p14="http://schemas.microsoft.com/office/powerpoint/2010/main" val="233121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648"/>
            <a:ext cx="10515600"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540148"/>
            <a:ext cx="5181600" cy="3403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540148"/>
            <a:ext cx="5181600" cy="3403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DDFA9B3-6FFD-48AE-A5DC-29CBA04D4402}"/>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0A914CFF-A913-4356-B94F-10DD58DABA22}"/>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93E67150-3CF9-48BE-AD1E-EFD2DD2D8FB5}"/>
              </a:ext>
            </a:extLst>
          </p:cNvPr>
          <p:cNvSpPr>
            <a:spLocks noGrp="1"/>
          </p:cNvSpPr>
          <p:nvPr>
            <p:ph type="sldNum" sz="quarter" idx="12"/>
          </p:nvPr>
        </p:nvSpPr>
        <p:spPr>
          <a:xfrm>
            <a:off x="8610600" y="6088063"/>
            <a:ext cx="2743200" cy="365125"/>
          </a:xfrm>
        </p:spPr>
        <p:txBody>
          <a:bodyPr/>
          <a:lstStyle>
            <a:lvl1pPr>
              <a:defRPr smtClean="0"/>
            </a:lvl1pPr>
          </a:lstStyle>
          <a:p>
            <a:pPr>
              <a:defRPr/>
            </a:pPr>
            <a:fld id="{B9C0F974-35E7-41A4-B116-C6E32D21968D}" type="slidenum">
              <a:rPr lang="en-GB" altLang="en-US"/>
              <a:pPr>
                <a:defRPr/>
              </a:pPr>
              <a:t>‹#›</a:t>
            </a:fld>
            <a:endParaRPr lang="en-GB" altLang="en-US"/>
          </a:p>
        </p:txBody>
      </p:sp>
    </p:spTree>
    <p:extLst>
      <p:ext uri="{BB962C8B-B14F-4D97-AF65-F5344CB8AC3E}">
        <p14:creationId xmlns:p14="http://schemas.microsoft.com/office/powerpoint/2010/main" val="2460922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79648"/>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239568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3219598"/>
            <a:ext cx="5157787" cy="27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239568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219598"/>
            <a:ext cx="5183188" cy="27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8B7AB43-B5A8-4F17-B8D4-10104435F152}"/>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8" name="Footer Placeholder 4">
            <a:extLst>
              <a:ext uri="{FF2B5EF4-FFF2-40B4-BE49-F238E27FC236}">
                <a16:creationId xmlns:a16="http://schemas.microsoft.com/office/drawing/2014/main" id="{7F4AC681-DF7C-4784-88FC-66EC79F144DD}"/>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9" name="Slide Number Placeholder 5">
            <a:extLst>
              <a:ext uri="{FF2B5EF4-FFF2-40B4-BE49-F238E27FC236}">
                <a16:creationId xmlns:a16="http://schemas.microsoft.com/office/drawing/2014/main" id="{1D978063-7C61-480B-A1E8-AE5888D2C5DB}"/>
              </a:ext>
            </a:extLst>
          </p:cNvPr>
          <p:cNvSpPr>
            <a:spLocks noGrp="1"/>
          </p:cNvSpPr>
          <p:nvPr>
            <p:ph type="sldNum" sz="quarter" idx="12"/>
          </p:nvPr>
        </p:nvSpPr>
        <p:spPr>
          <a:xfrm>
            <a:off x="8610600" y="6088063"/>
            <a:ext cx="2743200" cy="365125"/>
          </a:xfrm>
        </p:spPr>
        <p:txBody>
          <a:bodyPr/>
          <a:lstStyle>
            <a:lvl1pPr>
              <a:defRPr smtClean="0"/>
            </a:lvl1pPr>
          </a:lstStyle>
          <a:p>
            <a:pPr>
              <a:defRPr/>
            </a:pPr>
            <a:fld id="{5F5223EC-EA90-4348-95F7-3329A0F2A85A}" type="slidenum">
              <a:rPr lang="en-GB" altLang="en-US"/>
              <a:pPr>
                <a:defRPr/>
              </a:pPr>
              <a:t>‹#›</a:t>
            </a:fld>
            <a:endParaRPr lang="en-GB" altLang="en-US"/>
          </a:p>
        </p:txBody>
      </p:sp>
    </p:spTree>
    <p:extLst>
      <p:ext uri="{BB962C8B-B14F-4D97-AF65-F5344CB8AC3E}">
        <p14:creationId xmlns:p14="http://schemas.microsoft.com/office/powerpoint/2010/main" val="271072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648"/>
            <a:ext cx="10515600" cy="1325563"/>
          </a:xfrm>
        </p:spPr>
        <p:txBody>
          <a:bodyPr/>
          <a:lstStyle/>
          <a:p>
            <a:r>
              <a:rPr lang="en-US" dirty="0"/>
              <a:t>Click to edit Master title style</a:t>
            </a:r>
          </a:p>
        </p:txBody>
      </p:sp>
      <p:sp>
        <p:nvSpPr>
          <p:cNvPr id="3" name="Date Placeholder 3">
            <a:extLst>
              <a:ext uri="{FF2B5EF4-FFF2-40B4-BE49-F238E27FC236}">
                <a16:creationId xmlns:a16="http://schemas.microsoft.com/office/drawing/2014/main" id="{9C8D89DC-310E-4974-8E6F-39093E7F6DDB}"/>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4" name="Footer Placeholder 4">
            <a:extLst>
              <a:ext uri="{FF2B5EF4-FFF2-40B4-BE49-F238E27FC236}">
                <a16:creationId xmlns:a16="http://schemas.microsoft.com/office/drawing/2014/main" id="{C0525A8D-4857-4D60-9B63-FA81FB4503D5}"/>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5" name="Slide Number Placeholder 5">
            <a:extLst>
              <a:ext uri="{FF2B5EF4-FFF2-40B4-BE49-F238E27FC236}">
                <a16:creationId xmlns:a16="http://schemas.microsoft.com/office/drawing/2014/main" id="{AB89630F-965E-4457-9A8A-C2BC488E0616}"/>
              </a:ext>
            </a:extLst>
          </p:cNvPr>
          <p:cNvSpPr>
            <a:spLocks noGrp="1"/>
          </p:cNvSpPr>
          <p:nvPr>
            <p:ph type="sldNum" sz="quarter" idx="12"/>
          </p:nvPr>
        </p:nvSpPr>
        <p:spPr>
          <a:xfrm>
            <a:off x="8610600" y="6088063"/>
            <a:ext cx="2743200" cy="365125"/>
          </a:xfrm>
        </p:spPr>
        <p:txBody>
          <a:bodyPr/>
          <a:lstStyle>
            <a:lvl1pPr>
              <a:defRPr smtClean="0"/>
            </a:lvl1pPr>
          </a:lstStyle>
          <a:p>
            <a:pPr>
              <a:defRPr/>
            </a:pPr>
            <a:fld id="{EE38F5BC-5F6A-41FD-864E-580FA746B34B}" type="slidenum">
              <a:rPr lang="en-GB" altLang="en-US"/>
              <a:pPr>
                <a:defRPr/>
              </a:pPr>
              <a:t>‹#›</a:t>
            </a:fld>
            <a:endParaRPr lang="en-GB" altLang="en-US"/>
          </a:p>
        </p:txBody>
      </p:sp>
    </p:spTree>
    <p:extLst>
      <p:ext uri="{BB962C8B-B14F-4D97-AF65-F5344CB8AC3E}">
        <p14:creationId xmlns:p14="http://schemas.microsoft.com/office/powerpoint/2010/main" val="1803732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C35FAA8-0921-4D94-934E-D510C338CD4E}"/>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61BEC0A0-D514-408C-8360-E3A2515CA754}"/>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A961A263-F146-4EDD-AE2E-E32EF3ACB8A9}"/>
              </a:ext>
            </a:extLst>
          </p:cNvPr>
          <p:cNvSpPr>
            <a:spLocks noGrp="1"/>
          </p:cNvSpPr>
          <p:nvPr>
            <p:ph type="sldNum" sz="quarter" idx="12"/>
          </p:nvPr>
        </p:nvSpPr>
        <p:spPr>
          <a:xfrm>
            <a:off x="8610600" y="6088063"/>
            <a:ext cx="2743200" cy="365125"/>
          </a:xfrm>
        </p:spPr>
        <p:txBody>
          <a:bodyPr/>
          <a:lstStyle>
            <a:lvl1pPr>
              <a:defRPr smtClean="0"/>
            </a:lvl1pPr>
          </a:lstStyle>
          <a:p>
            <a:pPr>
              <a:defRPr/>
            </a:pPr>
            <a:fld id="{B06422FB-5528-4FED-832E-B7E3AAAEC7EF}" type="slidenum">
              <a:rPr lang="en-GB" altLang="en-US"/>
              <a:pPr>
                <a:defRPr/>
              </a:pPr>
              <a:t>‹#›</a:t>
            </a:fld>
            <a:endParaRPr lang="en-GB" altLang="en-US"/>
          </a:p>
        </p:txBody>
      </p:sp>
    </p:spTree>
    <p:extLst>
      <p:ext uri="{BB962C8B-B14F-4D97-AF65-F5344CB8AC3E}">
        <p14:creationId xmlns:p14="http://schemas.microsoft.com/office/powerpoint/2010/main" val="2096783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71723"/>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1701949"/>
            <a:ext cx="6172200" cy="42417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771923"/>
            <a:ext cx="3932237" cy="3171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583BFEFC-0E7A-4A78-871C-EFBC3BF9FB4A}"/>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816B01BD-9F92-407A-9079-9584774AEEBC}"/>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2127C700-7E53-4EE1-B59F-A11EC7FF97E5}"/>
              </a:ext>
            </a:extLst>
          </p:cNvPr>
          <p:cNvSpPr>
            <a:spLocks noGrp="1"/>
          </p:cNvSpPr>
          <p:nvPr>
            <p:ph type="sldNum" sz="quarter" idx="12"/>
          </p:nvPr>
        </p:nvSpPr>
        <p:spPr>
          <a:xfrm>
            <a:off x="8610600" y="6088063"/>
            <a:ext cx="2743200" cy="365125"/>
          </a:xfrm>
        </p:spPr>
        <p:txBody>
          <a:bodyPr/>
          <a:lstStyle>
            <a:lvl1pPr>
              <a:defRPr smtClean="0"/>
            </a:lvl1pPr>
          </a:lstStyle>
          <a:p>
            <a:pPr>
              <a:defRPr/>
            </a:pPr>
            <a:fld id="{19F9B6ED-F706-463F-94C0-F0E623B0FD7D}" type="slidenum">
              <a:rPr lang="en-GB" altLang="en-US"/>
              <a:pPr>
                <a:defRPr/>
              </a:pPr>
              <a:t>‹#›</a:t>
            </a:fld>
            <a:endParaRPr lang="en-GB" altLang="en-US"/>
          </a:p>
        </p:txBody>
      </p:sp>
    </p:spTree>
    <p:extLst>
      <p:ext uri="{BB962C8B-B14F-4D97-AF65-F5344CB8AC3E}">
        <p14:creationId xmlns:p14="http://schemas.microsoft.com/office/powerpoint/2010/main" val="2575983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71723"/>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701949"/>
            <a:ext cx="6172200" cy="426402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39788" y="2771923"/>
            <a:ext cx="3932237" cy="31940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60F3FE2-08C8-414F-9E32-38699F362E38}"/>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0FC47FB8-90BF-41ED-A58A-F7469F0AE97A}"/>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E04166A9-40F4-4F97-8BFE-8101348A6FE5}"/>
              </a:ext>
            </a:extLst>
          </p:cNvPr>
          <p:cNvSpPr>
            <a:spLocks noGrp="1"/>
          </p:cNvSpPr>
          <p:nvPr>
            <p:ph type="sldNum" sz="quarter" idx="12"/>
          </p:nvPr>
        </p:nvSpPr>
        <p:spPr>
          <a:xfrm>
            <a:off x="8610600" y="6088063"/>
            <a:ext cx="2743200" cy="365125"/>
          </a:xfrm>
        </p:spPr>
        <p:txBody>
          <a:bodyPr/>
          <a:lstStyle>
            <a:lvl1pPr>
              <a:defRPr smtClean="0"/>
            </a:lvl1pPr>
          </a:lstStyle>
          <a:p>
            <a:pPr>
              <a:defRPr/>
            </a:pPr>
            <a:fld id="{8F1C2127-E9C7-4852-A03C-35EA97185C60}" type="slidenum">
              <a:rPr lang="en-GB" altLang="en-US"/>
              <a:pPr>
                <a:defRPr/>
              </a:pPr>
              <a:t>‹#›</a:t>
            </a:fld>
            <a:endParaRPr lang="en-GB" altLang="en-US"/>
          </a:p>
        </p:txBody>
      </p:sp>
    </p:spTree>
    <p:extLst>
      <p:ext uri="{BB962C8B-B14F-4D97-AF65-F5344CB8AC3E}">
        <p14:creationId xmlns:p14="http://schemas.microsoft.com/office/powerpoint/2010/main" val="178997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8331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06A9B46-D4BB-4AE2-BA07-CAA35399B8E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330E48A-EDE9-4996-8411-D1E52DAC9D85}"/>
              </a:ext>
            </a:extLst>
          </p:cNvPr>
          <p:cNvSpPr>
            <a:spLocks noGrp="1" noChangeArrowheads="1"/>
          </p:cNvSpPr>
          <p:nvPr>
            <p:ph type="body" idx="1"/>
          </p:nvPr>
        </p:nvSpPr>
        <p:spPr bwMode="auto">
          <a:xfrm>
            <a:off x="838200" y="1825625"/>
            <a:ext cx="105156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E019739-97A3-47E7-A68B-B80EC109C63D}"/>
              </a:ext>
            </a:extLst>
          </p:cNvPr>
          <p:cNvSpPr>
            <a:spLocks noGrp="1"/>
          </p:cNvSpPr>
          <p:nvPr>
            <p:ph type="dt" sz="half" idx="2"/>
          </p:nvPr>
        </p:nvSpPr>
        <p:spPr>
          <a:xfrm>
            <a:off x="838200" y="537368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ltLang="en-US"/>
          </a:p>
        </p:txBody>
      </p:sp>
      <p:sp>
        <p:nvSpPr>
          <p:cNvPr id="5" name="Footer Placeholder 4">
            <a:extLst>
              <a:ext uri="{FF2B5EF4-FFF2-40B4-BE49-F238E27FC236}">
                <a16:creationId xmlns:a16="http://schemas.microsoft.com/office/drawing/2014/main" id="{B1AF4F39-CDCE-4D6F-A170-A772684BFED0}"/>
              </a:ext>
            </a:extLst>
          </p:cNvPr>
          <p:cNvSpPr>
            <a:spLocks noGrp="1"/>
          </p:cNvSpPr>
          <p:nvPr>
            <p:ph type="ftr" sz="quarter" idx="3"/>
          </p:nvPr>
        </p:nvSpPr>
        <p:spPr>
          <a:xfrm>
            <a:off x="4038600" y="537368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ltLang="en-US"/>
          </a:p>
        </p:txBody>
      </p:sp>
      <p:sp>
        <p:nvSpPr>
          <p:cNvPr id="6" name="Slide Number Placeholder 5">
            <a:extLst>
              <a:ext uri="{FF2B5EF4-FFF2-40B4-BE49-F238E27FC236}">
                <a16:creationId xmlns:a16="http://schemas.microsoft.com/office/drawing/2014/main" id="{19DC2B6D-0C48-4AE9-8A1E-2C97030F4A0D}"/>
              </a:ext>
            </a:extLst>
          </p:cNvPr>
          <p:cNvSpPr>
            <a:spLocks noGrp="1"/>
          </p:cNvSpPr>
          <p:nvPr>
            <p:ph type="sldNum" sz="quarter" idx="4"/>
          </p:nvPr>
        </p:nvSpPr>
        <p:spPr>
          <a:xfrm>
            <a:off x="8610600" y="5373688"/>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331E618F-7C1D-4E9D-8915-68676FD7178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Lst>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2" r:id="rId1"/>
  </p:sldLayoutIdLst>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8.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1029E926-111D-4A75-BCFE-85183E799432}"/>
              </a:ext>
            </a:extLst>
          </p:cNvPr>
          <p:cNvSpPr>
            <a:spLocks noGrp="1" noChangeArrowheads="1"/>
          </p:cNvSpPr>
          <p:nvPr>
            <p:ph type="title"/>
          </p:nvPr>
        </p:nvSpPr>
        <p:spPr>
          <a:xfrm>
            <a:off x="838200" y="1079500"/>
            <a:ext cx="10515600" cy="1325563"/>
          </a:xfrm>
        </p:spPr>
        <p:txBody>
          <a:bodyPr/>
          <a:lstStyle/>
          <a:p>
            <a:r>
              <a:rPr lang="en-GB" altLang="en-US"/>
              <a:t>Starter: what are the following statements defining… </a:t>
            </a:r>
          </a:p>
        </p:txBody>
      </p:sp>
      <p:sp>
        <p:nvSpPr>
          <p:cNvPr id="12291" name="Content Placeholder 2">
            <a:extLst>
              <a:ext uri="{FF2B5EF4-FFF2-40B4-BE49-F238E27FC236}">
                <a16:creationId xmlns:a16="http://schemas.microsoft.com/office/drawing/2014/main" id="{AF2D3B86-A2CC-4805-BD31-81A114A48C65}"/>
              </a:ext>
            </a:extLst>
          </p:cNvPr>
          <p:cNvSpPr>
            <a:spLocks noGrp="1" noChangeArrowheads="1"/>
          </p:cNvSpPr>
          <p:nvPr>
            <p:ph idx="1"/>
          </p:nvPr>
        </p:nvSpPr>
        <p:spPr>
          <a:xfrm>
            <a:off x="838200" y="2540000"/>
            <a:ext cx="10515600" cy="3403600"/>
          </a:xfrm>
        </p:spPr>
        <p:txBody>
          <a:bodyPr/>
          <a:lstStyle/>
          <a:p>
            <a:pPr marL="514350" indent="-514350">
              <a:buFont typeface="Arial" panose="020B0604020202020204" pitchFamily="34" charset="0"/>
              <a:buAutoNum type="arabicPeriod"/>
            </a:pPr>
            <a:endParaRPr lang="en-GB" altLang="en-US"/>
          </a:p>
          <a:p>
            <a:pPr marL="514350" indent="-514350">
              <a:buFont typeface="Arial" panose="020B0604020202020204" pitchFamily="34" charset="0"/>
              <a:buAutoNum type="arabicPeriod"/>
            </a:pPr>
            <a:r>
              <a:rPr lang="en-GB" altLang="en-US"/>
              <a:t>Believing someone is inferior or superior without even knowing them (pre-judging someone)</a:t>
            </a:r>
          </a:p>
          <a:p>
            <a:pPr marL="514350" indent="-514350">
              <a:buFont typeface="Arial" panose="020B0604020202020204" pitchFamily="34" charset="0"/>
              <a:buAutoNum type="arabicPeriod"/>
            </a:pPr>
            <a:endParaRPr lang="en-GB" altLang="en-US"/>
          </a:p>
          <a:p>
            <a:pPr marL="514350" indent="-514350">
              <a:buFont typeface="Arial" panose="020B0604020202020204" pitchFamily="34" charset="0"/>
              <a:buAutoNum type="arabicPeriod"/>
            </a:pPr>
            <a:r>
              <a:rPr lang="en-GB" altLang="en-US"/>
              <a:t>Treating people unfairly because of their race, age, gender, class, etc.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7DE1FD0C-6B06-4C2D-BDED-38BA8FEEE0F9}"/>
              </a:ext>
            </a:extLst>
          </p:cNvPr>
          <p:cNvSpPr>
            <a:spLocks noGrp="1" noChangeArrowheads="1"/>
          </p:cNvSpPr>
          <p:nvPr>
            <p:ph type="title"/>
          </p:nvPr>
        </p:nvSpPr>
        <p:spPr>
          <a:xfrm>
            <a:off x="838200" y="1079500"/>
            <a:ext cx="10515600" cy="1325563"/>
          </a:xfrm>
        </p:spPr>
        <p:txBody>
          <a:bodyPr/>
          <a:lstStyle/>
          <a:p>
            <a:r>
              <a:rPr lang="en-GB" altLang="en-US"/>
              <a:t>Is this </a:t>
            </a:r>
            <a:r>
              <a:rPr lang="en-GB" altLang="en-US">
                <a:solidFill>
                  <a:srgbClr val="33CCCC"/>
                </a:solidFill>
              </a:rPr>
              <a:t>prejudice</a:t>
            </a:r>
            <a:r>
              <a:rPr lang="en-GB" altLang="en-US"/>
              <a:t> or </a:t>
            </a:r>
            <a:r>
              <a:rPr lang="en-GB" altLang="en-US">
                <a:solidFill>
                  <a:srgbClr val="33CCCC"/>
                </a:solidFill>
              </a:rPr>
              <a:t>discrimination</a:t>
            </a:r>
            <a:r>
              <a:rPr lang="en-GB" altLang="en-US"/>
              <a:t>? </a:t>
            </a:r>
            <a:endParaRPr lang="en-GB" altLang="en-US" sz="4800"/>
          </a:p>
        </p:txBody>
      </p:sp>
      <p:sp>
        <p:nvSpPr>
          <p:cNvPr id="22531" name="Content Placeholder 2">
            <a:extLst>
              <a:ext uri="{FF2B5EF4-FFF2-40B4-BE49-F238E27FC236}">
                <a16:creationId xmlns:a16="http://schemas.microsoft.com/office/drawing/2014/main" id="{7521F141-8E42-4B15-9507-2A25005153D2}"/>
              </a:ext>
            </a:extLst>
          </p:cNvPr>
          <p:cNvSpPr>
            <a:spLocks noGrp="1" noChangeArrowheads="1"/>
          </p:cNvSpPr>
          <p:nvPr>
            <p:ph idx="1"/>
          </p:nvPr>
        </p:nvSpPr>
        <p:spPr>
          <a:xfrm>
            <a:off x="2208213" y="2374900"/>
            <a:ext cx="4897437" cy="3403600"/>
          </a:xfrm>
        </p:spPr>
        <p:txBody>
          <a:bodyPr/>
          <a:lstStyle/>
          <a:p>
            <a:pPr marL="0" indent="0">
              <a:buFont typeface="Arial" panose="020B0604020202020204" pitchFamily="34" charset="0"/>
              <a:buNone/>
            </a:pPr>
            <a:endParaRPr lang="en-GB" altLang="en-US"/>
          </a:p>
          <a:p>
            <a:pPr marL="0" indent="0">
              <a:buFont typeface="Arial" panose="020B0604020202020204" pitchFamily="34" charset="0"/>
              <a:buNone/>
            </a:pPr>
            <a:endParaRPr lang="en-GB" altLang="en-US"/>
          </a:p>
          <a:p>
            <a:pPr marL="0" indent="0">
              <a:buFont typeface="Arial" panose="020B0604020202020204" pitchFamily="34" charset="0"/>
              <a:buNone/>
            </a:pPr>
            <a:r>
              <a:rPr lang="en-GB" altLang="en-US"/>
              <a:t>Mindy feels nervous when she sits on the tube next to a Muslim woman wearing a veil</a:t>
            </a:r>
          </a:p>
          <a:p>
            <a:pPr marL="0" indent="0">
              <a:buFont typeface="Arial" panose="020B0604020202020204" pitchFamily="34" charset="0"/>
              <a:buNone/>
            </a:pPr>
            <a:endParaRPr lang="en-GB" altLang="en-US"/>
          </a:p>
        </p:txBody>
      </p:sp>
      <p:pic>
        <p:nvPicPr>
          <p:cNvPr id="22532" name="Picture 6">
            <a:extLst>
              <a:ext uri="{FF2B5EF4-FFF2-40B4-BE49-F238E27FC236}">
                <a16:creationId xmlns:a16="http://schemas.microsoft.com/office/drawing/2014/main" id="{44CE71E8-6E6E-47A6-A452-96C22DE4D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888" y="2468563"/>
            <a:ext cx="2016125"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548C164-3409-45CD-A975-FE9731EE4BDB}"/>
              </a:ext>
            </a:extLst>
          </p:cNvPr>
          <p:cNvSpPr>
            <a:spLocks noGrp="1" noChangeArrowheads="1"/>
          </p:cNvSpPr>
          <p:nvPr>
            <p:ph type="title"/>
          </p:nvPr>
        </p:nvSpPr>
        <p:spPr>
          <a:xfrm>
            <a:off x="838200" y="1079500"/>
            <a:ext cx="10515600" cy="1325563"/>
          </a:xfrm>
        </p:spPr>
        <p:txBody>
          <a:bodyPr/>
          <a:lstStyle/>
          <a:p>
            <a:r>
              <a:rPr lang="en-GB" altLang="en-US"/>
              <a:t>Is this </a:t>
            </a:r>
            <a:r>
              <a:rPr lang="en-GB" altLang="en-US">
                <a:solidFill>
                  <a:srgbClr val="33CCCC"/>
                </a:solidFill>
              </a:rPr>
              <a:t>prejudice</a:t>
            </a:r>
            <a:r>
              <a:rPr lang="en-GB" altLang="en-US"/>
              <a:t> or </a:t>
            </a:r>
            <a:r>
              <a:rPr lang="en-GB" altLang="en-US">
                <a:solidFill>
                  <a:srgbClr val="33CCCC"/>
                </a:solidFill>
              </a:rPr>
              <a:t>discrimination</a:t>
            </a:r>
            <a:r>
              <a:rPr lang="en-GB" altLang="en-US"/>
              <a:t>? </a:t>
            </a:r>
            <a:endParaRPr lang="en-GB" altLang="en-US" sz="4800"/>
          </a:p>
        </p:txBody>
      </p:sp>
      <p:sp>
        <p:nvSpPr>
          <p:cNvPr id="23555" name="Content Placeholder 2">
            <a:extLst>
              <a:ext uri="{FF2B5EF4-FFF2-40B4-BE49-F238E27FC236}">
                <a16:creationId xmlns:a16="http://schemas.microsoft.com/office/drawing/2014/main" id="{C884350C-DA54-4081-9B4F-159B8E903069}"/>
              </a:ext>
            </a:extLst>
          </p:cNvPr>
          <p:cNvSpPr>
            <a:spLocks noGrp="1" noChangeArrowheads="1"/>
          </p:cNvSpPr>
          <p:nvPr>
            <p:ph idx="1"/>
          </p:nvPr>
        </p:nvSpPr>
        <p:spPr>
          <a:xfrm>
            <a:off x="1343025" y="2563813"/>
            <a:ext cx="5762625" cy="3403600"/>
          </a:xfrm>
        </p:spPr>
        <p:txBody>
          <a:bodyPr/>
          <a:lstStyle/>
          <a:p>
            <a:pPr marL="0" indent="0">
              <a:buFont typeface="Arial" panose="020B0604020202020204" pitchFamily="34" charset="0"/>
              <a:buNone/>
            </a:pPr>
            <a:r>
              <a:rPr lang="en-GB" altLang="en-US"/>
              <a:t>Mr Jones, the headteacher, fires Gavin from his job as a teacher a few days after his 50</a:t>
            </a:r>
            <a:r>
              <a:rPr lang="en-GB" altLang="en-US" baseline="30000"/>
              <a:t>th</a:t>
            </a:r>
            <a:r>
              <a:rPr lang="en-GB" altLang="en-US"/>
              <a:t> birthday.  He has always been a popular member of staff and his students have achieved good marks in RS, but Mr Jones has suggested that he would prefer to have a ‘younger’ member of staff.</a:t>
            </a:r>
          </a:p>
          <a:p>
            <a:pPr marL="0" indent="0">
              <a:buFont typeface="Arial" panose="020B0604020202020204" pitchFamily="34" charset="0"/>
              <a:buNone/>
            </a:pPr>
            <a:endParaRPr lang="en-GB" altLang="en-US"/>
          </a:p>
        </p:txBody>
      </p:sp>
      <p:pic>
        <p:nvPicPr>
          <p:cNvPr id="23556" name="Picture 4" descr="A picture containing drawing&#10;&#10;Description automatically generated">
            <a:extLst>
              <a:ext uri="{FF2B5EF4-FFF2-40B4-BE49-F238E27FC236}">
                <a16:creationId xmlns:a16="http://schemas.microsoft.com/office/drawing/2014/main" id="{F9911C4D-D3CC-41D1-9575-44A5465103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5650" y="2374900"/>
            <a:ext cx="389572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9B079E9-C6FE-48C0-9950-E9E0E1E81275}"/>
              </a:ext>
            </a:extLst>
          </p:cNvPr>
          <p:cNvSpPr>
            <a:spLocks noGrp="1" noChangeArrowheads="1"/>
          </p:cNvSpPr>
          <p:nvPr>
            <p:ph type="title"/>
          </p:nvPr>
        </p:nvSpPr>
        <p:spPr>
          <a:xfrm>
            <a:off x="838200" y="1079500"/>
            <a:ext cx="10515600" cy="1325563"/>
          </a:xfrm>
        </p:spPr>
        <p:txBody>
          <a:bodyPr/>
          <a:lstStyle/>
          <a:p>
            <a:r>
              <a:rPr lang="en-GB" altLang="en-US"/>
              <a:t>Is this </a:t>
            </a:r>
            <a:r>
              <a:rPr lang="en-GB" altLang="en-US">
                <a:solidFill>
                  <a:srgbClr val="33CCCC"/>
                </a:solidFill>
              </a:rPr>
              <a:t>prejudice</a:t>
            </a:r>
            <a:r>
              <a:rPr lang="en-GB" altLang="en-US"/>
              <a:t> or </a:t>
            </a:r>
            <a:r>
              <a:rPr lang="en-GB" altLang="en-US">
                <a:solidFill>
                  <a:srgbClr val="33CCCC"/>
                </a:solidFill>
              </a:rPr>
              <a:t>discrimination</a:t>
            </a:r>
            <a:r>
              <a:rPr lang="en-GB" altLang="en-US"/>
              <a:t>? </a:t>
            </a:r>
            <a:endParaRPr lang="en-GB" altLang="en-US" sz="4800"/>
          </a:p>
        </p:txBody>
      </p:sp>
      <p:sp>
        <p:nvSpPr>
          <p:cNvPr id="24579" name="Content Placeholder 2">
            <a:extLst>
              <a:ext uri="{FF2B5EF4-FFF2-40B4-BE49-F238E27FC236}">
                <a16:creationId xmlns:a16="http://schemas.microsoft.com/office/drawing/2014/main" id="{09820AB3-9BAE-47AA-AD10-AA77D0A11285}"/>
              </a:ext>
            </a:extLst>
          </p:cNvPr>
          <p:cNvSpPr>
            <a:spLocks noGrp="1" noChangeArrowheads="1"/>
          </p:cNvSpPr>
          <p:nvPr>
            <p:ph idx="1"/>
          </p:nvPr>
        </p:nvSpPr>
        <p:spPr>
          <a:xfrm>
            <a:off x="1195388" y="2405063"/>
            <a:ext cx="5187950" cy="4048125"/>
          </a:xfrm>
        </p:spPr>
        <p:txBody>
          <a:bodyPr/>
          <a:lstStyle/>
          <a:p>
            <a:pPr marL="0" indent="0">
              <a:buFont typeface="Arial" panose="020B0604020202020204" pitchFamily="34" charset="0"/>
              <a:buNone/>
            </a:pPr>
            <a:endParaRPr lang="en-GB" altLang="en-US"/>
          </a:p>
          <a:p>
            <a:pPr marL="0" indent="0">
              <a:buFont typeface="Arial" panose="020B0604020202020204" pitchFamily="34" charset="0"/>
              <a:buNone/>
            </a:pPr>
            <a:r>
              <a:rPr lang="en-GB" altLang="en-US"/>
              <a:t>Heather gets turned down for an apprenticeship as a mechanic.  The employer suggests that she should aim for a more feminine career that requires less heavy lifting.  </a:t>
            </a:r>
          </a:p>
          <a:p>
            <a:pPr marL="0" indent="0">
              <a:buFont typeface="Arial" panose="020B0604020202020204" pitchFamily="34" charset="0"/>
              <a:buNone/>
            </a:pPr>
            <a:endParaRPr lang="en-GB" altLang="en-US"/>
          </a:p>
        </p:txBody>
      </p:sp>
      <p:pic>
        <p:nvPicPr>
          <p:cNvPr id="24580" name="Picture 5" descr="A picture containing person, indoor, man, car&#10;&#10;Description automatically generated">
            <a:extLst>
              <a:ext uri="{FF2B5EF4-FFF2-40B4-BE49-F238E27FC236}">
                <a16:creationId xmlns:a16="http://schemas.microsoft.com/office/drawing/2014/main" id="{880FEC18-7DB2-4BC3-AA3A-1A11E6980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2113" y="2932113"/>
            <a:ext cx="4479925"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5E924185-B760-46A5-B89A-8EF9B4999090}"/>
              </a:ext>
            </a:extLst>
          </p:cNvPr>
          <p:cNvSpPr>
            <a:spLocks noGrp="1" noChangeArrowheads="1"/>
          </p:cNvSpPr>
          <p:nvPr>
            <p:ph type="title"/>
          </p:nvPr>
        </p:nvSpPr>
        <p:spPr>
          <a:xfrm>
            <a:off x="838200" y="1079500"/>
            <a:ext cx="10515600" cy="1325563"/>
          </a:xfrm>
        </p:spPr>
        <p:txBody>
          <a:bodyPr/>
          <a:lstStyle/>
          <a:p>
            <a:r>
              <a:rPr lang="en-GB" altLang="en-US"/>
              <a:t>Is this </a:t>
            </a:r>
            <a:r>
              <a:rPr lang="en-GB" altLang="en-US">
                <a:solidFill>
                  <a:srgbClr val="33CCCC"/>
                </a:solidFill>
              </a:rPr>
              <a:t>prejudice</a:t>
            </a:r>
            <a:r>
              <a:rPr lang="en-GB" altLang="en-US"/>
              <a:t> or </a:t>
            </a:r>
            <a:r>
              <a:rPr lang="en-GB" altLang="en-US">
                <a:solidFill>
                  <a:srgbClr val="33CCCC"/>
                </a:solidFill>
              </a:rPr>
              <a:t>discrimination</a:t>
            </a:r>
            <a:r>
              <a:rPr lang="en-GB" altLang="en-US"/>
              <a:t>? </a:t>
            </a:r>
            <a:endParaRPr lang="en-GB" altLang="en-US" sz="4800"/>
          </a:p>
        </p:txBody>
      </p:sp>
      <p:sp>
        <p:nvSpPr>
          <p:cNvPr id="25603" name="Content Placeholder 2">
            <a:extLst>
              <a:ext uri="{FF2B5EF4-FFF2-40B4-BE49-F238E27FC236}">
                <a16:creationId xmlns:a16="http://schemas.microsoft.com/office/drawing/2014/main" id="{4F9FF970-4FCD-492D-8AB7-5894825A30C7}"/>
              </a:ext>
            </a:extLst>
          </p:cNvPr>
          <p:cNvSpPr>
            <a:spLocks noGrp="1" noChangeArrowheads="1"/>
          </p:cNvSpPr>
          <p:nvPr>
            <p:ph idx="1"/>
          </p:nvPr>
        </p:nvSpPr>
        <p:spPr>
          <a:xfrm>
            <a:off x="1343025" y="2563813"/>
            <a:ext cx="5762625" cy="3403600"/>
          </a:xfrm>
        </p:spPr>
        <p:txBody>
          <a:bodyPr/>
          <a:lstStyle/>
          <a:p>
            <a:pPr marL="0" indent="0">
              <a:buFont typeface="Arial" panose="020B0604020202020204" pitchFamily="34" charset="0"/>
              <a:buNone/>
            </a:pPr>
            <a:endParaRPr lang="en-GB" altLang="en-US"/>
          </a:p>
          <a:p>
            <a:pPr marL="0" indent="0">
              <a:buFont typeface="Arial" panose="020B0604020202020204" pitchFamily="34" charset="0"/>
              <a:buNone/>
            </a:pPr>
            <a:endParaRPr lang="en-GB" altLang="en-US"/>
          </a:p>
          <a:p>
            <a:pPr marL="0" indent="0">
              <a:buFont typeface="Arial" panose="020B0604020202020204" pitchFamily="34" charset="0"/>
              <a:buNone/>
            </a:pPr>
            <a:r>
              <a:rPr lang="en-GB" altLang="en-US"/>
              <a:t>Karen is having her hair cut by Phil. She assumes Phil is a homosexual because he is a hairdresser.</a:t>
            </a:r>
          </a:p>
        </p:txBody>
      </p:sp>
      <p:pic>
        <p:nvPicPr>
          <p:cNvPr id="25604" name="Picture 5" descr="A couple of people that are talking to each other&#10;&#10;Description automatically generated">
            <a:extLst>
              <a:ext uri="{FF2B5EF4-FFF2-40B4-BE49-F238E27FC236}">
                <a16:creationId xmlns:a16="http://schemas.microsoft.com/office/drawing/2014/main" id="{A9D7B87D-2D98-43CD-9BB6-80FD8A1559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821"/>
          <a:stretch>
            <a:fillRect/>
          </a:stretch>
        </p:blipFill>
        <p:spPr bwMode="auto">
          <a:xfrm>
            <a:off x="7319963" y="2924175"/>
            <a:ext cx="3103562"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F808B-D3DC-40F0-893B-AAB79B162D60}"/>
              </a:ext>
            </a:extLst>
          </p:cNvPr>
          <p:cNvSpPr>
            <a:spLocks noGrp="1"/>
          </p:cNvSpPr>
          <p:nvPr>
            <p:ph type="title"/>
          </p:nvPr>
        </p:nvSpPr>
        <p:spPr>
          <a:xfrm>
            <a:off x="824412" y="1151732"/>
            <a:ext cx="10515600" cy="2559148"/>
          </a:xfrm>
        </p:spPr>
        <p:txBody>
          <a:bodyPr/>
          <a:lstStyle/>
          <a:p>
            <a:r>
              <a:rPr lang="en-GB" dirty="0"/>
              <a:t>Does the media pre-judge or discriminate against people? </a:t>
            </a:r>
          </a:p>
        </p:txBody>
      </p:sp>
      <p:sp>
        <p:nvSpPr>
          <p:cNvPr id="3" name="Text Placeholder 2">
            <a:extLst>
              <a:ext uri="{FF2B5EF4-FFF2-40B4-BE49-F238E27FC236}">
                <a16:creationId xmlns:a16="http://schemas.microsoft.com/office/drawing/2014/main" id="{7C25EF29-3E2C-4D90-9FC0-FC8D78EE9691}"/>
              </a:ext>
            </a:extLst>
          </p:cNvPr>
          <p:cNvSpPr>
            <a:spLocks noGrp="1"/>
          </p:cNvSpPr>
          <p:nvPr>
            <p:ph type="body" idx="1"/>
          </p:nvPr>
        </p:nvSpPr>
        <p:spPr/>
        <p:txBody>
          <a:bodyPr/>
          <a:lstStyle/>
          <a:p>
            <a:r>
              <a:rPr lang="en-GB" dirty="0"/>
              <a:t>Have a look at the following media coverage and decide whether you think it is prejudice/discriminatory or not…</a:t>
            </a:r>
          </a:p>
        </p:txBody>
      </p:sp>
    </p:spTree>
    <p:extLst>
      <p:ext uri="{BB962C8B-B14F-4D97-AF65-F5344CB8AC3E}">
        <p14:creationId xmlns:p14="http://schemas.microsoft.com/office/powerpoint/2010/main" val="525984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newspaper&#10;&#10;Description automatically generated">
            <a:extLst>
              <a:ext uri="{FF2B5EF4-FFF2-40B4-BE49-F238E27FC236}">
                <a16:creationId xmlns:a16="http://schemas.microsoft.com/office/drawing/2014/main" id="{E9804231-ADB0-4C37-801C-AC2B5346D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495" y="1196752"/>
            <a:ext cx="8030457" cy="5130570"/>
          </a:xfrm>
          <a:prstGeom prst="rect">
            <a:avLst/>
          </a:prstGeom>
        </p:spPr>
      </p:pic>
    </p:spTree>
    <p:extLst>
      <p:ext uri="{BB962C8B-B14F-4D97-AF65-F5344CB8AC3E}">
        <p14:creationId xmlns:p14="http://schemas.microsoft.com/office/powerpoint/2010/main" val="455454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the camera&#10;&#10;Description automatically generated">
            <a:extLst>
              <a:ext uri="{FF2B5EF4-FFF2-40B4-BE49-F238E27FC236}">
                <a16:creationId xmlns:a16="http://schemas.microsoft.com/office/drawing/2014/main" id="{21DE04CD-FAE9-40A5-B324-0F5CB7A62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424" y="1988840"/>
            <a:ext cx="4795115" cy="3600400"/>
          </a:xfrm>
          <a:prstGeom prst="rect">
            <a:avLst/>
          </a:prstGeom>
        </p:spPr>
      </p:pic>
      <p:sp>
        <p:nvSpPr>
          <p:cNvPr id="6" name="TextBox 5">
            <a:extLst>
              <a:ext uri="{FF2B5EF4-FFF2-40B4-BE49-F238E27FC236}">
                <a16:creationId xmlns:a16="http://schemas.microsoft.com/office/drawing/2014/main" id="{AF5BA99A-82C3-46DE-B7E5-A4B6A1419E9B}"/>
              </a:ext>
            </a:extLst>
          </p:cNvPr>
          <p:cNvSpPr txBox="1"/>
          <p:nvPr/>
        </p:nvSpPr>
        <p:spPr>
          <a:xfrm>
            <a:off x="911559" y="1196752"/>
            <a:ext cx="3600400" cy="769441"/>
          </a:xfrm>
          <a:prstGeom prst="rect">
            <a:avLst/>
          </a:prstGeom>
          <a:noFill/>
        </p:spPr>
        <p:txBody>
          <a:bodyPr wrap="square" rtlCol="0">
            <a:spAutoFit/>
          </a:bodyPr>
          <a:lstStyle/>
          <a:p>
            <a:r>
              <a:rPr lang="en-GB" dirty="0"/>
              <a:t>2011 Advert:</a:t>
            </a:r>
          </a:p>
        </p:txBody>
      </p:sp>
      <p:pic>
        <p:nvPicPr>
          <p:cNvPr id="7" name="Picture 6">
            <a:extLst>
              <a:ext uri="{FF2B5EF4-FFF2-40B4-BE49-F238E27FC236}">
                <a16:creationId xmlns:a16="http://schemas.microsoft.com/office/drawing/2014/main" id="{89CF5093-C059-44DD-9152-736D5C0DC763}"/>
              </a:ext>
            </a:extLst>
          </p:cNvPr>
          <p:cNvPicPr>
            <a:picLocks noChangeAspect="1"/>
          </p:cNvPicPr>
          <p:nvPr/>
        </p:nvPicPr>
        <p:blipFill rotWithShape="1">
          <a:blip r:embed="rId4"/>
          <a:srcRect l="5201" t="11151" r="29000" b="6951"/>
          <a:stretch/>
        </p:blipFill>
        <p:spPr>
          <a:xfrm>
            <a:off x="6240016" y="1966193"/>
            <a:ext cx="5320804" cy="4415135"/>
          </a:xfrm>
          <a:prstGeom prst="rect">
            <a:avLst/>
          </a:prstGeom>
        </p:spPr>
      </p:pic>
      <p:sp>
        <p:nvSpPr>
          <p:cNvPr id="8" name="TextBox 7">
            <a:extLst>
              <a:ext uri="{FF2B5EF4-FFF2-40B4-BE49-F238E27FC236}">
                <a16:creationId xmlns:a16="http://schemas.microsoft.com/office/drawing/2014/main" id="{65D1932E-7AD0-48BC-8B5B-815AF85475C9}"/>
              </a:ext>
            </a:extLst>
          </p:cNvPr>
          <p:cNvSpPr txBox="1"/>
          <p:nvPr/>
        </p:nvSpPr>
        <p:spPr>
          <a:xfrm>
            <a:off x="6240016" y="1196751"/>
            <a:ext cx="3960440" cy="769441"/>
          </a:xfrm>
          <a:prstGeom prst="rect">
            <a:avLst/>
          </a:prstGeom>
          <a:noFill/>
        </p:spPr>
        <p:txBody>
          <a:bodyPr wrap="square" rtlCol="0">
            <a:spAutoFit/>
          </a:bodyPr>
          <a:lstStyle/>
          <a:p>
            <a:r>
              <a:rPr lang="en-GB" dirty="0"/>
              <a:t>2019:</a:t>
            </a:r>
          </a:p>
        </p:txBody>
      </p:sp>
    </p:spTree>
    <p:extLst>
      <p:ext uri="{BB962C8B-B14F-4D97-AF65-F5344CB8AC3E}">
        <p14:creationId xmlns:p14="http://schemas.microsoft.com/office/powerpoint/2010/main" val="2771506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0A696674-9436-4837-9BDD-D987BFC14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7768" y="1196752"/>
            <a:ext cx="7745344" cy="5170512"/>
          </a:xfrm>
          <a:prstGeom prst="rect">
            <a:avLst/>
          </a:prstGeom>
        </p:spPr>
      </p:pic>
      <p:sp>
        <p:nvSpPr>
          <p:cNvPr id="4" name="TextBox 3">
            <a:extLst>
              <a:ext uri="{FF2B5EF4-FFF2-40B4-BE49-F238E27FC236}">
                <a16:creationId xmlns:a16="http://schemas.microsoft.com/office/drawing/2014/main" id="{CD04EEEF-3898-45DB-9446-D4A9EE6C9989}"/>
              </a:ext>
            </a:extLst>
          </p:cNvPr>
          <p:cNvSpPr txBox="1"/>
          <p:nvPr/>
        </p:nvSpPr>
        <p:spPr>
          <a:xfrm>
            <a:off x="438888" y="2720179"/>
            <a:ext cx="3640888" cy="1938992"/>
          </a:xfrm>
          <a:prstGeom prst="rect">
            <a:avLst/>
          </a:prstGeom>
          <a:noFill/>
        </p:spPr>
        <p:txBody>
          <a:bodyPr wrap="square" rtlCol="0">
            <a:spAutoFit/>
          </a:bodyPr>
          <a:lstStyle/>
          <a:p>
            <a:r>
              <a:rPr lang="en-GB" sz="4000" dirty="0"/>
              <a:t>Loreal ‘yours truly’ campaign 2016:</a:t>
            </a:r>
          </a:p>
        </p:txBody>
      </p:sp>
    </p:spTree>
    <p:extLst>
      <p:ext uri="{BB962C8B-B14F-4D97-AF65-F5344CB8AC3E}">
        <p14:creationId xmlns:p14="http://schemas.microsoft.com/office/powerpoint/2010/main" val="2587260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posing for a photo&#10;&#10;Description automatically generated">
            <a:extLst>
              <a:ext uri="{FF2B5EF4-FFF2-40B4-BE49-F238E27FC236}">
                <a16:creationId xmlns:a16="http://schemas.microsoft.com/office/drawing/2014/main" id="{D5885CD8-72A6-486A-B5AA-879DAAFF5E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082" y="1124744"/>
            <a:ext cx="3754271" cy="2506216"/>
          </a:xfrm>
          <a:prstGeom prst="rect">
            <a:avLst/>
          </a:prstGeom>
        </p:spPr>
      </p:pic>
      <p:pic>
        <p:nvPicPr>
          <p:cNvPr id="3" name="Picture 2" descr="A group of people posing for the camera&#10;&#10;Description automatically generated">
            <a:extLst>
              <a:ext uri="{FF2B5EF4-FFF2-40B4-BE49-F238E27FC236}">
                <a16:creationId xmlns:a16="http://schemas.microsoft.com/office/drawing/2014/main" id="{22DEF868-DB0D-42E5-82E7-CC7E27A39F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1648" y="3933056"/>
            <a:ext cx="3478855" cy="2612089"/>
          </a:xfrm>
          <a:prstGeom prst="rect">
            <a:avLst/>
          </a:prstGeom>
        </p:spPr>
      </p:pic>
      <p:pic>
        <p:nvPicPr>
          <p:cNvPr id="4" name="Picture 3" descr="A screenshot of a newspaper&#10;&#10;Description automatically generated">
            <a:extLst>
              <a:ext uri="{FF2B5EF4-FFF2-40B4-BE49-F238E27FC236}">
                <a16:creationId xmlns:a16="http://schemas.microsoft.com/office/drawing/2014/main" id="{017154A9-151C-4652-9465-0529359601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400" y="3933056"/>
            <a:ext cx="4286040" cy="2738303"/>
          </a:xfrm>
          <a:prstGeom prst="rect">
            <a:avLst/>
          </a:prstGeom>
        </p:spPr>
      </p:pic>
      <p:pic>
        <p:nvPicPr>
          <p:cNvPr id="5" name="Picture 4">
            <a:extLst>
              <a:ext uri="{FF2B5EF4-FFF2-40B4-BE49-F238E27FC236}">
                <a16:creationId xmlns:a16="http://schemas.microsoft.com/office/drawing/2014/main" id="{0506616A-9581-409E-BA98-4B6F4608CBEB}"/>
              </a:ext>
            </a:extLst>
          </p:cNvPr>
          <p:cNvPicPr>
            <a:picLocks noChangeAspect="1"/>
          </p:cNvPicPr>
          <p:nvPr/>
        </p:nvPicPr>
        <p:blipFill rotWithShape="1">
          <a:blip r:embed="rId6"/>
          <a:srcRect l="5201" t="11151" r="29000" b="6951"/>
          <a:stretch/>
        </p:blipFill>
        <p:spPr>
          <a:xfrm>
            <a:off x="8720710" y="3861048"/>
            <a:ext cx="3234681" cy="2684097"/>
          </a:xfrm>
          <a:prstGeom prst="rect">
            <a:avLst/>
          </a:prstGeom>
        </p:spPr>
      </p:pic>
      <p:sp>
        <p:nvSpPr>
          <p:cNvPr id="6" name="TextBox 5">
            <a:extLst>
              <a:ext uri="{FF2B5EF4-FFF2-40B4-BE49-F238E27FC236}">
                <a16:creationId xmlns:a16="http://schemas.microsoft.com/office/drawing/2014/main" id="{67772C5F-E254-4737-9957-7B2809B3633C}"/>
              </a:ext>
            </a:extLst>
          </p:cNvPr>
          <p:cNvSpPr txBox="1"/>
          <p:nvPr/>
        </p:nvSpPr>
        <p:spPr>
          <a:xfrm>
            <a:off x="479376" y="1300634"/>
            <a:ext cx="7668706" cy="2308324"/>
          </a:xfrm>
          <a:prstGeom prst="rect">
            <a:avLst/>
          </a:prstGeom>
          <a:noFill/>
        </p:spPr>
        <p:txBody>
          <a:bodyPr wrap="square" rtlCol="0">
            <a:spAutoFit/>
          </a:bodyPr>
          <a:lstStyle/>
          <a:p>
            <a:pPr>
              <a:spcAft>
                <a:spcPts val="1200"/>
              </a:spcAft>
            </a:pPr>
            <a:r>
              <a:rPr lang="en-GB" sz="3600" dirty="0"/>
              <a:t>Use these examples to write a Point Evidence Explain paragraph about prejudice/discrimination in the media</a:t>
            </a:r>
          </a:p>
          <a:p>
            <a:pPr>
              <a:spcAft>
                <a:spcPts val="1200"/>
              </a:spcAft>
            </a:pPr>
            <a:r>
              <a:rPr lang="en-GB" sz="2600" b="1" dirty="0">
                <a:solidFill>
                  <a:srgbClr val="33CCCC"/>
                </a:solidFill>
              </a:rPr>
              <a:t>Is it present? How has it changed? Example?</a:t>
            </a:r>
          </a:p>
        </p:txBody>
      </p:sp>
    </p:spTree>
    <p:extLst>
      <p:ext uri="{BB962C8B-B14F-4D97-AF65-F5344CB8AC3E}">
        <p14:creationId xmlns:p14="http://schemas.microsoft.com/office/powerpoint/2010/main" val="754207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66063B6D-374C-48EB-B2FE-77F44EE13583}"/>
              </a:ext>
            </a:extLst>
          </p:cNvPr>
          <p:cNvSpPr>
            <a:spLocks noGrp="1" noChangeArrowheads="1"/>
          </p:cNvSpPr>
          <p:nvPr>
            <p:ph type="title"/>
          </p:nvPr>
        </p:nvSpPr>
        <p:spPr>
          <a:xfrm>
            <a:off x="838200" y="1079500"/>
            <a:ext cx="10515600" cy="1325563"/>
          </a:xfrm>
        </p:spPr>
        <p:txBody>
          <a:bodyPr/>
          <a:lstStyle/>
          <a:p>
            <a:r>
              <a:rPr lang="en-GB" altLang="en-US"/>
              <a:t>What have you learnt? </a:t>
            </a:r>
          </a:p>
        </p:txBody>
      </p:sp>
      <p:sp>
        <p:nvSpPr>
          <p:cNvPr id="26627" name="Content Placeholder 2">
            <a:extLst>
              <a:ext uri="{FF2B5EF4-FFF2-40B4-BE49-F238E27FC236}">
                <a16:creationId xmlns:a16="http://schemas.microsoft.com/office/drawing/2014/main" id="{60D89C91-2B6C-4B0A-ABD8-25723C118E1A}"/>
              </a:ext>
            </a:extLst>
          </p:cNvPr>
          <p:cNvSpPr>
            <a:spLocks noGrp="1" noChangeArrowheads="1"/>
          </p:cNvSpPr>
          <p:nvPr>
            <p:ph idx="1"/>
          </p:nvPr>
        </p:nvSpPr>
        <p:spPr>
          <a:xfrm>
            <a:off x="838200" y="2540000"/>
            <a:ext cx="10515600" cy="3403600"/>
          </a:xfrm>
        </p:spPr>
        <p:txBody>
          <a:bodyPr/>
          <a:lstStyle/>
          <a:p>
            <a:pPr marL="514350" indent="-514350">
              <a:buFont typeface="Arial" panose="020B0604020202020204" pitchFamily="34" charset="0"/>
              <a:buAutoNum type="arabicPeriod"/>
            </a:pPr>
            <a:r>
              <a:rPr lang="en-GB" altLang="en-US"/>
              <a:t>What is prejudice? </a:t>
            </a:r>
          </a:p>
          <a:p>
            <a:pPr marL="514350" indent="-514350">
              <a:buFont typeface="Arial" panose="020B0604020202020204" pitchFamily="34" charset="0"/>
              <a:buAutoNum type="arabicPeriod"/>
            </a:pPr>
            <a:endParaRPr lang="en-GB" altLang="en-US"/>
          </a:p>
          <a:p>
            <a:pPr marL="514350" indent="-514350">
              <a:buFont typeface="Arial" panose="020B0604020202020204" pitchFamily="34" charset="0"/>
              <a:buAutoNum type="arabicPeriod"/>
            </a:pPr>
            <a:r>
              <a:rPr lang="en-GB" altLang="en-US"/>
              <a:t>What is discrimination? </a:t>
            </a:r>
          </a:p>
          <a:p>
            <a:pPr marL="514350" indent="-514350">
              <a:buFont typeface="Arial" panose="020B0604020202020204" pitchFamily="34" charset="0"/>
              <a:buAutoNum type="arabicPeriod"/>
            </a:pPr>
            <a:endParaRPr lang="en-GB" altLang="en-US"/>
          </a:p>
          <a:p>
            <a:pPr marL="514350" indent="-514350">
              <a:buFont typeface="Arial" panose="020B0604020202020204" pitchFamily="34" charset="0"/>
              <a:buAutoNum type="arabicPeriod"/>
            </a:pPr>
            <a:r>
              <a:rPr lang="en-GB" altLang="en-US"/>
              <a:t>State one form of prejudice/discrimination. </a:t>
            </a:r>
          </a:p>
          <a:p>
            <a:pPr marL="514350" indent="-514350">
              <a:buFont typeface="Arial" panose="020B0604020202020204" pitchFamily="34" charset="0"/>
              <a:buAutoNum type="arabicPeriod"/>
            </a:pPr>
            <a:endParaRPr lang="en-GB" altLang="en-US"/>
          </a:p>
          <a:p>
            <a:pPr marL="514350" indent="-514350">
              <a:buFont typeface="Arial" panose="020B0604020202020204" pitchFamily="34" charset="0"/>
              <a:buAutoNum type="arabicPeriod"/>
            </a:pPr>
            <a:r>
              <a:rPr lang="en-GB" altLang="en-US"/>
              <a:t>Give one example of prejudice and discrimination.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a:extLst>
              <a:ext uri="{FF2B5EF4-FFF2-40B4-BE49-F238E27FC236}">
                <a16:creationId xmlns:a16="http://schemas.microsoft.com/office/drawing/2014/main" id="{62E44C5A-15A4-453A-9EE0-99D4D295DE5D}"/>
              </a:ext>
            </a:extLst>
          </p:cNvPr>
          <p:cNvSpPr txBox="1">
            <a:spLocks noChangeArrowheads="1"/>
          </p:cNvSpPr>
          <p:nvPr/>
        </p:nvSpPr>
        <p:spPr bwMode="auto">
          <a:xfrm>
            <a:off x="839788" y="4437063"/>
            <a:ext cx="105124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Arial" panose="020B0604020202020204" pitchFamily="34" charset="0"/>
              </a:defRPr>
            </a:lvl1pPr>
            <a:lvl2pPr marL="742950" indent="-285750">
              <a:defRPr sz="4400">
                <a:solidFill>
                  <a:schemeClr val="tx1"/>
                </a:solidFill>
                <a:latin typeface="Arial" panose="020B0604020202020204" pitchFamily="34" charset="0"/>
              </a:defRPr>
            </a:lvl2pPr>
            <a:lvl3pPr marL="1143000" indent="-228600">
              <a:defRPr sz="4400">
                <a:solidFill>
                  <a:schemeClr val="tx1"/>
                </a:solidFill>
                <a:latin typeface="Arial" panose="020B0604020202020204" pitchFamily="34" charset="0"/>
              </a:defRPr>
            </a:lvl3pPr>
            <a:lvl4pPr marL="1600200" indent="-228600">
              <a:defRPr sz="4400">
                <a:solidFill>
                  <a:schemeClr val="tx1"/>
                </a:solidFill>
                <a:latin typeface="Arial" panose="020B0604020202020204" pitchFamily="34" charset="0"/>
              </a:defRPr>
            </a:lvl4pPr>
            <a:lvl5pPr marL="2057400" indent="-22860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a:r>
              <a:rPr lang="en-GB" altLang="en-US" b="1">
                <a:solidFill>
                  <a:schemeClr val="bg1"/>
                </a:solidFill>
                <a:cs typeface="Arial" panose="020B0604020202020204" pitchFamily="34" charset="0"/>
              </a:rPr>
              <a:t>Prejudice &amp; Discrimination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319228AB-EE8B-41CA-A8B4-04DE73663605}"/>
              </a:ext>
            </a:extLst>
          </p:cNvPr>
          <p:cNvSpPr>
            <a:spLocks noGrp="1" noChangeArrowheads="1"/>
          </p:cNvSpPr>
          <p:nvPr>
            <p:ph type="title"/>
          </p:nvPr>
        </p:nvSpPr>
        <p:spPr>
          <a:xfrm>
            <a:off x="838200" y="1079500"/>
            <a:ext cx="10515600" cy="1325563"/>
          </a:xfrm>
        </p:spPr>
        <p:txBody>
          <a:bodyPr/>
          <a:lstStyle/>
          <a:p>
            <a:r>
              <a:rPr lang="en-GB" altLang="en-US"/>
              <a:t>Summary</a:t>
            </a:r>
          </a:p>
        </p:txBody>
      </p:sp>
      <p:sp>
        <p:nvSpPr>
          <p:cNvPr id="27651" name="Content Placeholder 2">
            <a:extLst>
              <a:ext uri="{FF2B5EF4-FFF2-40B4-BE49-F238E27FC236}">
                <a16:creationId xmlns:a16="http://schemas.microsoft.com/office/drawing/2014/main" id="{2AAD12DE-C557-4238-959A-97BC8C143336}"/>
              </a:ext>
            </a:extLst>
          </p:cNvPr>
          <p:cNvSpPr>
            <a:spLocks noGrp="1" noChangeArrowheads="1"/>
          </p:cNvSpPr>
          <p:nvPr>
            <p:ph idx="1"/>
          </p:nvPr>
        </p:nvSpPr>
        <p:spPr>
          <a:xfrm>
            <a:off x="838200" y="2540000"/>
            <a:ext cx="10515600" cy="3403600"/>
          </a:xfrm>
        </p:spPr>
        <p:txBody>
          <a:bodyPr/>
          <a:lstStyle/>
          <a:p>
            <a:r>
              <a:rPr lang="en-GB" altLang="en-US"/>
              <a:t>Prejudice refers to believing someone is inferior or superior without even knowing them</a:t>
            </a:r>
          </a:p>
          <a:p>
            <a:r>
              <a:rPr lang="en-GB" altLang="en-US"/>
              <a:t>Discrimination refers to treating people unfairly because of their race, age, gender, class, etc. </a:t>
            </a:r>
          </a:p>
          <a:p>
            <a:r>
              <a:rPr lang="en-GB" altLang="en-US"/>
              <a:t>There are different forms of prejudice/discrimination, e.g. racism, homophobia, sexism, etc. </a:t>
            </a:r>
          </a:p>
          <a:p>
            <a:r>
              <a:rPr lang="en-GB" altLang="en-US"/>
              <a:t>Discrimination has been described to occur in a hierarchy of seriousness, e.g. from antilocution to  genocide </a:t>
            </a:r>
          </a:p>
          <a:p>
            <a:endParaRPr lang="en-GB"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7524708-D62F-4FC2-B5E9-5AB2CFF45F46}"/>
              </a:ext>
            </a:extLst>
          </p:cNvPr>
          <p:cNvSpPr>
            <a:spLocks noGrp="1" noChangeArrowheads="1"/>
          </p:cNvSpPr>
          <p:nvPr>
            <p:ph type="title"/>
          </p:nvPr>
        </p:nvSpPr>
        <p:spPr>
          <a:xfrm>
            <a:off x="838200" y="1079500"/>
            <a:ext cx="10515600" cy="1325563"/>
          </a:xfrm>
        </p:spPr>
        <p:txBody>
          <a:bodyPr/>
          <a:lstStyle/>
          <a:p>
            <a:r>
              <a:rPr lang="en-US" altLang="en-US" dirty="0"/>
              <a:t>Aims: </a:t>
            </a:r>
          </a:p>
        </p:txBody>
      </p:sp>
      <p:sp>
        <p:nvSpPr>
          <p:cNvPr id="11267" name="Content Placeholder 2">
            <a:extLst>
              <a:ext uri="{FF2B5EF4-FFF2-40B4-BE49-F238E27FC236}">
                <a16:creationId xmlns:a16="http://schemas.microsoft.com/office/drawing/2014/main" id="{8325F05B-C91B-485D-A6F0-0F0A4C604F49}"/>
              </a:ext>
            </a:extLst>
          </p:cNvPr>
          <p:cNvSpPr>
            <a:spLocks noGrp="1" noChangeArrowheads="1"/>
          </p:cNvSpPr>
          <p:nvPr>
            <p:ph idx="1"/>
          </p:nvPr>
        </p:nvSpPr>
        <p:spPr>
          <a:xfrm>
            <a:off x="838200" y="2540000"/>
            <a:ext cx="10515600" cy="3403600"/>
          </a:xfrm>
        </p:spPr>
        <p:txBody>
          <a:bodyPr/>
          <a:lstStyle/>
          <a:p>
            <a:pPr>
              <a:defRPr/>
            </a:pPr>
            <a:endParaRPr lang="en-US" altLang="en-US" dirty="0"/>
          </a:p>
          <a:p>
            <a:pPr>
              <a:defRPr/>
            </a:pPr>
            <a:r>
              <a:rPr lang="en-US" altLang="en-US" dirty="0"/>
              <a:t>To define prejudice and discrimination</a:t>
            </a:r>
          </a:p>
          <a:p>
            <a:pPr marL="0" indent="0">
              <a:buFont typeface="Arial" panose="020B0604020202020204" pitchFamily="34" charset="0"/>
              <a:buNone/>
              <a:defRPr/>
            </a:pPr>
            <a:endParaRPr lang="en-US" altLang="en-US" dirty="0"/>
          </a:p>
          <a:p>
            <a:pPr>
              <a:defRPr/>
            </a:pPr>
            <a:r>
              <a:rPr lang="en-US" altLang="en-US" dirty="0"/>
              <a:t>To understand the different forms of prejudice/discrimination </a:t>
            </a:r>
          </a:p>
          <a:p>
            <a:pPr marL="0" indent="0">
              <a:buFont typeface="Arial" panose="020B0604020202020204" pitchFamily="34" charset="0"/>
              <a:buNone/>
              <a:defRPr/>
            </a:pPr>
            <a:endParaRPr lang="en-US" altLang="en-US" dirty="0"/>
          </a:p>
          <a:p>
            <a:pPr>
              <a:defRPr/>
            </a:pPr>
            <a:r>
              <a:rPr lang="en-US" altLang="en-US" dirty="0"/>
              <a:t> To explore different examples of prejudice and discrimination </a:t>
            </a:r>
          </a:p>
          <a:p>
            <a:pPr>
              <a:defRPr/>
            </a:pPr>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A716EB1-9D88-4FCE-8EBF-A34FE2198EA1}"/>
              </a:ext>
            </a:extLst>
          </p:cNvPr>
          <p:cNvSpPr>
            <a:spLocks noGrp="1" noChangeArrowheads="1"/>
          </p:cNvSpPr>
          <p:nvPr>
            <p:ph type="title"/>
          </p:nvPr>
        </p:nvSpPr>
        <p:spPr>
          <a:xfrm>
            <a:off x="838200" y="1079500"/>
            <a:ext cx="10515600" cy="1325563"/>
          </a:xfrm>
        </p:spPr>
        <p:txBody>
          <a:bodyPr/>
          <a:lstStyle/>
          <a:p>
            <a:r>
              <a:rPr lang="en-GB" altLang="en-US"/>
              <a:t>Prejudice </a:t>
            </a:r>
          </a:p>
        </p:txBody>
      </p:sp>
      <p:sp>
        <p:nvSpPr>
          <p:cNvPr id="3" name="Content Placeholder 2">
            <a:extLst>
              <a:ext uri="{FF2B5EF4-FFF2-40B4-BE49-F238E27FC236}">
                <a16:creationId xmlns:a16="http://schemas.microsoft.com/office/drawing/2014/main" id="{F8ED1A4C-3474-4222-B3A6-CDE11A853841}"/>
              </a:ext>
            </a:extLst>
          </p:cNvPr>
          <p:cNvSpPr>
            <a:spLocks noGrp="1"/>
          </p:cNvSpPr>
          <p:nvPr>
            <p:ph idx="1"/>
          </p:nvPr>
        </p:nvSpPr>
        <p:spPr>
          <a:xfrm>
            <a:off x="838200" y="2540000"/>
            <a:ext cx="10515600" cy="3403600"/>
          </a:xfrm>
        </p:spPr>
        <p:txBody>
          <a:bodyPr/>
          <a:lstStyle/>
          <a:p>
            <a:pPr>
              <a:defRPr/>
            </a:pPr>
            <a:r>
              <a:rPr lang="en-GB" dirty="0"/>
              <a:t>Believing someone is inferior or superior without even knowing them</a:t>
            </a:r>
          </a:p>
          <a:p>
            <a:pPr>
              <a:defRPr/>
            </a:pPr>
            <a:r>
              <a:rPr lang="en-GB" dirty="0"/>
              <a:t>Prejudice means literally to pre-judge someone</a:t>
            </a:r>
          </a:p>
          <a:p>
            <a:pPr>
              <a:defRPr/>
            </a:pPr>
            <a:r>
              <a:rPr lang="en-GB" dirty="0"/>
              <a:t>Prejudice usually involves making a judgement (often negative) about a person based on one characteristic</a:t>
            </a:r>
          </a:p>
          <a:p>
            <a:pPr marL="0" indent="0">
              <a:buFont typeface="Arial" panose="020B0604020202020204" pitchFamily="34" charset="0"/>
              <a:buNone/>
              <a:defRPr/>
            </a:pPr>
            <a:endParaRPr lang="en-GB" dirty="0"/>
          </a:p>
          <a:p>
            <a:pPr marL="0" indent="0">
              <a:buFont typeface="Arial" panose="020B0604020202020204" pitchFamily="34" charset="0"/>
              <a:buNone/>
              <a:defRPr/>
            </a:pPr>
            <a:r>
              <a:rPr lang="en-GB" b="1" dirty="0">
                <a:solidFill>
                  <a:srgbClr val="33CCCC"/>
                </a:solidFill>
                <a:sym typeface="Wingdings" panose="05000000000000000000" pitchFamily="2" charset="2"/>
              </a:rPr>
              <a:t> </a:t>
            </a:r>
            <a:r>
              <a:rPr lang="en-GB" b="1" dirty="0">
                <a:solidFill>
                  <a:srgbClr val="33CCCC"/>
                </a:solidFill>
              </a:rPr>
              <a:t>What other forms of prejudice might exist?</a:t>
            </a:r>
          </a:p>
          <a:p>
            <a:pPr>
              <a:defRPr/>
            </a:pP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0449170-0D39-443B-8DB4-6068670DD103}"/>
              </a:ext>
            </a:extLst>
          </p:cNvPr>
          <p:cNvSpPr>
            <a:spLocks noGrp="1" noChangeArrowheads="1"/>
          </p:cNvSpPr>
          <p:nvPr>
            <p:ph type="title"/>
          </p:nvPr>
        </p:nvSpPr>
        <p:spPr>
          <a:xfrm>
            <a:off x="838200" y="1079500"/>
            <a:ext cx="10515600" cy="1325563"/>
          </a:xfrm>
        </p:spPr>
        <p:txBody>
          <a:bodyPr/>
          <a:lstStyle/>
          <a:p>
            <a:r>
              <a:rPr lang="en-GB" altLang="en-US"/>
              <a:t>Discrimination</a:t>
            </a:r>
          </a:p>
        </p:txBody>
      </p:sp>
      <p:sp>
        <p:nvSpPr>
          <p:cNvPr id="3" name="Content Placeholder 2">
            <a:extLst>
              <a:ext uri="{FF2B5EF4-FFF2-40B4-BE49-F238E27FC236}">
                <a16:creationId xmlns:a16="http://schemas.microsoft.com/office/drawing/2014/main" id="{7B333989-F5F7-4029-A35D-1998394018E1}"/>
              </a:ext>
            </a:extLst>
          </p:cNvPr>
          <p:cNvSpPr>
            <a:spLocks noGrp="1"/>
          </p:cNvSpPr>
          <p:nvPr>
            <p:ph idx="1"/>
          </p:nvPr>
        </p:nvSpPr>
        <p:spPr>
          <a:xfrm>
            <a:off x="838200" y="2540000"/>
            <a:ext cx="10515600" cy="3403600"/>
          </a:xfrm>
        </p:spPr>
        <p:txBody>
          <a:bodyPr/>
          <a:lstStyle/>
          <a:p>
            <a:pPr>
              <a:spcAft>
                <a:spcPts val="600"/>
              </a:spcAft>
              <a:defRPr/>
            </a:pPr>
            <a:r>
              <a:rPr lang="en-GB" dirty="0"/>
              <a:t>Treating people unfairly because of their race, age, gender, class, etc. </a:t>
            </a:r>
          </a:p>
          <a:p>
            <a:pPr>
              <a:spcAft>
                <a:spcPts val="600"/>
              </a:spcAft>
              <a:defRPr/>
            </a:pPr>
            <a:r>
              <a:rPr lang="en-GB" dirty="0"/>
              <a:t>For example, age discrimination</a:t>
            </a:r>
            <a:r>
              <a:rPr lang="en-GB" b="1" dirty="0">
                <a:solidFill>
                  <a:schemeClr val="accent2">
                    <a:lumMod val="40000"/>
                    <a:lumOff val="60000"/>
                  </a:schemeClr>
                </a:solidFill>
              </a:rPr>
              <a:t> </a:t>
            </a:r>
            <a:r>
              <a:rPr lang="en-GB" dirty="0"/>
              <a:t>might involve treating an older person less favourably simply because of their age</a:t>
            </a:r>
          </a:p>
          <a:p>
            <a:pPr>
              <a:defRPr/>
            </a:pPr>
            <a:endParaRPr lang="en-GB" dirty="0"/>
          </a:p>
          <a:p>
            <a:pPr marL="0" indent="0">
              <a:buFont typeface="Arial" panose="020B0604020202020204" pitchFamily="34" charset="0"/>
              <a:buNone/>
              <a:defRPr/>
            </a:pPr>
            <a:r>
              <a:rPr lang="en-GB" b="1" dirty="0">
                <a:solidFill>
                  <a:srgbClr val="33CCCC"/>
                </a:solidFill>
                <a:sym typeface="Wingdings" panose="05000000000000000000" pitchFamily="2" charset="2"/>
              </a:rPr>
              <a:t> </a:t>
            </a:r>
            <a:r>
              <a:rPr lang="en-GB" b="1" dirty="0">
                <a:solidFill>
                  <a:srgbClr val="33CCCC"/>
                </a:solidFill>
              </a:rPr>
              <a:t>What other forms of discrimination might exist?</a:t>
            </a:r>
          </a:p>
          <a:p>
            <a:pPr marL="0" indent="0">
              <a:buFont typeface="Arial" panose="020B0604020202020204" pitchFamily="34" charset="0"/>
              <a:buNone/>
              <a:defRPr/>
            </a:pPr>
            <a:endParaRPr lang="en-GB" dirty="0"/>
          </a:p>
          <a:p>
            <a:pPr>
              <a:defRPr/>
            </a:pP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21CA87CD-917F-4962-9142-EAB54D32AB4A}"/>
              </a:ext>
            </a:extLst>
          </p:cNvPr>
          <p:cNvSpPr>
            <a:spLocks noGrp="1" noChangeArrowheads="1"/>
          </p:cNvSpPr>
          <p:nvPr>
            <p:ph type="title"/>
          </p:nvPr>
        </p:nvSpPr>
        <p:spPr>
          <a:xfrm>
            <a:off x="838200" y="1079500"/>
            <a:ext cx="10515600" cy="1325563"/>
          </a:xfrm>
        </p:spPr>
        <p:txBody>
          <a:bodyPr/>
          <a:lstStyle/>
          <a:p>
            <a:r>
              <a:rPr lang="en-GB" altLang="en-US"/>
              <a:t>Forms of prejudice and discrimination</a:t>
            </a:r>
          </a:p>
        </p:txBody>
      </p:sp>
      <p:sp>
        <p:nvSpPr>
          <p:cNvPr id="17411" name="Content Placeholder 4">
            <a:extLst>
              <a:ext uri="{FF2B5EF4-FFF2-40B4-BE49-F238E27FC236}">
                <a16:creationId xmlns:a16="http://schemas.microsoft.com/office/drawing/2014/main" id="{D661C030-B879-40EE-AEBC-199190D2E054}"/>
              </a:ext>
            </a:extLst>
          </p:cNvPr>
          <p:cNvSpPr>
            <a:spLocks noGrp="1" noChangeArrowheads="1"/>
          </p:cNvSpPr>
          <p:nvPr>
            <p:ph idx="1"/>
          </p:nvPr>
        </p:nvSpPr>
        <p:spPr>
          <a:xfrm>
            <a:off x="838200" y="2540000"/>
            <a:ext cx="10515600" cy="3403600"/>
          </a:xfrm>
        </p:spPr>
        <p:txBody>
          <a:bodyPr/>
          <a:lstStyle/>
          <a:p>
            <a:r>
              <a:rPr lang="en-GB" altLang="en-US" b="1" dirty="0">
                <a:solidFill>
                  <a:srgbClr val="33CCCC"/>
                </a:solidFill>
              </a:rPr>
              <a:t>Racism</a:t>
            </a:r>
            <a:r>
              <a:rPr lang="en-GB" altLang="en-US" dirty="0"/>
              <a:t> – prejudice/discrimination directed against someone of a different race</a:t>
            </a:r>
          </a:p>
          <a:p>
            <a:r>
              <a:rPr lang="en-GB" altLang="en-US" b="1" dirty="0">
                <a:solidFill>
                  <a:srgbClr val="33CCCC"/>
                </a:solidFill>
              </a:rPr>
              <a:t>Sexism</a:t>
            </a:r>
            <a:r>
              <a:rPr lang="en-GB" altLang="en-US" dirty="0"/>
              <a:t> – prejudice/discrimination against someone based on their sex/gender</a:t>
            </a:r>
          </a:p>
          <a:p>
            <a:r>
              <a:rPr lang="en-GB" altLang="en-US" b="1" dirty="0">
                <a:solidFill>
                  <a:srgbClr val="33CCCC"/>
                </a:solidFill>
              </a:rPr>
              <a:t>Islamophobia</a:t>
            </a:r>
            <a:r>
              <a:rPr lang="en-GB" altLang="en-US" dirty="0"/>
              <a:t> – prejudice/discrimination against someone who identifies as Muslim</a:t>
            </a:r>
          </a:p>
          <a:p>
            <a:r>
              <a:rPr lang="en-GB" altLang="en-US" b="1" dirty="0">
                <a:solidFill>
                  <a:srgbClr val="33CCCC"/>
                </a:solidFill>
              </a:rPr>
              <a:t>Homophobia</a:t>
            </a:r>
            <a:r>
              <a:rPr lang="en-GB" altLang="en-US" dirty="0"/>
              <a:t> – prejudice/discrimination against homosexuality and people who are homosexual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BBA989F5-3F99-4549-A917-3806D0AAA4E0}"/>
              </a:ext>
            </a:extLst>
          </p:cNvPr>
          <p:cNvSpPr>
            <a:spLocks noGrp="1" noChangeArrowheads="1"/>
          </p:cNvSpPr>
          <p:nvPr>
            <p:ph type="title"/>
          </p:nvPr>
        </p:nvSpPr>
        <p:spPr>
          <a:xfrm>
            <a:off x="838200" y="1079500"/>
            <a:ext cx="10515600" cy="1325563"/>
          </a:xfrm>
        </p:spPr>
        <p:txBody>
          <a:bodyPr/>
          <a:lstStyle/>
          <a:p>
            <a:r>
              <a:rPr lang="en-GB" altLang="en-US"/>
              <a:t>Hierarchy of discrimination </a:t>
            </a:r>
          </a:p>
        </p:txBody>
      </p:sp>
      <p:sp>
        <p:nvSpPr>
          <p:cNvPr id="3" name="Content Placeholder 2">
            <a:extLst>
              <a:ext uri="{FF2B5EF4-FFF2-40B4-BE49-F238E27FC236}">
                <a16:creationId xmlns:a16="http://schemas.microsoft.com/office/drawing/2014/main" id="{30650AC7-47C7-4A79-8942-299677A03A41}"/>
              </a:ext>
            </a:extLst>
          </p:cNvPr>
          <p:cNvSpPr>
            <a:spLocks noGrp="1"/>
          </p:cNvSpPr>
          <p:nvPr>
            <p:ph idx="1"/>
          </p:nvPr>
        </p:nvSpPr>
        <p:spPr>
          <a:xfrm>
            <a:off x="838200" y="2540000"/>
            <a:ext cx="10802938" cy="3403600"/>
          </a:xfrm>
        </p:spPr>
        <p:txBody>
          <a:bodyPr/>
          <a:lstStyle/>
          <a:p>
            <a:pPr>
              <a:defRPr/>
            </a:pPr>
            <a:r>
              <a:rPr lang="en-GB" b="1" dirty="0">
                <a:solidFill>
                  <a:srgbClr val="33CCCC"/>
                </a:solidFill>
              </a:rPr>
              <a:t>Allport</a:t>
            </a:r>
            <a:r>
              <a:rPr lang="en-GB" dirty="0"/>
              <a:t>, a psychologist, argues there is a </a:t>
            </a:r>
            <a:r>
              <a:rPr lang="en-GB" b="1" dirty="0">
                <a:solidFill>
                  <a:srgbClr val="33CCCC"/>
                </a:solidFill>
              </a:rPr>
              <a:t>hierarchy  of discrimination</a:t>
            </a:r>
            <a:r>
              <a:rPr lang="en-GB" dirty="0"/>
              <a:t> ascending in </a:t>
            </a:r>
            <a:r>
              <a:rPr lang="en-GB" b="1" dirty="0">
                <a:solidFill>
                  <a:srgbClr val="33CCCC"/>
                </a:solidFill>
              </a:rPr>
              <a:t>seriousness</a:t>
            </a:r>
            <a:r>
              <a:rPr lang="en-GB" dirty="0"/>
              <a:t>: </a:t>
            </a:r>
          </a:p>
          <a:p>
            <a:pPr marL="0" indent="0">
              <a:buFont typeface="Arial" panose="020B0604020202020204" pitchFamily="34" charset="0"/>
              <a:buNone/>
              <a:defRPr/>
            </a:pPr>
            <a:r>
              <a:rPr lang="en-GB" dirty="0">
                <a:sym typeface="Wingdings" panose="05000000000000000000" pitchFamily="2" charset="2"/>
              </a:rPr>
              <a:t> Antilocution (name calling, jokes) </a:t>
            </a:r>
          </a:p>
          <a:p>
            <a:pPr>
              <a:buFont typeface="Wingdings" panose="05000000000000000000" pitchFamily="2" charset="2"/>
              <a:buChar char="à"/>
              <a:defRPr/>
            </a:pPr>
            <a:r>
              <a:rPr lang="en-GB" dirty="0">
                <a:sym typeface="Wingdings" panose="05000000000000000000" pitchFamily="2" charset="2"/>
              </a:rPr>
              <a:t> Avoidance </a:t>
            </a:r>
          </a:p>
          <a:p>
            <a:pPr>
              <a:buFont typeface="Wingdings" panose="05000000000000000000" pitchFamily="2" charset="2"/>
              <a:buChar char="à"/>
              <a:defRPr/>
            </a:pPr>
            <a:r>
              <a:rPr lang="en-GB" dirty="0">
                <a:sym typeface="Wingdings" panose="05000000000000000000" pitchFamily="2" charset="2"/>
              </a:rPr>
              <a:t> Less favourable treatment (e.g. denying employment/promotion)</a:t>
            </a:r>
          </a:p>
          <a:p>
            <a:pPr>
              <a:buFont typeface="Wingdings" panose="05000000000000000000" pitchFamily="2" charset="2"/>
              <a:buChar char="à"/>
              <a:defRPr/>
            </a:pPr>
            <a:r>
              <a:rPr lang="en-GB" dirty="0">
                <a:sym typeface="Wingdings" panose="05000000000000000000" pitchFamily="2" charset="2"/>
              </a:rPr>
              <a:t> Bullying, harassment and physical attacks</a:t>
            </a:r>
          </a:p>
          <a:p>
            <a:pPr>
              <a:buFont typeface="Wingdings" panose="05000000000000000000" pitchFamily="2" charset="2"/>
              <a:buChar char="à"/>
              <a:defRPr/>
            </a:pPr>
            <a:r>
              <a:rPr lang="en-GB" dirty="0">
                <a:sym typeface="Wingdings" panose="05000000000000000000" pitchFamily="2" charset="2"/>
              </a:rPr>
              <a:t> Genocide</a:t>
            </a:r>
            <a:endParaRPr lang="en-GB" dirty="0"/>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1B9FD5E-76C7-4865-B85D-18E0BD6E9E52}"/>
              </a:ext>
            </a:extLst>
          </p:cNvPr>
          <p:cNvSpPr>
            <a:spLocks noGrp="1" noChangeArrowheads="1"/>
          </p:cNvSpPr>
          <p:nvPr>
            <p:ph type="title"/>
          </p:nvPr>
        </p:nvSpPr>
        <p:spPr>
          <a:xfrm>
            <a:off x="838200" y="1079500"/>
            <a:ext cx="10515600" cy="1325563"/>
          </a:xfrm>
        </p:spPr>
        <p:txBody>
          <a:bodyPr/>
          <a:lstStyle/>
          <a:p>
            <a:r>
              <a:rPr lang="en-GB" altLang="en-US"/>
              <a:t>An example… </a:t>
            </a:r>
          </a:p>
        </p:txBody>
      </p:sp>
      <p:sp>
        <p:nvSpPr>
          <p:cNvPr id="3" name="Content Placeholder 2">
            <a:extLst>
              <a:ext uri="{FF2B5EF4-FFF2-40B4-BE49-F238E27FC236}">
                <a16:creationId xmlns:a16="http://schemas.microsoft.com/office/drawing/2014/main" id="{AFFB53C4-58FE-4BEC-8719-4CEFC807DD4B}"/>
              </a:ext>
            </a:extLst>
          </p:cNvPr>
          <p:cNvSpPr>
            <a:spLocks noGrp="1"/>
          </p:cNvSpPr>
          <p:nvPr>
            <p:ph idx="1"/>
          </p:nvPr>
        </p:nvSpPr>
        <p:spPr>
          <a:xfrm>
            <a:off x="838200" y="2540000"/>
            <a:ext cx="7921625" cy="3403600"/>
          </a:xfrm>
        </p:spPr>
        <p:txBody>
          <a:bodyPr/>
          <a:lstStyle/>
          <a:p>
            <a:pPr>
              <a:defRPr/>
            </a:pPr>
            <a:r>
              <a:rPr lang="en-GB" sz="2400" dirty="0"/>
              <a:t>Moira Stewart (born 1949) was the first African-Caribbean newsreader on BBC television and winner in 2004 of a Global Diversity Award for being such an effective role model. Her long career was brought to a halt when the BBC decided ‘her skills as a newsreader were redundant in the modern age’. The BBC denied ‘sexism, racism or ageism’ in making its decision.</a:t>
            </a:r>
          </a:p>
          <a:p>
            <a:pPr>
              <a:defRPr/>
            </a:pPr>
            <a:endParaRPr lang="en-GB" sz="2400" b="1" dirty="0"/>
          </a:p>
          <a:p>
            <a:pPr marL="0" indent="0">
              <a:buFont typeface="Arial" panose="020B0604020202020204" pitchFamily="34" charset="0"/>
              <a:buNone/>
              <a:defRPr/>
            </a:pPr>
            <a:r>
              <a:rPr lang="en-GB" sz="2400" b="1" dirty="0">
                <a:solidFill>
                  <a:srgbClr val="33CCCC"/>
                </a:solidFill>
                <a:sym typeface="Wingdings" panose="05000000000000000000" pitchFamily="2" charset="2"/>
              </a:rPr>
              <a:t>Do you think Moira Stewart was a victim of prejudice/discrimination? If so, which one? </a:t>
            </a:r>
          </a:p>
          <a:p>
            <a:pPr marL="0" indent="0">
              <a:buFont typeface="Arial" panose="020B0604020202020204" pitchFamily="34" charset="0"/>
              <a:buNone/>
              <a:defRPr/>
            </a:pPr>
            <a:endParaRPr lang="en-GB" sz="2400" dirty="0">
              <a:solidFill>
                <a:srgbClr val="33CCCC"/>
              </a:solidFill>
            </a:endParaRPr>
          </a:p>
        </p:txBody>
      </p:sp>
      <p:pic>
        <p:nvPicPr>
          <p:cNvPr id="20484" name="Picture 2" descr="http://i.dailymail.co.uk/i/pix/2007/03_02/MoiraStewartBBC_228x331.jpg">
            <a:extLst>
              <a:ext uri="{FF2B5EF4-FFF2-40B4-BE49-F238E27FC236}">
                <a16:creationId xmlns:a16="http://schemas.microsoft.com/office/drawing/2014/main" id="{2399F122-F8E9-4713-BFE9-4D4A0BACF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4288" y="2262188"/>
            <a:ext cx="2449512"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AA484AF9-798E-41FA-8E2D-7884551E6ED4}"/>
              </a:ext>
            </a:extLst>
          </p:cNvPr>
          <p:cNvSpPr>
            <a:spLocks noGrp="1" noChangeArrowheads="1"/>
          </p:cNvSpPr>
          <p:nvPr>
            <p:ph type="title"/>
          </p:nvPr>
        </p:nvSpPr>
        <p:spPr>
          <a:xfrm>
            <a:off x="831850" y="1125538"/>
            <a:ext cx="10515600" cy="2559050"/>
          </a:xfrm>
        </p:spPr>
        <p:txBody>
          <a:bodyPr/>
          <a:lstStyle/>
          <a:p>
            <a:r>
              <a:rPr lang="en-GB" altLang="en-US"/>
              <a:t>Prejudice or discrimination?</a:t>
            </a:r>
          </a:p>
        </p:txBody>
      </p:sp>
      <p:sp>
        <p:nvSpPr>
          <p:cNvPr id="3" name="Text Placeholder 2">
            <a:extLst>
              <a:ext uri="{FF2B5EF4-FFF2-40B4-BE49-F238E27FC236}">
                <a16:creationId xmlns:a16="http://schemas.microsoft.com/office/drawing/2014/main" id="{ED095534-4CC7-47CC-AD8A-7840081EC25C}"/>
              </a:ext>
            </a:extLst>
          </p:cNvPr>
          <p:cNvSpPr>
            <a:spLocks noGrp="1"/>
          </p:cNvSpPr>
          <p:nvPr>
            <p:ph type="body" idx="1"/>
          </p:nvPr>
        </p:nvSpPr>
        <p:spPr>
          <a:xfrm>
            <a:off x="831850" y="3711575"/>
            <a:ext cx="10515600" cy="1500188"/>
          </a:xfrm>
        </p:spPr>
        <p:txBody>
          <a:bodyPr/>
          <a:lstStyle/>
          <a:p>
            <a:pPr>
              <a:defRPr/>
            </a:pPr>
            <a:r>
              <a:rPr lang="en-GB" sz="3200" dirty="0"/>
              <a:t>Discuss the following scenarios and decide whether you think it is a case of prejudice or discrimination… </a:t>
            </a:r>
          </a:p>
        </p:txBody>
      </p:sp>
    </p:spTree>
  </p:cSld>
  <p:clrMapOvr>
    <a:masterClrMapping/>
  </p:clrMapOvr>
</p:sld>
</file>

<file path=ppt/theme/theme1.xml><?xml version="1.0" encoding="utf-8"?>
<a:theme xmlns:a="http://schemas.openxmlformats.org/drawingml/2006/main" name="Hampshire Achieves Ins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ampshire Achieves Titl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g4d05b73ac8e45788dace252164c008a xmlns="ef834189-ea37-43c1-b23c-fe8cd9c72e41">
      <Terms xmlns="http://schemas.microsoft.com/office/infopath/2007/PartnerControls"/>
    </g4d05b73ac8e45788dace252164c008a>
    <IconOverlay xmlns="http://schemas.microsoft.com/sharepoint/v4" xsi:nil="true"/>
    <Open xmlns="ef834189-ea37-43c1-b23c-fe8cd9c72e41">true</Open>
    <SharedWithUsers xmlns="189d6819-42bb-40a9-9aa1-b6cfbddd55fc">
      <UserInfo>
        <DisplayName>Richardson, Joanna (ENV)</DisplayName>
        <AccountId>1514</AccountId>
        <AccountType/>
      </UserInfo>
      <UserInfo>
        <DisplayName>Nuttall, Fiona</DisplayName>
        <AccountId>2786</AccountId>
        <AccountType/>
      </UserInfo>
      <UserInfo>
        <DisplayName>Pidduck, Andy</DisplayName>
        <AccountId>1484</AccountId>
        <AccountType/>
      </UserInfo>
    </SharedWithUsers>
    <_dlc_DocId xmlns="189d6819-42bb-40a9-9aa1-b6cfbddd55fc">HFUTUREDOCID-1165664543-99351</_dlc_DocId>
    <_dlc_DocIdUrl xmlns="189d6819-42bb-40a9-9aa1-b6cfbddd55fc">
      <Url>https://hants.sharepoint.com/sites/HF/_layouts/15/DocIdRedir.aspx?ID=HFUTUREDOCID-1165664543-99351</Url>
      <Description>HFUTUREDOCID-1165664543-99351</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2B2C58A1F3B5F40B9DAB2C1A41FA8E9" ma:contentTypeVersion="527" ma:contentTypeDescription="Create a new document." ma:contentTypeScope="" ma:versionID="06665eb883407991979319b5e0d30e56">
  <xsd:schema xmlns:xsd="http://www.w3.org/2001/XMLSchema" xmlns:xs="http://www.w3.org/2001/XMLSchema" xmlns:p="http://schemas.microsoft.com/office/2006/metadata/properties" xmlns:ns1="http://schemas.microsoft.com/sharepoint/v3" xmlns:ns2="189d6819-42bb-40a9-9aa1-b6cfbddd55fc" xmlns:ns3="ef834189-ea37-43c1-b23c-fe8cd9c72e41" xmlns:ns4="http://schemas.microsoft.com/sharepoint/v4" targetNamespace="http://schemas.microsoft.com/office/2006/metadata/properties" ma:root="true" ma:fieldsID="d559ea567f626e9e77d21a1e1c6a915c" ns1:_="" ns2:_="" ns3:_="" ns4:_="">
    <xsd:import namespace="http://schemas.microsoft.com/sharepoint/v3"/>
    <xsd:import namespace="189d6819-42bb-40a9-9aa1-b6cfbddd55fc"/>
    <xsd:import namespace="ef834189-ea37-43c1-b23c-fe8cd9c72e41"/>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IconOverlay" minOccurs="0"/>
                <xsd:element ref="ns1:_vti_ItemDeclaredRecord" minOccurs="0"/>
                <xsd:element ref="ns1:_vti_ItemHoldRecordStatus" minOccurs="0"/>
                <xsd:element ref="ns3:Open" minOccurs="0"/>
                <xsd:element ref="ns2:SharedWithUsers" minOccurs="0"/>
                <xsd:element ref="ns2:SharedWithDetails" minOccurs="0"/>
                <xsd:element ref="ns3:MediaServiceGenerationTime" minOccurs="0"/>
                <xsd:element ref="ns3:MediaServiceEventHashCode" minOccurs="0"/>
                <xsd:element ref="ns3:g4d05b73ac8e45788dace252164c008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18" nillable="true" ma:displayName="Declared Record" ma:description="" ma:hidden="true" ma:internalName="_vti_ItemDeclaredRecord" ma:readOnly="true">
      <xsd:simpleType>
        <xsd:restriction base="dms:DateTime"/>
      </xsd:simpleType>
    </xsd:element>
    <xsd:element name="_vti_ItemHoldRecordStatus" ma:index="19"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89d6819-42bb-40a9-9aa1-b6cfbddd55f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834189-ea37-43c1-b23c-fe8cd9c72e4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Open" ma:index="20" nillable="true" ma:displayName="Open" ma:default="1" ma:format="Dropdown" ma:internalName="Open">
      <xsd:simpleType>
        <xsd:restriction base="dms:Boolea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g4d05b73ac8e45788dace252164c008a" ma:index="26" nillable="true" ma:taxonomy="true" ma:internalName="g4d05b73ac8e45788dace252164c008a" ma:taxonomyFieldName="CSF" ma:displayName="CSF" ma:default="" ma:fieldId="{04d05b73-ac8e-4578-8dac-e252164c008a}" ma:sspId="3c5dbf34-c73a-430c-9290-9174ad787734" ma:termSetId="86a6d794-3e8d-47bd-b8d1-ecaf61a5c95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DA93CD2-BF34-4ABB-BD2A-20159599B209}">
  <ds:schemaRefs>
    <ds:schemaRef ds:uri="http://schemas.microsoft.com/sharepoint/v3/contenttype/forms"/>
  </ds:schemaRefs>
</ds:datastoreItem>
</file>

<file path=customXml/itemProps2.xml><?xml version="1.0" encoding="utf-8"?>
<ds:datastoreItem xmlns:ds="http://schemas.openxmlformats.org/officeDocument/2006/customXml" ds:itemID="{C9FC0758-56F8-4854-82BC-07A9198F912B}">
  <ds:schemaRefs>
    <ds:schemaRef ds:uri="http://schemas.microsoft.com/office/2006/metadata/longProperties"/>
  </ds:schemaRefs>
</ds:datastoreItem>
</file>

<file path=customXml/itemProps3.xml><?xml version="1.0" encoding="utf-8"?>
<ds:datastoreItem xmlns:ds="http://schemas.openxmlformats.org/officeDocument/2006/customXml" ds:itemID="{27AC8115-CAF4-4832-90EB-034BCA942E4C}">
  <ds:schemaRefs>
    <ds:schemaRef ds:uri="http://purl.org/dc/dcmitype/"/>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176ca1e0-fea0-444e-8274-bd5347aee320"/>
    <ds:schemaRef ds:uri="cca2ca72-aeb3-408d-815e-f8af989503b1"/>
    <ds:schemaRef ds:uri="http://www.w3.org/XML/1998/namespace"/>
  </ds:schemaRefs>
</ds:datastoreItem>
</file>

<file path=customXml/itemProps4.xml><?xml version="1.0" encoding="utf-8"?>
<ds:datastoreItem xmlns:ds="http://schemas.openxmlformats.org/officeDocument/2006/customXml" ds:itemID="{441DCD81-E145-411D-8D50-C49AC23FF35F}"/>
</file>

<file path=customXml/itemProps5.xml><?xml version="1.0" encoding="utf-8"?>
<ds:datastoreItem xmlns:ds="http://schemas.openxmlformats.org/officeDocument/2006/customXml" ds:itemID="{E3C560EB-9B05-4845-B51D-44C56A09E65B}"/>
</file>

<file path=docProps/app.xml><?xml version="1.0" encoding="utf-8"?>
<Properties xmlns="http://schemas.openxmlformats.org/officeDocument/2006/extended-properties" xmlns:vt="http://schemas.openxmlformats.org/officeDocument/2006/docPropsVTypes">
  <Template/>
  <TotalTime>3199</TotalTime>
  <Words>1513</Words>
  <Application>Microsoft Office PowerPoint</Application>
  <PresentationFormat>Widescreen</PresentationFormat>
  <Paragraphs>120</Paragraphs>
  <Slides>20</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Times New Roman</vt:lpstr>
      <vt:lpstr>Wingdings</vt:lpstr>
      <vt:lpstr>Hampshire Achieves Inside</vt:lpstr>
      <vt:lpstr>Hampshire Achieves Title</vt:lpstr>
      <vt:lpstr>Starter: what are the following statements defining… </vt:lpstr>
      <vt:lpstr>PowerPoint Presentation</vt:lpstr>
      <vt:lpstr>Aims: </vt:lpstr>
      <vt:lpstr>Prejudice </vt:lpstr>
      <vt:lpstr>Discrimination</vt:lpstr>
      <vt:lpstr>Forms of prejudice and discrimination</vt:lpstr>
      <vt:lpstr>Hierarchy of discrimination </vt:lpstr>
      <vt:lpstr>An example… </vt:lpstr>
      <vt:lpstr>Prejudice or discrimination?</vt:lpstr>
      <vt:lpstr>Is this prejudice or discrimination? </vt:lpstr>
      <vt:lpstr>Is this prejudice or discrimination? </vt:lpstr>
      <vt:lpstr>Is this prejudice or discrimination? </vt:lpstr>
      <vt:lpstr>Is this prejudice or discrimination? </vt:lpstr>
      <vt:lpstr>Does the media pre-judge or discriminate against people? </vt:lpstr>
      <vt:lpstr>PowerPoint Presentation</vt:lpstr>
      <vt:lpstr>PowerPoint Presentation</vt:lpstr>
      <vt:lpstr>PowerPoint Presentation</vt:lpstr>
      <vt:lpstr>PowerPoint Presentation</vt:lpstr>
      <vt:lpstr>What have you learnt? </vt:lpstr>
      <vt:lpstr>Summary</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cxpudc</dc:creator>
  <cp:lastModifiedBy>Copeland, Deborah</cp:lastModifiedBy>
  <cp:revision>35</cp:revision>
  <dcterms:created xsi:type="dcterms:W3CDTF">2011-09-06T11:13:09Z</dcterms:created>
  <dcterms:modified xsi:type="dcterms:W3CDTF">2020-04-08T14:24:53Z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SharedWithUsers">
    <vt:lpwstr>Richardson, Joanna (ENV);Nuttall, Fiona;Pidduck, Andy</vt:lpwstr>
  </property>
  <property fmtid="{D5CDD505-2E9C-101B-9397-08002B2CF9AE}" pid="3" name="SharedWithUsers">
    <vt:lpwstr>1514;#Richardson, Joanna (ENV);#2786;#Nuttall, Fiona;#1484;#Pidduck, Andy</vt:lpwstr>
  </property>
  <property fmtid="{D5CDD505-2E9C-101B-9397-08002B2CF9AE}" pid="4" name="ContentTypeId">
    <vt:lpwstr>0x01010082B2C58A1F3B5F40B9DAB2C1A41FA8E9</vt:lpwstr>
  </property>
  <property fmtid="{D5CDD505-2E9C-101B-9397-08002B2CF9AE}" pid="5" name="_dlc_DocIdItemGuid">
    <vt:lpwstr>65c01ac9-8687-434d-a217-186bd4e8b162</vt:lpwstr>
  </property>
</Properties>
</file>