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1" r:id="rId6"/>
    <p:sldId id="282" r:id="rId7"/>
    <p:sldId id="263" r:id="rId8"/>
    <p:sldId id="265" r:id="rId9"/>
    <p:sldId id="288" r:id="rId10"/>
    <p:sldId id="268" r:id="rId11"/>
    <p:sldId id="269" r:id="rId12"/>
    <p:sldId id="289" r:id="rId13"/>
    <p:sldId id="290" r:id="rId14"/>
    <p:sldId id="291" r:id="rId15"/>
    <p:sldId id="292" r:id="rId16"/>
    <p:sldId id="293" r:id="rId17"/>
    <p:sldId id="294" r:id="rId18"/>
    <p:sldId id="295" r:id="rId19"/>
    <p:sldId id="296" r:id="rId20"/>
    <p:sldId id="280" r:id="rId21"/>
    <p:sldId id="297"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s, Susie" initials="HS" lastIdx="1" clrIdx="0">
    <p:extLst>
      <p:ext uri="{19B8F6BF-5375-455C-9EA6-DF929625EA0E}">
        <p15:presenceInfo xmlns:p15="http://schemas.microsoft.com/office/powerpoint/2012/main" userId="S::cseilssh@hants.gov.uk::2db38802-6c3a-4cf9-bcec-7cf2d743d4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B4"/>
    <a:srgbClr val="B31B82"/>
    <a:srgbClr val="6CA4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CCA50-CD2F-4D11-998C-283F7FD283FE}" v="6" dt="2020-04-21T16:13:11.929"/>
    <p1510:client id="{B7EBC954-9BEA-467C-834C-8F372FCEE62D}" v="14" dt="2020-04-15T10:29:37.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630" autoAdjust="0"/>
  </p:normalViewPr>
  <p:slideViewPr>
    <p:cSldViewPr snapToGrid="0">
      <p:cViewPr varScale="1">
        <p:scale>
          <a:sx n="72" d="100"/>
          <a:sy n="72" d="100"/>
        </p:scale>
        <p:origin x="3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814FB-6696-4944-9FC6-8BF66587DC89}" type="datetimeFigureOut">
              <a:rPr lang="en-GB" smtClean="0"/>
              <a:t>21/04/2020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012AC-B342-492B-9AE6-4828580D3BE4}" type="slidenum">
              <a:rPr lang="en-GB" smtClean="0"/>
              <a:t>‹#›</a:t>
            </a:fld>
            <a:endParaRPr lang="en-GB"/>
          </a:p>
        </p:txBody>
      </p:sp>
    </p:spTree>
    <p:extLst>
      <p:ext uri="{BB962C8B-B14F-4D97-AF65-F5344CB8AC3E}">
        <p14:creationId xmlns:p14="http://schemas.microsoft.com/office/powerpoint/2010/main" val="338774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pencolleges.edu.au/informed/learning-strateg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pencolleges.edu.au/informed/features/16-ways-to-promote-grit-and-delayed-gratification-in-the-classro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pencolleges.edu.au/informed/features/the-gift-of-failure-50-tips-for-teaching-students-how-to-fai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a:t>
            </a:fld>
            <a:endParaRPr lang="en-GB"/>
          </a:p>
        </p:txBody>
      </p:sp>
    </p:spTree>
    <p:extLst>
      <p:ext uri="{BB962C8B-B14F-4D97-AF65-F5344CB8AC3E}">
        <p14:creationId xmlns:p14="http://schemas.microsoft.com/office/powerpoint/2010/main" val="362125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Learn about learning strategies</a:t>
            </a:r>
            <a:r>
              <a:rPr lang="en-GB" dirty="0"/>
              <a:t> here</a:t>
            </a:r>
          </a:p>
        </p:txBody>
      </p:sp>
      <p:sp>
        <p:nvSpPr>
          <p:cNvPr id="4" name="Slide Number Placeholder 3"/>
          <p:cNvSpPr>
            <a:spLocks noGrp="1"/>
          </p:cNvSpPr>
          <p:nvPr>
            <p:ph type="sldNum" sz="quarter" idx="5"/>
          </p:nvPr>
        </p:nvSpPr>
        <p:spPr/>
        <p:txBody>
          <a:bodyPr/>
          <a:lstStyle/>
          <a:p>
            <a:fld id="{FC7012AC-B342-492B-9AE6-4828580D3BE4}" type="slidenum">
              <a:rPr lang="en-GB" smtClean="0"/>
              <a:t>10</a:t>
            </a:fld>
            <a:endParaRPr lang="en-GB"/>
          </a:p>
        </p:txBody>
      </p:sp>
    </p:spTree>
    <p:extLst>
      <p:ext uri="{BB962C8B-B14F-4D97-AF65-F5344CB8AC3E}">
        <p14:creationId xmlns:p14="http://schemas.microsoft.com/office/powerpoint/2010/main" val="227854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u="none" strike="noStrike" kern="1200" dirty="0">
                <a:solidFill>
                  <a:schemeClr val="tx1"/>
                </a:solidFill>
                <a:effectLst/>
                <a:latin typeface="+mn-lt"/>
                <a:ea typeface="+mn-ea"/>
                <a:cs typeface="+mn-cs"/>
              </a:rPr>
              <a:t>Dweck says “not yet” has become one of her favourite phrases. </a:t>
            </a:r>
          </a:p>
          <a:p>
            <a:pPr fontAlgn="base"/>
            <a:r>
              <a:rPr lang="en-GB" sz="1200" b="0" i="0" u="none" strike="noStrike" kern="1200" dirty="0">
                <a:solidFill>
                  <a:schemeClr val="tx1"/>
                </a:solidFill>
                <a:effectLst/>
                <a:latin typeface="+mn-lt"/>
                <a:ea typeface="+mn-ea"/>
                <a:cs typeface="+mn-cs"/>
              </a:rPr>
              <a:t>Whenever you are struggling with a task, just remind yourself that you haven’t mastered it yet.</a:t>
            </a:r>
          </a:p>
          <a:p>
            <a:pPr fontAlgn="base"/>
            <a:r>
              <a:rPr lang="en-GB" sz="1200" b="0" i="0" u="none" strike="noStrike" kern="1200" dirty="0">
                <a:solidFill>
                  <a:schemeClr val="tx1"/>
                </a:solidFill>
                <a:effectLst/>
                <a:latin typeface="+mn-lt"/>
                <a:ea typeface="+mn-ea"/>
                <a:cs typeface="+mn-cs"/>
              </a:rPr>
              <a:t>Take risks in the company of others. Stop trying to save face all the time and just let yourself goof up now and then. It will make it easier to take risks in the future.</a:t>
            </a:r>
          </a:p>
          <a:p>
            <a:pPr fontAlgn="base"/>
            <a:r>
              <a:rPr lang="en-GB" sz="1200" b="0" i="0" u="none" strike="noStrike" kern="1200" dirty="0">
                <a:solidFill>
                  <a:schemeClr val="tx1"/>
                </a:solidFill>
                <a:effectLst/>
                <a:latin typeface="+mn-lt"/>
                <a:ea typeface="+mn-ea"/>
                <a:cs typeface="+mn-cs"/>
                <a:hlinkClick r:id="rId3"/>
              </a:rPr>
              <a:t>Cultivate grit</a:t>
            </a:r>
            <a:r>
              <a:rPr lang="en-GB" sz="1200" b="0" i="0" u="none" strike="noStrike" kern="1200" dirty="0">
                <a:solidFill>
                  <a:schemeClr val="tx1"/>
                </a:solidFill>
                <a:effectLst/>
                <a:latin typeface="+mn-lt"/>
                <a:ea typeface="+mn-ea"/>
                <a:cs typeface="+mn-cs"/>
              </a:rPr>
              <a:t>.</a:t>
            </a:r>
          </a:p>
          <a:p>
            <a:pPr fontAlgn="base"/>
            <a:r>
              <a:rPr lang="en-GB" sz="1200" b="0" i="0" u="none" strike="noStrike" kern="1200" dirty="0">
                <a:solidFill>
                  <a:schemeClr val="tx1"/>
                </a:solidFill>
                <a:effectLst/>
                <a:latin typeface="+mn-lt"/>
                <a:ea typeface="+mn-ea"/>
                <a:cs typeface="+mn-cs"/>
              </a:rPr>
              <a:t>Students with that extra bit of determination will be more likely to seek approval from themselves rather than others.</a:t>
            </a:r>
          </a:p>
          <a:p>
            <a:pPr fontAlgn="base"/>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11</a:t>
            </a:fld>
            <a:endParaRPr lang="en-GB"/>
          </a:p>
        </p:txBody>
      </p:sp>
    </p:spTree>
    <p:extLst>
      <p:ext uri="{BB962C8B-B14F-4D97-AF65-F5344CB8AC3E}">
        <p14:creationId xmlns:p14="http://schemas.microsoft.com/office/powerpoint/2010/main" val="313230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12</a:t>
            </a:fld>
            <a:endParaRPr lang="en-GB"/>
          </a:p>
        </p:txBody>
      </p:sp>
    </p:spTree>
    <p:extLst>
      <p:ext uri="{BB962C8B-B14F-4D97-AF65-F5344CB8AC3E}">
        <p14:creationId xmlns:p14="http://schemas.microsoft.com/office/powerpoint/2010/main" val="178448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a:p>
            <a:pPr fontAlgn="base"/>
            <a:r>
              <a:rPr lang="en-GB" dirty="0"/>
              <a:t>9. </a:t>
            </a:r>
            <a:r>
              <a:rPr lang="en-GB" sz="1200" b="0" i="0" u="none" strike="noStrike" kern="1200" dirty="0">
                <a:solidFill>
                  <a:schemeClr val="tx1"/>
                </a:solidFill>
                <a:effectLst/>
                <a:latin typeface="+mn-lt"/>
                <a:ea typeface="+mn-ea"/>
                <a:cs typeface="+mn-cs"/>
              </a:rPr>
              <a:t>Think realistically about time and effort. It takes time to learn. Don’t expect to master every topic under the sun in one sitting.</a:t>
            </a:r>
          </a:p>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13</a:t>
            </a:fld>
            <a:endParaRPr lang="en-GB"/>
          </a:p>
        </p:txBody>
      </p:sp>
    </p:spTree>
    <p:extLst>
      <p:ext uri="{BB962C8B-B14F-4D97-AF65-F5344CB8AC3E}">
        <p14:creationId xmlns:p14="http://schemas.microsoft.com/office/powerpoint/2010/main" val="87229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are aiming for something like this: I can’t do it yet, but I will with time and effort. </a:t>
            </a:r>
          </a:p>
          <a:p>
            <a:endParaRPr lang="en-GB" dirty="0"/>
          </a:p>
          <a:p>
            <a:r>
              <a:rPr lang="en-GB" dirty="0"/>
              <a:t>Share next slide with growth mindset statements.  You could prepare the sentences in advance as laminated individual statements.  You can then use this as a </a:t>
            </a:r>
            <a:r>
              <a:rPr lang="en-GB" dirty="0" err="1"/>
              <a:t>a</a:t>
            </a:r>
            <a:r>
              <a:rPr lang="en-GB" dirty="0"/>
              <a:t> sorting exercise and/or ask learners to read the sentences out loud (embedded reading)</a:t>
            </a:r>
          </a:p>
        </p:txBody>
      </p:sp>
      <p:sp>
        <p:nvSpPr>
          <p:cNvPr id="4" name="Slide Number Placeholder 3"/>
          <p:cNvSpPr>
            <a:spLocks noGrp="1"/>
          </p:cNvSpPr>
          <p:nvPr>
            <p:ph type="sldNum" sz="quarter" idx="5"/>
          </p:nvPr>
        </p:nvSpPr>
        <p:spPr/>
        <p:txBody>
          <a:bodyPr/>
          <a:lstStyle/>
          <a:p>
            <a:fld id="{FC7012AC-B342-492B-9AE6-4828580D3BE4}" type="slidenum">
              <a:rPr lang="en-GB" smtClean="0"/>
              <a:t>15</a:t>
            </a:fld>
            <a:endParaRPr lang="en-GB"/>
          </a:p>
        </p:txBody>
      </p:sp>
    </p:spTree>
    <p:extLst>
      <p:ext uri="{BB962C8B-B14F-4D97-AF65-F5344CB8AC3E}">
        <p14:creationId xmlns:p14="http://schemas.microsoft.com/office/powerpoint/2010/main" val="162771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Successful people are not born that way – there is always an element of dedication, hard work, discipline, sacrifice. One things they all share is setting a goal or goals … and never giving up despite experiencing failure.   </a:t>
            </a:r>
          </a:p>
          <a:p>
            <a:r>
              <a:rPr lang="en-GB" dirty="0"/>
              <a:t>The next slide will show you some examples of famous failures:</a:t>
            </a:r>
          </a:p>
        </p:txBody>
      </p:sp>
      <p:sp>
        <p:nvSpPr>
          <p:cNvPr id="4" name="Slide Number Placeholder 3"/>
          <p:cNvSpPr>
            <a:spLocks noGrp="1"/>
          </p:cNvSpPr>
          <p:nvPr>
            <p:ph type="sldNum" sz="quarter" idx="5"/>
          </p:nvPr>
        </p:nvSpPr>
        <p:spPr/>
        <p:txBody>
          <a:bodyPr/>
          <a:lstStyle/>
          <a:p>
            <a:fld id="{FC7012AC-B342-492B-9AE6-4828580D3BE4}" type="slidenum">
              <a:rPr lang="en-GB" smtClean="0"/>
              <a:t>17</a:t>
            </a:fld>
            <a:endParaRPr lang="en-GB"/>
          </a:p>
        </p:txBody>
      </p:sp>
    </p:spTree>
    <p:extLst>
      <p:ext uri="{BB962C8B-B14F-4D97-AF65-F5344CB8AC3E}">
        <p14:creationId xmlns:p14="http://schemas.microsoft.com/office/powerpoint/2010/main" val="233524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Famous Failures </a:t>
            </a:r>
          </a:p>
          <a:p>
            <a:endParaRPr lang="en-GB" dirty="0"/>
          </a:p>
          <a:p>
            <a:r>
              <a:rPr lang="en-GB" dirty="0"/>
              <a:t>Albert Einstein – didn’t speak until he was 4 years old and his teachers said “he would never amount to much”</a:t>
            </a:r>
          </a:p>
          <a:p>
            <a:r>
              <a:rPr lang="en-GB" dirty="0"/>
              <a:t>Walt Disney – fired from his job at a newspaper for his lack of imagination and having no original ideas</a:t>
            </a:r>
          </a:p>
          <a:p>
            <a:endParaRPr lang="en-GB" dirty="0"/>
          </a:p>
          <a:p>
            <a:r>
              <a:rPr lang="en-GB" dirty="0"/>
              <a:t>Remind the learners that one of them may be the next Steve Jobs, Bill Gates, </a:t>
            </a:r>
            <a:r>
              <a:rPr lang="en-GB" dirty="0" err="1"/>
              <a:t>J.K</a:t>
            </a:r>
            <a:r>
              <a:rPr lang="en-GB" dirty="0"/>
              <a:t> Rowling or Albert Einstein</a:t>
            </a:r>
          </a:p>
        </p:txBody>
      </p:sp>
      <p:sp>
        <p:nvSpPr>
          <p:cNvPr id="4" name="Slide Number Placeholder 3"/>
          <p:cNvSpPr>
            <a:spLocks noGrp="1"/>
          </p:cNvSpPr>
          <p:nvPr>
            <p:ph type="sldNum" sz="quarter" idx="5"/>
          </p:nvPr>
        </p:nvSpPr>
        <p:spPr/>
        <p:txBody>
          <a:bodyPr/>
          <a:lstStyle/>
          <a:p>
            <a:fld id="{FC7012AC-B342-492B-9AE6-4828580D3BE4}" type="slidenum">
              <a:rPr lang="en-GB" smtClean="0"/>
              <a:t>18</a:t>
            </a:fld>
            <a:endParaRPr lang="en-GB"/>
          </a:p>
        </p:txBody>
      </p:sp>
    </p:spTree>
    <p:extLst>
      <p:ext uri="{BB962C8B-B14F-4D97-AF65-F5344CB8AC3E}">
        <p14:creationId xmlns:p14="http://schemas.microsoft.com/office/powerpoint/2010/main" val="24581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questions?</a:t>
            </a:r>
          </a:p>
        </p:txBody>
      </p:sp>
      <p:sp>
        <p:nvSpPr>
          <p:cNvPr id="4" name="Slide Number Placeholder 3"/>
          <p:cNvSpPr>
            <a:spLocks noGrp="1"/>
          </p:cNvSpPr>
          <p:nvPr>
            <p:ph type="sldNum" sz="quarter" idx="5"/>
          </p:nvPr>
        </p:nvSpPr>
        <p:spPr/>
        <p:txBody>
          <a:bodyPr/>
          <a:lstStyle/>
          <a:p>
            <a:fld id="{FC7012AC-B342-492B-9AE6-4828580D3BE4}" type="slidenum">
              <a:rPr lang="en-GB" smtClean="0"/>
              <a:t>19</a:t>
            </a:fld>
            <a:endParaRPr lang="en-GB"/>
          </a:p>
        </p:txBody>
      </p:sp>
    </p:spTree>
    <p:extLst>
      <p:ext uri="{BB962C8B-B14F-4D97-AF65-F5344CB8AC3E}">
        <p14:creationId xmlns:p14="http://schemas.microsoft.com/office/powerpoint/2010/main" val="279616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what you are hoping to learn today?</a:t>
            </a:r>
          </a:p>
        </p:txBody>
      </p:sp>
      <p:sp>
        <p:nvSpPr>
          <p:cNvPr id="4" name="Slide Number Placeholder 3"/>
          <p:cNvSpPr>
            <a:spLocks noGrp="1"/>
          </p:cNvSpPr>
          <p:nvPr>
            <p:ph type="sldNum" sz="quarter" idx="5"/>
          </p:nvPr>
        </p:nvSpPr>
        <p:spPr/>
        <p:txBody>
          <a:bodyPr/>
          <a:lstStyle/>
          <a:p>
            <a:fld id="{FC7012AC-B342-492B-9AE6-4828580D3BE4}" type="slidenum">
              <a:rPr lang="en-GB" smtClean="0"/>
              <a:t>2</a:t>
            </a:fld>
            <a:endParaRPr lang="en-GB"/>
          </a:p>
        </p:txBody>
      </p:sp>
    </p:spTree>
    <p:extLst>
      <p:ext uri="{BB962C8B-B14F-4D97-AF65-F5344CB8AC3E}">
        <p14:creationId xmlns:p14="http://schemas.microsoft.com/office/powerpoint/2010/main" val="376381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 timer</a:t>
            </a:r>
          </a:p>
          <a:p>
            <a:endParaRPr lang="en-GB" dirty="0"/>
          </a:p>
          <a:p>
            <a:r>
              <a:rPr lang="en-GB" dirty="0"/>
              <a:t>Introduce the 4 minute quick debate on the nature vs nurture statement </a:t>
            </a:r>
            <a:r>
              <a:rPr lang="en-GB" b="1" dirty="0"/>
              <a:t>‘a person’s intelligence is fixed at birth’</a:t>
            </a:r>
            <a:r>
              <a:rPr lang="en-GB" b="0" dirty="0"/>
              <a:t>. </a:t>
            </a:r>
          </a:p>
          <a:p>
            <a:endParaRPr lang="en-GB" dirty="0"/>
          </a:p>
          <a:p>
            <a:r>
              <a:rPr lang="en-GB" dirty="0"/>
              <a:t>Do learners agree or disagree?</a:t>
            </a:r>
          </a:p>
          <a:p>
            <a:endParaRPr lang="en-GB" dirty="0"/>
          </a:p>
          <a:p>
            <a:r>
              <a:rPr lang="en-GB" dirty="0"/>
              <a:t>Encourage learners to use active listening skill and respect other people’s opinion as they may not agree with other’s opinions but remind them that it still important to respect that person’s point of view.  The aim of this ice-breaker is to engage in a speaking, listening and communication exercise and HEALTHY debate.</a:t>
            </a:r>
          </a:p>
        </p:txBody>
      </p:sp>
      <p:sp>
        <p:nvSpPr>
          <p:cNvPr id="4" name="Slide Number Placeholder 3"/>
          <p:cNvSpPr>
            <a:spLocks noGrp="1"/>
          </p:cNvSpPr>
          <p:nvPr>
            <p:ph type="sldNum" sz="quarter" idx="5"/>
          </p:nvPr>
        </p:nvSpPr>
        <p:spPr/>
        <p:txBody>
          <a:bodyPr/>
          <a:lstStyle/>
          <a:p>
            <a:fld id="{FC7012AC-B342-492B-9AE6-4828580D3BE4}" type="slidenum">
              <a:rPr lang="en-GB" smtClean="0"/>
              <a:t>3</a:t>
            </a:fld>
            <a:endParaRPr lang="en-GB"/>
          </a:p>
        </p:txBody>
      </p:sp>
    </p:spTree>
    <p:extLst>
      <p:ext uri="{BB962C8B-B14F-4D97-AF65-F5344CB8AC3E}">
        <p14:creationId xmlns:p14="http://schemas.microsoft.com/office/powerpoint/2010/main" val="226094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Today’s session will look at two different types of mindsets (the work of Carol Dweck) and how it is possible to change your mindset from a fixed mindset (I can’t change as I was born clever/stupid) to a growth mindset (where I am in control of my learning, destiny and future – but this depends upon the effort I put in)</a:t>
            </a:r>
          </a:p>
        </p:txBody>
      </p:sp>
      <p:sp>
        <p:nvSpPr>
          <p:cNvPr id="4" name="Slide Number Placeholder 3"/>
          <p:cNvSpPr>
            <a:spLocks noGrp="1"/>
          </p:cNvSpPr>
          <p:nvPr>
            <p:ph type="sldNum" sz="quarter" idx="5"/>
          </p:nvPr>
        </p:nvSpPr>
        <p:spPr/>
        <p:txBody>
          <a:bodyPr/>
          <a:lstStyle/>
          <a:p>
            <a:fld id="{FC7012AC-B342-492B-9AE6-4828580D3BE4}" type="slidenum">
              <a:rPr lang="en-GB" smtClean="0"/>
              <a:t>4</a:t>
            </a:fld>
            <a:endParaRPr lang="en-GB"/>
          </a:p>
        </p:txBody>
      </p:sp>
    </p:spTree>
    <p:extLst>
      <p:ext uri="{BB962C8B-B14F-4D97-AF65-F5344CB8AC3E}">
        <p14:creationId xmlns:p14="http://schemas.microsoft.com/office/powerpoint/2010/main" val="302134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5</a:t>
            </a:fld>
            <a:endParaRPr lang="en-GB"/>
          </a:p>
        </p:txBody>
      </p:sp>
    </p:spTree>
    <p:extLst>
      <p:ext uri="{BB962C8B-B14F-4D97-AF65-F5344CB8AC3E}">
        <p14:creationId xmlns:p14="http://schemas.microsoft.com/office/powerpoint/2010/main" val="30124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video to reinforce understanding</a:t>
            </a:r>
          </a:p>
        </p:txBody>
      </p:sp>
      <p:sp>
        <p:nvSpPr>
          <p:cNvPr id="4" name="Slide Number Placeholder 3"/>
          <p:cNvSpPr>
            <a:spLocks noGrp="1"/>
          </p:cNvSpPr>
          <p:nvPr>
            <p:ph type="sldNum" sz="quarter" idx="5"/>
          </p:nvPr>
        </p:nvSpPr>
        <p:spPr/>
        <p:txBody>
          <a:bodyPr/>
          <a:lstStyle/>
          <a:p>
            <a:fld id="{FC7012AC-B342-492B-9AE6-4828580D3BE4}" type="slidenum">
              <a:rPr lang="en-GB" smtClean="0"/>
              <a:t>6</a:t>
            </a:fld>
            <a:endParaRPr lang="en-GB"/>
          </a:p>
        </p:txBody>
      </p:sp>
    </p:spTree>
    <p:extLst>
      <p:ext uri="{BB962C8B-B14F-4D97-AF65-F5344CB8AC3E}">
        <p14:creationId xmlns:p14="http://schemas.microsoft.com/office/powerpoint/2010/main" val="410508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You may want to demonstrate before this exercise the actual size of a human brain is usually the same as holding up two fists (and remind them that size doesn’t matter), like the two fists, it is also split into two parts and the electrical signals cleverly swap over sides.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means that if you have damage on one side of your brain, it is the opposite that is affected!</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is also the consistency of blancmange that squishes inside a hard skull - so it can get damaged easily if it’s shaken up</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Facilitate discussion and offer prompts if the groups/pairs are struggling to think of anything to put.  An example may be - how about the way you respond to feedback? If you had a fixed mindset you may negative feedback as a failure. How would someone with a growth mindset view the same feedback?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Ask learners to feedback their ideas, before moving onto the 10 top tips for developing a growth mindset. Then relate their ideas to the following section</a:t>
            </a:r>
          </a:p>
        </p:txBody>
      </p:sp>
      <p:sp>
        <p:nvSpPr>
          <p:cNvPr id="4" name="Slide Number Placeholder 3"/>
          <p:cNvSpPr>
            <a:spLocks noGrp="1"/>
          </p:cNvSpPr>
          <p:nvPr>
            <p:ph type="sldNum" sz="quarter" idx="5"/>
          </p:nvPr>
        </p:nvSpPr>
        <p:spPr/>
        <p:txBody>
          <a:bodyPr/>
          <a:lstStyle/>
          <a:p>
            <a:fld id="{FC7012AC-B342-492B-9AE6-4828580D3BE4}" type="slidenum">
              <a:rPr lang="en-GB" smtClean="0"/>
              <a:t>7</a:t>
            </a:fld>
            <a:endParaRPr lang="en-GB"/>
          </a:p>
        </p:txBody>
      </p:sp>
    </p:spTree>
    <p:extLst>
      <p:ext uri="{BB962C8B-B14F-4D97-AF65-F5344CB8AC3E}">
        <p14:creationId xmlns:p14="http://schemas.microsoft.com/office/powerpoint/2010/main" val="251766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that ‘imperfections isn’t about having your eyebrows “totes on fleek”!</a:t>
            </a:r>
          </a:p>
          <a:p>
            <a:r>
              <a:rPr lang="en-GB" dirty="0"/>
              <a:t> </a:t>
            </a:r>
          </a:p>
          <a:p>
            <a:r>
              <a:rPr lang="en-GB" dirty="0"/>
              <a:t>Imperfections are what makes us human and adds to the rich variety in our society.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It’s not always wise to compare yourself to others, but it is important to realise that humans share the same weaknesses.</a:t>
            </a:r>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8</a:t>
            </a:fld>
            <a:endParaRPr lang="en-GB"/>
          </a:p>
        </p:txBody>
      </p:sp>
    </p:spTree>
    <p:extLst>
      <p:ext uri="{BB962C8B-B14F-4D97-AF65-F5344CB8AC3E}">
        <p14:creationId xmlns:p14="http://schemas.microsoft.com/office/powerpoint/2010/main" val="320711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Learn more about how to fail well</a:t>
            </a:r>
            <a:r>
              <a:rPr lang="en-GB" dirty="0"/>
              <a:t> to support this slide and discussion here.  Later in the slides we look at famous failures.</a:t>
            </a:r>
          </a:p>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9</a:t>
            </a:fld>
            <a:endParaRPr lang="en-GB"/>
          </a:p>
        </p:txBody>
      </p:sp>
    </p:spTree>
    <p:extLst>
      <p:ext uri="{BB962C8B-B14F-4D97-AF65-F5344CB8AC3E}">
        <p14:creationId xmlns:p14="http://schemas.microsoft.com/office/powerpoint/2010/main" val="4264351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ills &amp; Participation Fro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25B70-9656-402D-8EF9-2F5BEAC11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424" y="625642"/>
            <a:ext cx="4183438" cy="1296865"/>
          </a:xfrm>
          <a:prstGeom prst="rect">
            <a:avLst/>
          </a:prstGeom>
        </p:spPr>
      </p:pic>
    </p:spTree>
    <p:extLst>
      <p:ext uri="{BB962C8B-B14F-4D97-AF65-F5344CB8AC3E}">
        <p14:creationId xmlns:p14="http://schemas.microsoft.com/office/powerpoint/2010/main" val="363289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chiev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CB9FB528-4ECF-462F-A1CB-A7D6940E13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672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chiev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D2499652-25AA-458B-9536-6C744C69F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7812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chieves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8856E-F59D-458D-BCB5-9C9AE60810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3281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388936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uture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12357B-916C-46DF-9B52-AE0A04C25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580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Futur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A3197EFE-6679-4919-8F4D-36E6983E9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6362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utur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0920F5-8122-4AE2-8831-86B4E12F9C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7487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utur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B6B87945-3412-46A7-9229-7AEC9351B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68112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uture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C1A3F-FC5B-46BD-AABE-4157F91322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9959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door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11828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mp;P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09764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utdoor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CBE955A-9FD0-42D5-9D62-A0AFE296A2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8192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utdoo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0D92F08-54A5-4EB3-ACC8-8961240FF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104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Outdoor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CACC9-244D-4283-A32C-200E42A6BAE3}"/>
              </a:ext>
            </a:extLst>
          </p:cNvPr>
          <p:cNvSpPr>
            <a:spLocks noGrp="1"/>
          </p:cNvSpPr>
          <p:nvPr>
            <p:ph type="dt" sz="half" idx="10"/>
          </p:nvPr>
        </p:nvSpPr>
        <p:spPr>
          <a:xfrm>
            <a:off x="838200" y="6356350"/>
            <a:ext cx="2743200" cy="365125"/>
          </a:xfrm>
          <a:prstGeom prst="rect">
            <a:avLst/>
          </a:prstGeom>
        </p:spPr>
        <p:txBody>
          <a:bodyPr/>
          <a:lstStyle/>
          <a:p>
            <a:fld id="{7564F474-08F9-4BB7-9C58-EFE5F6627F9D}" type="datetimeFigureOut">
              <a:rPr lang="en-GB" smtClean="0"/>
              <a:t>21/04/2020</a:t>
            </a:fld>
            <a:endParaRPr lang="en-GB"/>
          </a:p>
        </p:txBody>
      </p:sp>
      <p:sp>
        <p:nvSpPr>
          <p:cNvPr id="6" name="Footer Placeholder 5">
            <a:extLst>
              <a:ext uri="{FF2B5EF4-FFF2-40B4-BE49-F238E27FC236}">
                <a16:creationId xmlns:a16="http://schemas.microsoft.com/office/drawing/2014/main" id="{60196064-8B5A-40D7-A052-0D1CA014D2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9A898D7-BABF-474E-B40C-AD57E8793554}"/>
              </a:ext>
            </a:extLst>
          </p:cNvPr>
          <p:cNvSpPr>
            <a:spLocks noGrp="1"/>
          </p:cNvSpPr>
          <p:nvPr>
            <p:ph type="sldNum" sz="quarter" idx="12"/>
          </p:nvPr>
        </p:nvSpPr>
        <p:spPr>
          <a:xfrm>
            <a:off x="8610600" y="6356350"/>
            <a:ext cx="2743200" cy="365125"/>
          </a:xfrm>
          <a:prstGeom prst="rect">
            <a:avLst/>
          </a:prstGeom>
        </p:spPr>
        <p:txBody>
          <a:bodyPr/>
          <a:lstStyle/>
          <a:p>
            <a:fld id="{FAF12D9B-9593-4E62-B0F5-8454E485E534}" type="slidenum">
              <a:rPr lang="en-GB" smtClean="0"/>
              <a:t>‹#›</a:t>
            </a:fld>
            <a:endParaRPr lang="en-GB"/>
          </a:p>
        </p:txBody>
      </p:sp>
      <p:pic>
        <p:nvPicPr>
          <p:cNvPr id="9" name="Picture 8">
            <a:extLst>
              <a:ext uri="{FF2B5EF4-FFF2-40B4-BE49-F238E27FC236}">
                <a16:creationId xmlns:a16="http://schemas.microsoft.com/office/drawing/2014/main" id="{B09DB2BD-644B-4835-B315-1C83457452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129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utdoor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0A4CC55F-AFE9-4007-A9F5-693C1E9CD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822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utdoor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76EE6-AD34-4470-A989-EBC510D609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082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mp;P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EBA28E79-81AE-4AC1-BA9F-B61222BE0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17848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mp;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DFB44E4B-00A9-486B-90B3-26073B1EE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26430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p;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56E9F8E9-EBA6-46E7-91C3-8C866D20A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40781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mp;P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6E4-01C1-4B88-A426-4F106F368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85888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474" y="1944206"/>
            <a:ext cx="5921053" cy="1800000"/>
          </a:xfrm>
          <a:prstGeom prst="rect">
            <a:avLst/>
          </a:prstGeom>
        </p:spPr>
      </p:pic>
    </p:spTree>
    <p:extLst>
      <p:ext uri="{BB962C8B-B14F-4D97-AF65-F5344CB8AC3E}">
        <p14:creationId xmlns:p14="http://schemas.microsoft.com/office/powerpoint/2010/main" val="2290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chieves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7018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hiev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37DDF37-11CD-44B6-AD67-3E3F465E5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485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alphaModFix amt="5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9DF6-E68F-429D-97AD-8BD4F3803D13}"/>
              </a:ext>
            </a:extLst>
          </p:cNvPr>
          <p:cNvSpPr>
            <a:spLocks noGrp="1"/>
          </p:cNvSpPr>
          <p:nvPr>
            <p:ph type="title"/>
          </p:nvPr>
        </p:nvSpPr>
        <p:spPr>
          <a:xfrm>
            <a:off x="838200" y="365125"/>
            <a:ext cx="78566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341614-B6B7-44F8-9724-52BF7C22A3C8}"/>
              </a:ext>
            </a:extLst>
          </p:cNvPr>
          <p:cNvSpPr>
            <a:spLocks noGrp="1"/>
          </p:cNvSpPr>
          <p:nvPr>
            <p:ph type="body" idx="1"/>
          </p:nvPr>
        </p:nvSpPr>
        <p:spPr>
          <a:xfrm>
            <a:off x="838200" y="1825625"/>
            <a:ext cx="10515600" cy="3596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5044640-9AA2-4FDA-9D74-3B40EF1A1016}"/>
              </a:ext>
            </a:extLst>
          </p:cNvPr>
          <p:cNvPicPr>
            <a:picLocks noChangeAspect="1"/>
          </p:cNvPicPr>
          <p:nvPr userDrawn="1"/>
        </p:nvPicPr>
        <p:blipFill rotWithShape="1">
          <a:blip r:embed="rId27">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spTree>
    <p:extLst>
      <p:ext uri="{BB962C8B-B14F-4D97-AF65-F5344CB8AC3E}">
        <p14:creationId xmlns:p14="http://schemas.microsoft.com/office/powerpoint/2010/main" val="1942966333"/>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49" r:id="rId7"/>
    <p:sldLayoutId id="2147483651" r:id="rId8"/>
    <p:sldLayoutId id="2147483650" r:id="rId9"/>
    <p:sldLayoutId id="2147483652" r:id="rId10"/>
    <p:sldLayoutId id="2147483654" r:id="rId11"/>
    <p:sldLayoutId id="2147483655" r:id="rId12"/>
    <p:sldLayoutId id="2147483656" r:id="rId13"/>
    <p:sldLayoutId id="2147483659" r:id="rId14"/>
    <p:sldLayoutId id="2147483660" r:id="rId15"/>
    <p:sldLayoutId id="2147483661" r:id="rId16"/>
    <p:sldLayoutId id="2147483662" r:id="rId17"/>
    <p:sldLayoutId id="2147483663" r:id="rId18"/>
    <p:sldLayoutId id="2147483657" r:id="rId19"/>
    <p:sldLayoutId id="2147483664" r:id="rId20"/>
    <p:sldLayoutId id="2147483665" r:id="rId21"/>
    <p:sldLayoutId id="2147483666" r:id="rId22"/>
    <p:sldLayoutId id="2147483667" r:id="rId23"/>
    <p:sldLayoutId id="214748366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blogs.leeward.hawaii.edu/iteach/2013/02/22/give-them-a-second-chance-a-case-for-re-taking-tests-onlin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keepcalmandteachenglish.blogspot.com/2017/03/fixed-vs-growth-mindset.html" TargetMode="External"/><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hampshireonlinelearning.co.uk/course/view.php?id=4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esheninger.blogspot.com/2018/01/to-fail-forward-you-need-to-believe-in.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flickr.com/photos/ivodimitrovnlp/854375987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k12.thoughtfullearning.com/minilesson/creating-growth-minds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UWn_TJTrn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flickr.com/photos/jeffpro/6167125536/" TargetMode="Externa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chrishildrew.wordpress.com/growth-minds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publicdomainfiles.com/show_file.php?id=1392008941473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opencolleges.edu.au/informed/features/the-gift-of-failure-50-tips-for-teaching-students-how-to-fai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4B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6EF2-0951-48EC-B416-552551CF5EA0}"/>
              </a:ext>
            </a:extLst>
          </p:cNvPr>
          <p:cNvSpPr>
            <a:spLocks noGrp="1"/>
          </p:cNvSpPr>
          <p:nvPr>
            <p:ph type="title"/>
          </p:nvPr>
        </p:nvSpPr>
        <p:spPr>
          <a:xfrm>
            <a:off x="872836" y="2106202"/>
            <a:ext cx="10439011" cy="981306"/>
          </a:xfrm>
        </p:spPr>
        <p:txBody>
          <a:bodyPr>
            <a:normAutofit fontScale="90000"/>
          </a:bodyPr>
          <a:lstStyle/>
          <a:p>
            <a:pPr algn="ctr"/>
            <a:r>
              <a:rPr lang="en-GB" sz="7200" dirty="0">
                <a:solidFill>
                  <a:srgbClr val="B31B82"/>
                </a:solidFill>
              </a:rPr>
              <a:t>Mindsets</a:t>
            </a:r>
            <a:br>
              <a:rPr lang="en-GB" sz="7200" dirty="0"/>
            </a:br>
            <a:endParaRPr lang="en-GB" sz="7200" dirty="0"/>
          </a:p>
        </p:txBody>
      </p:sp>
      <p:pic>
        <p:nvPicPr>
          <p:cNvPr id="11" name="Picture 10" descr="A picture containing drawing&#10;&#10;Description automatically generated">
            <a:extLst>
              <a:ext uri="{FF2B5EF4-FFF2-40B4-BE49-F238E27FC236}">
                <a16:creationId xmlns:a16="http://schemas.microsoft.com/office/drawing/2014/main" id="{57F53F2F-5BE0-43F2-B4C2-714077D9EF7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71984" y="2350146"/>
            <a:ext cx="3603660" cy="2840693"/>
          </a:xfrm>
          <a:prstGeom prst="rect">
            <a:avLst/>
          </a:prstGeom>
        </p:spPr>
      </p:pic>
    </p:spTree>
    <p:extLst>
      <p:ext uri="{BB962C8B-B14F-4D97-AF65-F5344CB8AC3E}">
        <p14:creationId xmlns:p14="http://schemas.microsoft.com/office/powerpoint/2010/main" val="12108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A47C4-163A-426F-9D63-7ED922ADE20E}"/>
              </a:ext>
            </a:extLst>
          </p:cNvPr>
          <p:cNvSpPr>
            <a:spLocks noGrp="1"/>
          </p:cNvSpPr>
          <p:nvPr>
            <p:ph idx="1"/>
          </p:nvPr>
        </p:nvSpPr>
        <p:spPr>
          <a:xfrm>
            <a:off x="838200" y="2207365"/>
            <a:ext cx="10515600" cy="3596607"/>
          </a:xfrm>
        </p:spPr>
        <p:txBody>
          <a:bodyPr/>
          <a:lstStyle/>
          <a:p>
            <a:pPr marL="0" indent="0" algn="ctr" fontAlgn="base">
              <a:buNone/>
            </a:pPr>
            <a:r>
              <a:rPr lang="en-GB" sz="3200" b="1" dirty="0">
                <a:solidFill>
                  <a:srgbClr val="B31B82"/>
                </a:solidFill>
              </a:rPr>
              <a:t>3. Try different learning tactics</a:t>
            </a:r>
          </a:p>
          <a:p>
            <a:pPr marL="0" indent="0" algn="ctr" fontAlgn="base">
              <a:buNone/>
            </a:pPr>
            <a:endParaRPr lang="en-GB" b="1" dirty="0">
              <a:solidFill>
                <a:srgbClr val="B31B82"/>
              </a:solidFill>
            </a:endParaRPr>
          </a:p>
          <a:p>
            <a:pPr marL="0" indent="0" algn="ctr" fontAlgn="base">
              <a:buNone/>
            </a:pPr>
            <a:r>
              <a:rPr lang="en-GB" dirty="0">
                <a:solidFill>
                  <a:srgbClr val="002060"/>
                </a:solidFill>
              </a:rPr>
              <a:t>There’s no ‘one-size-fits-all’ model for learning</a:t>
            </a:r>
          </a:p>
          <a:p>
            <a:pPr marL="0" indent="0" algn="ctr" fontAlgn="base">
              <a:buNone/>
            </a:pPr>
            <a:r>
              <a:rPr lang="en-GB" dirty="0">
                <a:solidFill>
                  <a:srgbClr val="002060"/>
                </a:solidFill>
              </a:rPr>
              <a:t> </a:t>
            </a:r>
          </a:p>
          <a:p>
            <a:pPr marL="0" indent="0" algn="ctr" fontAlgn="base">
              <a:buNone/>
            </a:pPr>
            <a:r>
              <a:rPr lang="en-GB" dirty="0">
                <a:solidFill>
                  <a:srgbClr val="002060"/>
                </a:solidFill>
              </a:rPr>
              <a:t>What works for one person may not work for you </a:t>
            </a:r>
          </a:p>
          <a:p>
            <a:endParaRPr lang="en-GB" dirty="0"/>
          </a:p>
        </p:txBody>
      </p:sp>
    </p:spTree>
    <p:extLst>
      <p:ext uri="{BB962C8B-B14F-4D97-AF65-F5344CB8AC3E}">
        <p14:creationId xmlns:p14="http://schemas.microsoft.com/office/powerpoint/2010/main" val="384186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62F635-9846-4EC9-832F-3459F289BDFE}"/>
              </a:ext>
            </a:extLst>
          </p:cNvPr>
          <p:cNvSpPr>
            <a:spLocks noGrp="1"/>
          </p:cNvSpPr>
          <p:nvPr>
            <p:ph idx="1"/>
          </p:nvPr>
        </p:nvSpPr>
        <p:spPr>
          <a:xfrm>
            <a:off x="778645" y="1464816"/>
            <a:ext cx="10634709" cy="4356912"/>
          </a:xfrm>
        </p:spPr>
        <p:txBody>
          <a:bodyPr>
            <a:normAutofit lnSpcReduction="10000"/>
          </a:bodyPr>
          <a:lstStyle/>
          <a:p>
            <a:pPr marL="0" indent="0" algn="ctr" fontAlgn="base">
              <a:buNone/>
            </a:pPr>
            <a:r>
              <a:rPr lang="en-GB" sz="3200" b="1" dirty="0">
                <a:solidFill>
                  <a:srgbClr val="B31B82"/>
                </a:solidFill>
              </a:rPr>
              <a:t>4. Replace the word “</a:t>
            </a:r>
            <a:r>
              <a:rPr lang="en-GB" sz="3200" b="1" i="1" dirty="0">
                <a:solidFill>
                  <a:srgbClr val="B31B82"/>
                </a:solidFill>
              </a:rPr>
              <a:t>failing</a:t>
            </a:r>
            <a:r>
              <a:rPr lang="en-GB" sz="3200" b="1" dirty="0">
                <a:solidFill>
                  <a:srgbClr val="B31B82"/>
                </a:solidFill>
              </a:rPr>
              <a:t>” with the word “</a:t>
            </a:r>
            <a:r>
              <a:rPr lang="en-GB" sz="3200" b="1" i="1" dirty="0">
                <a:solidFill>
                  <a:srgbClr val="B31B82"/>
                </a:solidFill>
              </a:rPr>
              <a:t>learning</a:t>
            </a:r>
            <a:r>
              <a:rPr lang="en-GB" sz="3200" b="1" dirty="0">
                <a:solidFill>
                  <a:srgbClr val="B31B82"/>
                </a:solidFill>
              </a:rPr>
              <a:t>”</a:t>
            </a:r>
          </a:p>
          <a:p>
            <a:pPr marL="0" indent="0" algn="ctr" fontAlgn="base">
              <a:buNone/>
            </a:pPr>
            <a:endParaRPr lang="en-GB" dirty="0"/>
          </a:p>
          <a:p>
            <a:pPr marL="0" indent="0" algn="ctr" fontAlgn="base">
              <a:buNone/>
            </a:pPr>
            <a:r>
              <a:rPr lang="en-GB" dirty="0">
                <a:solidFill>
                  <a:srgbClr val="002060"/>
                </a:solidFill>
              </a:rPr>
              <a:t>When you make a mistake or fall short of a goal, you haven’t failed; you’ve learned!</a:t>
            </a:r>
          </a:p>
          <a:p>
            <a:pPr marL="0" indent="0" algn="ctr" fontAlgn="base">
              <a:buNone/>
            </a:pPr>
            <a:endParaRPr lang="en-GB" dirty="0"/>
          </a:p>
          <a:p>
            <a:pPr marL="0" indent="0" algn="ctr" fontAlgn="base">
              <a:buNone/>
            </a:pPr>
            <a:r>
              <a:rPr lang="en-GB" sz="3200" b="1" dirty="0">
                <a:solidFill>
                  <a:srgbClr val="B31B82"/>
                </a:solidFill>
              </a:rPr>
              <a:t>5. Stop seeking approval</a:t>
            </a:r>
          </a:p>
          <a:p>
            <a:pPr marL="0" indent="0" algn="ctr" fontAlgn="base">
              <a:buNone/>
            </a:pPr>
            <a:endParaRPr lang="en-GB" dirty="0"/>
          </a:p>
          <a:p>
            <a:pPr marL="0" indent="0" algn="ctr" fontAlgn="base">
              <a:buNone/>
            </a:pPr>
            <a:r>
              <a:rPr lang="en-GB" dirty="0">
                <a:solidFill>
                  <a:srgbClr val="002060"/>
                </a:solidFill>
              </a:rPr>
              <a:t>When you prioritise approval over learning, you sacrifice your own potential for growth</a:t>
            </a:r>
          </a:p>
          <a:p>
            <a:endParaRPr lang="en-GB" dirty="0"/>
          </a:p>
        </p:txBody>
      </p:sp>
    </p:spTree>
    <p:extLst>
      <p:ext uri="{BB962C8B-B14F-4D97-AF65-F5344CB8AC3E}">
        <p14:creationId xmlns:p14="http://schemas.microsoft.com/office/powerpoint/2010/main" val="223763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690AB-A732-43C0-B024-179EE06C0C6B}"/>
              </a:ext>
            </a:extLst>
          </p:cNvPr>
          <p:cNvSpPr>
            <a:spLocks noGrp="1"/>
          </p:cNvSpPr>
          <p:nvPr>
            <p:ph idx="1"/>
          </p:nvPr>
        </p:nvSpPr>
        <p:spPr>
          <a:xfrm>
            <a:off x="807868" y="1083076"/>
            <a:ext cx="10546672" cy="4678532"/>
          </a:xfrm>
        </p:spPr>
        <p:txBody>
          <a:bodyPr>
            <a:normAutofit fontScale="85000" lnSpcReduction="20000"/>
          </a:bodyPr>
          <a:lstStyle/>
          <a:p>
            <a:pPr marL="0" indent="0" algn="ctr" fontAlgn="base">
              <a:buNone/>
            </a:pPr>
            <a:endParaRPr lang="en-GB" dirty="0"/>
          </a:p>
          <a:p>
            <a:pPr marL="0" indent="0" algn="ctr" fontAlgn="base">
              <a:buNone/>
            </a:pPr>
            <a:r>
              <a:rPr lang="en-GB" sz="3800" b="1" dirty="0">
                <a:solidFill>
                  <a:srgbClr val="B31B82"/>
                </a:solidFill>
              </a:rPr>
              <a:t>6. Value the process over the end result</a:t>
            </a:r>
          </a:p>
          <a:p>
            <a:pPr marL="0" indent="0" fontAlgn="base">
              <a:buNone/>
            </a:pPr>
            <a:endParaRPr lang="en-GB" dirty="0"/>
          </a:p>
          <a:p>
            <a:pPr marL="0" indent="0" algn="ctr" fontAlgn="base">
              <a:buNone/>
            </a:pPr>
            <a:r>
              <a:rPr lang="en-GB" dirty="0">
                <a:solidFill>
                  <a:srgbClr val="002060"/>
                </a:solidFill>
              </a:rPr>
              <a:t>Intelligent people enjoy the learning process, and don’t mind when it continues beyond an expected time frame</a:t>
            </a:r>
          </a:p>
          <a:p>
            <a:pPr marL="0" indent="0" algn="ctr" fontAlgn="base">
              <a:buNone/>
            </a:pPr>
            <a:endParaRPr lang="en-GB" dirty="0"/>
          </a:p>
          <a:p>
            <a:pPr marL="0" indent="0" algn="ctr" fontAlgn="base">
              <a:buNone/>
            </a:pPr>
            <a:r>
              <a:rPr lang="en-GB" sz="3800" b="1" dirty="0">
                <a:solidFill>
                  <a:srgbClr val="B31B82"/>
                </a:solidFill>
              </a:rPr>
              <a:t>7. Cultivate a sense of purpose</a:t>
            </a:r>
          </a:p>
          <a:p>
            <a:pPr marL="0" indent="0" fontAlgn="base">
              <a:buNone/>
            </a:pPr>
            <a:endParaRPr lang="en-GB" dirty="0"/>
          </a:p>
          <a:p>
            <a:pPr marL="0" indent="0" algn="ctr" fontAlgn="base">
              <a:buNone/>
            </a:pPr>
            <a:r>
              <a:rPr lang="en-GB" dirty="0">
                <a:solidFill>
                  <a:srgbClr val="002060"/>
                </a:solidFill>
              </a:rPr>
              <a:t>Dweck’s research also showed that students with a growth mindset had a greater sense of purpose</a:t>
            </a:r>
          </a:p>
          <a:p>
            <a:pPr marL="0" indent="0" algn="ctr" fontAlgn="base">
              <a:buNone/>
            </a:pPr>
            <a:endParaRPr lang="en-GB" dirty="0">
              <a:solidFill>
                <a:srgbClr val="002060"/>
              </a:solidFill>
            </a:endParaRPr>
          </a:p>
          <a:p>
            <a:pPr marL="0" indent="0" algn="ctr" fontAlgn="base">
              <a:buNone/>
            </a:pPr>
            <a:r>
              <a:rPr lang="en-GB" dirty="0">
                <a:solidFill>
                  <a:srgbClr val="002060"/>
                </a:solidFill>
              </a:rPr>
              <a:t>Keep the big picture in mind!</a:t>
            </a:r>
          </a:p>
        </p:txBody>
      </p:sp>
    </p:spTree>
    <p:extLst>
      <p:ext uri="{BB962C8B-B14F-4D97-AF65-F5344CB8AC3E}">
        <p14:creationId xmlns:p14="http://schemas.microsoft.com/office/powerpoint/2010/main" val="231291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61579-10CB-4A5E-B85E-C9FDCE12E3DC}"/>
              </a:ext>
            </a:extLst>
          </p:cNvPr>
          <p:cNvSpPr>
            <a:spLocks noGrp="1"/>
          </p:cNvSpPr>
          <p:nvPr>
            <p:ph idx="1"/>
          </p:nvPr>
        </p:nvSpPr>
        <p:spPr>
          <a:xfrm>
            <a:off x="790113" y="1251751"/>
            <a:ext cx="10563687" cy="4170481"/>
          </a:xfrm>
        </p:spPr>
        <p:txBody>
          <a:bodyPr>
            <a:normAutofit fontScale="92500" lnSpcReduction="20000"/>
          </a:bodyPr>
          <a:lstStyle/>
          <a:p>
            <a:pPr marL="0" indent="0" algn="ctr" fontAlgn="base">
              <a:buNone/>
            </a:pPr>
            <a:r>
              <a:rPr lang="en-GB" sz="3500" b="1" dirty="0">
                <a:solidFill>
                  <a:srgbClr val="B31B82"/>
                </a:solidFill>
              </a:rPr>
              <a:t>8. Celebrate growth with others</a:t>
            </a:r>
          </a:p>
          <a:p>
            <a:pPr marL="0" indent="0" algn="ctr" fontAlgn="base">
              <a:buNone/>
            </a:pPr>
            <a:endParaRPr lang="en-GB" dirty="0"/>
          </a:p>
          <a:p>
            <a:pPr marL="0" indent="0" algn="ctr" fontAlgn="base">
              <a:buNone/>
            </a:pPr>
            <a:r>
              <a:rPr lang="en-GB" dirty="0">
                <a:solidFill>
                  <a:srgbClr val="002060"/>
                </a:solidFill>
              </a:rPr>
              <a:t>If you truly appreciate personal growth, you’ll want to share your progress with others. </a:t>
            </a:r>
          </a:p>
          <a:p>
            <a:pPr marL="0" indent="0" algn="ctr" fontAlgn="base">
              <a:buNone/>
            </a:pPr>
            <a:r>
              <a:rPr lang="en-GB" dirty="0">
                <a:solidFill>
                  <a:srgbClr val="002060"/>
                </a:solidFill>
              </a:rPr>
              <a:t>Remember to give others praise when they’ve worked hard</a:t>
            </a:r>
          </a:p>
          <a:p>
            <a:pPr marL="0" indent="0" algn="ctr" fontAlgn="base">
              <a:buNone/>
            </a:pPr>
            <a:endParaRPr lang="en-GB" dirty="0">
              <a:solidFill>
                <a:srgbClr val="002060"/>
              </a:solidFill>
            </a:endParaRPr>
          </a:p>
          <a:p>
            <a:pPr marL="0" indent="0" algn="ctr" fontAlgn="base">
              <a:buNone/>
            </a:pPr>
            <a:r>
              <a:rPr lang="en-GB" sz="3500" b="1" dirty="0">
                <a:solidFill>
                  <a:srgbClr val="B31B82"/>
                </a:solidFill>
              </a:rPr>
              <a:t>9. Emphasise growth over speed</a:t>
            </a:r>
          </a:p>
          <a:p>
            <a:pPr marL="0" indent="0" algn="ctr" fontAlgn="base">
              <a:buNone/>
            </a:pPr>
            <a:endParaRPr lang="en-GB" b="1" dirty="0">
              <a:solidFill>
                <a:srgbClr val="B31B82"/>
              </a:solidFill>
            </a:endParaRPr>
          </a:p>
          <a:p>
            <a:pPr marL="0" indent="0" algn="ctr" fontAlgn="base">
              <a:buNone/>
            </a:pPr>
            <a:r>
              <a:rPr lang="en-GB" dirty="0">
                <a:solidFill>
                  <a:srgbClr val="002060"/>
                </a:solidFill>
              </a:rPr>
              <a:t>Learning fast isn’t the same as learning well.</a:t>
            </a:r>
          </a:p>
          <a:p>
            <a:pPr marL="0" indent="0" algn="ctr" fontAlgn="base">
              <a:buNone/>
            </a:pPr>
            <a:r>
              <a:rPr lang="en-GB" dirty="0">
                <a:solidFill>
                  <a:srgbClr val="002060"/>
                </a:solidFill>
              </a:rPr>
              <a:t>Learning well sometimes requires allowing time for mistakes</a:t>
            </a:r>
          </a:p>
          <a:p>
            <a:pPr marL="0" indent="0" algn="ctr" fontAlgn="base">
              <a:buNone/>
            </a:pPr>
            <a:endParaRPr lang="en-GB" dirty="0"/>
          </a:p>
        </p:txBody>
      </p:sp>
    </p:spTree>
    <p:extLst>
      <p:ext uri="{BB962C8B-B14F-4D97-AF65-F5344CB8AC3E}">
        <p14:creationId xmlns:p14="http://schemas.microsoft.com/office/powerpoint/2010/main" val="37396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26A8A-B2DC-41DE-BFF4-7DBD71E667DB}"/>
              </a:ext>
            </a:extLst>
          </p:cNvPr>
          <p:cNvSpPr>
            <a:spLocks noGrp="1"/>
          </p:cNvSpPr>
          <p:nvPr>
            <p:ph idx="1"/>
          </p:nvPr>
        </p:nvSpPr>
        <p:spPr>
          <a:xfrm>
            <a:off x="426128" y="1296141"/>
            <a:ext cx="10945427" cy="4667630"/>
          </a:xfrm>
        </p:spPr>
        <p:txBody>
          <a:bodyPr>
            <a:normAutofit fontScale="70000" lnSpcReduction="20000"/>
          </a:bodyPr>
          <a:lstStyle/>
          <a:p>
            <a:pPr marL="0" indent="0" algn="ctr" fontAlgn="base">
              <a:buNone/>
            </a:pPr>
            <a:r>
              <a:rPr lang="en-GB" sz="4600" b="1" dirty="0">
                <a:solidFill>
                  <a:srgbClr val="B31B82"/>
                </a:solidFill>
              </a:rPr>
              <a:t>10. Take ownership over your attitude</a:t>
            </a:r>
          </a:p>
          <a:p>
            <a:pPr marL="0" indent="0" algn="ctr" fontAlgn="base">
              <a:buNone/>
            </a:pPr>
            <a:endParaRPr lang="en-GB" dirty="0"/>
          </a:p>
          <a:p>
            <a:pPr marL="0" indent="0" algn="ctr" fontAlgn="base">
              <a:buNone/>
            </a:pPr>
            <a:r>
              <a:rPr lang="en-GB" dirty="0">
                <a:solidFill>
                  <a:srgbClr val="002060"/>
                </a:solidFill>
              </a:rPr>
              <a:t>Once you develop a growth mindset, own it!</a:t>
            </a:r>
          </a:p>
          <a:p>
            <a:pPr marL="0" indent="0" algn="ctr" fontAlgn="base">
              <a:buNone/>
            </a:pPr>
            <a:r>
              <a:rPr lang="en-GB" dirty="0">
                <a:solidFill>
                  <a:srgbClr val="002060"/>
                </a:solidFill>
              </a:rPr>
              <a:t>Acknowledge yourself as someone who possesses a growth mentality and be proud to let it guide you throughout your career</a:t>
            </a:r>
          </a:p>
          <a:p>
            <a:pPr marL="0" indent="0" algn="ctr" fontAlgn="base">
              <a:buNone/>
            </a:pPr>
            <a:endParaRPr lang="en-GB" dirty="0"/>
          </a:p>
          <a:p>
            <a:pPr marL="0" indent="0" algn="ctr" fontAlgn="base">
              <a:buNone/>
            </a:pPr>
            <a:r>
              <a:rPr lang="en-GB" sz="4600" b="1" dirty="0">
                <a:solidFill>
                  <a:srgbClr val="B31B82"/>
                </a:solidFill>
              </a:rPr>
              <a:t>11. Make a new goal for every goal accomplished</a:t>
            </a:r>
          </a:p>
          <a:p>
            <a:pPr marL="0" indent="0" algn="ctr" fontAlgn="base">
              <a:buNone/>
            </a:pPr>
            <a:r>
              <a:rPr lang="en-GB" dirty="0">
                <a:solidFill>
                  <a:srgbClr val="002060"/>
                </a:solidFill>
              </a:rPr>
              <a:t>You’ll never be done learning </a:t>
            </a:r>
          </a:p>
          <a:p>
            <a:pPr marL="0" indent="0" algn="ctr" fontAlgn="base">
              <a:buNone/>
            </a:pPr>
            <a:endParaRPr lang="en-GB" dirty="0">
              <a:solidFill>
                <a:srgbClr val="002060"/>
              </a:solidFill>
            </a:endParaRPr>
          </a:p>
          <a:p>
            <a:pPr marL="0" indent="0" algn="ctr" fontAlgn="base">
              <a:buNone/>
            </a:pPr>
            <a:r>
              <a:rPr lang="en-GB" dirty="0">
                <a:solidFill>
                  <a:srgbClr val="002060"/>
                </a:solidFill>
              </a:rPr>
              <a:t>Just because your history exam is over doesn’t mean you should stop being interested in a subject</a:t>
            </a:r>
          </a:p>
          <a:p>
            <a:pPr marL="0" indent="0" algn="ctr" fontAlgn="base">
              <a:buNone/>
            </a:pPr>
            <a:r>
              <a:rPr lang="en-GB" dirty="0">
                <a:solidFill>
                  <a:srgbClr val="002060"/>
                </a:solidFill>
              </a:rPr>
              <a:t> </a:t>
            </a:r>
          </a:p>
          <a:p>
            <a:pPr marL="0" indent="0" algn="ctr" fontAlgn="base">
              <a:buNone/>
            </a:pPr>
            <a:r>
              <a:rPr lang="en-GB" dirty="0">
                <a:solidFill>
                  <a:srgbClr val="002060"/>
                </a:solidFill>
              </a:rPr>
              <a:t>Growth-minded people know how to constantly create new goals to keep their minds stimulated</a:t>
            </a:r>
          </a:p>
          <a:p>
            <a:endParaRPr lang="en-GB" dirty="0"/>
          </a:p>
        </p:txBody>
      </p:sp>
    </p:spTree>
    <p:extLst>
      <p:ext uri="{BB962C8B-B14F-4D97-AF65-F5344CB8AC3E}">
        <p14:creationId xmlns:p14="http://schemas.microsoft.com/office/powerpoint/2010/main" val="59542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711DCF-BDC1-45C2-9FBB-E1790FD0C28F}"/>
              </a:ext>
            </a:extLst>
          </p:cNvPr>
          <p:cNvSpPr>
            <a:spLocks noGrp="1"/>
          </p:cNvSpPr>
          <p:nvPr>
            <p:ph idx="1"/>
          </p:nvPr>
        </p:nvSpPr>
        <p:spPr>
          <a:xfrm>
            <a:off x="838199" y="1447061"/>
            <a:ext cx="10542973" cy="3975172"/>
          </a:xfrm>
        </p:spPr>
        <p:txBody>
          <a:bodyPr>
            <a:normAutofit fontScale="92500" lnSpcReduction="20000"/>
          </a:bodyPr>
          <a:lstStyle/>
          <a:p>
            <a:pPr marL="0" indent="0" algn="ctr" fontAlgn="base">
              <a:buNone/>
            </a:pPr>
            <a:r>
              <a:rPr lang="en-GB" sz="3500" b="1" dirty="0">
                <a:solidFill>
                  <a:srgbClr val="B31B82"/>
                </a:solidFill>
              </a:rPr>
              <a:t>12. Change your language and change your attitude </a:t>
            </a:r>
          </a:p>
          <a:p>
            <a:pPr marL="0" indent="0" algn="ctr" fontAlgn="base">
              <a:buNone/>
            </a:pPr>
            <a:endParaRPr lang="en-GB" b="1" dirty="0">
              <a:solidFill>
                <a:srgbClr val="B31B82"/>
              </a:solidFill>
            </a:endParaRPr>
          </a:p>
          <a:p>
            <a:pPr marL="0" indent="0" algn="ctr">
              <a:buNone/>
            </a:pPr>
            <a:r>
              <a:rPr lang="en-GB" dirty="0">
                <a:solidFill>
                  <a:srgbClr val="002060"/>
                </a:solidFill>
              </a:rPr>
              <a:t>Check you are avoiding ‘negative self-talk’</a:t>
            </a:r>
          </a:p>
          <a:p>
            <a:pPr marL="0" indent="0" algn="ctr">
              <a:buNone/>
            </a:pPr>
            <a:r>
              <a:rPr lang="en-GB" dirty="0">
                <a:solidFill>
                  <a:srgbClr val="002060"/>
                </a:solidFill>
              </a:rPr>
              <a:t>This involves changing any of your ‘can’t do’ statements into ‘can do’ statements</a:t>
            </a:r>
          </a:p>
          <a:p>
            <a:pPr marL="0" indent="0" algn="ctr">
              <a:buNone/>
            </a:pPr>
            <a:endParaRPr lang="en-GB" dirty="0">
              <a:solidFill>
                <a:srgbClr val="002060"/>
              </a:solidFill>
            </a:endParaRPr>
          </a:p>
          <a:p>
            <a:pPr marL="0" indent="0" algn="ctr">
              <a:buNone/>
            </a:pPr>
            <a:r>
              <a:rPr lang="en-GB" b="1" dirty="0">
                <a:solidFill>
                  <a:srgbClr val="00A4B4"/>
                </a:solidFill>
              </a:rPr>
              <a:t>Activity</a:t>
            </a:r>
          </a:p>
          <a:p>
            <a:pPr marL="0" indent="0" algn="ctr">
              <a:buNone/>
            </a:pPr>
            <a:r>
              <a:rPr lang="en-GB" dirty="0">
                <a:solidFill>
                  <a:srgbClr val="002060"/>
                </a:solidFill>
              </a:rPr>
              <a:t>Please turn the following into a growth mindset sentence:</a:t>
            </a:r>
          </a:p>
          <a:p>
            <a:pPr marL="0" indent="0" algn="ctr">
              <a:buNone/>
            </a:pPr>
            <a:endParaRPr lang="en-GB" dirty="0">
              <a:solidFill>
                <a:srgbClr val="002060"/>
              </a:solidFill>
            </a:endParaRPr>
          </a:p>
          <a:p>
            <a:pPr marL="0" indent="0" algn="ctr">
              <a:buNone/>
            </a:pPr>
            <a:r>
              <a:rPr lang="en-GB" i="1" dirty="0">
                <a:solidFill>
                  <a:srgbClr val="00A4B4"/>
                </a:solidFill>
                <a:latin typeface="Comic Sans MS" panose="030F0702030302020204" pitchFamily="66" charset="0"/>
              </a:rPr>
              <a:t>“This is too hard; I give up!”</a:t>
            </a:r>
          </a:p>
          <a:p>
            <a:pPr marL="0" indent="0" algn="ctr">
              <a:buNone/>
            </a:pPr>
            <a:endParaRPr lang="en-GB" dirty="0">
              <a:solidFill>
                <a:srgbClr val="002060"/>
              </a:solidFill>
            </a:endParaRPr>
          </a:p>
        </p:txBody>
      </p:sp>
    </p:spTree>
    <p:extLst>
      <p:ext uri="{BB962C8B-B14F-4D97-AF65-F5344CB8AC3E}">
        <p14:creationId xmlns:p14="http://schemas.microsoft.com/office/powerpoint/2010/main" val="221929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19" descr="A screenshot of a cell phone&#10;&#10;Description automatically generated">
            <a:extLst>
              <a:ext uri="{FF2B5EF4-FFF2-40B4-BE49-F238E27FC236}">
                <a16:creationId xmlns:a16="http://schemas.microsoft.com/office/drawing/2014/main" id="{89C28291-8DAF-429C-8AFF-BB37279BC228}"/>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999" b="22688"/>
          <a:stretch/>
        </p:blipFill>
        <p:spPr>
          <a:xfrm>
            <a:off x="20" y="10"/>
            <a:ext cx="8185192" cy="6857990"/>
          </a:xfrm>
          <a:prstGeom prst="rect">
            <a:avLst/>
          </a:prstGeom>
        </p:spPr>
      </p:pic>
      <p:sp>
        <p:nvSpPr>
          <p:cNvPr id="23" name="TextBox 22">
            <a:extLst>
              <a:ext uri="{FF2B5EF4-FFF2-40B4-BE49-F238E27FC236}">
                <a16:creationId xmlns:a16="http://schemas.microsoft.com/office/drawing/2014/main" id="{90FA4CB1-5036-43E5-A821-26AB4A5049AE}"/>
              </a:ext>
            </a:extLst>
          </p:cNvPr>
          <p:cNvSpPr txBox="1"/>
          <p:nvPr/>
        </p:nvSpPr>
        <p:spPr>
          <a:xfrm>
            <a:off x="8522563" y="1908700"/>
            <a:ext cx="3542190" cy="4247317"/>
          </a:xfrm>
          <a:prstGeom prst="rect">
            <a:avLst/>
          </a:prstGeom>
          <a:noFill/>
        </p:spPr>
        <p:txBody>
          <a:bodyPr wrap="square" rtlCol="0">
            <a:spAutoFit/>
          </a:bodyPr>
          <a:lstStyle/>
          <a:p>
            <a:r>
              <a:rPr lang="en-GB" dirty="0">
                <a:solidFill>
                  <a:srgbClr val="002060"/>
                </a:solidFill>
              </a:rPr>
              <a:t>Can you see how changing your negative inner voice can help you change how you think about and approach a task? </a:t>
            </a:r>
          </a:p>
          <a:p>
            <a:endParaRPr lang="en-GB" dirty="0">
              <a:solidFill>
                <a:srgbClr val="002060"/>
              </a:solidFill>
            </a:endParaRPr>
          </a:p>
          <a:p>
            <a:r>
              <a:rPr lang="en-GB" dirty="0">
                <a:solidFill>
                  <a:srgbClr val="002060"/>
                </a:solidFill>
              </a:rPr>
              <a:t>So…</a:t>
            </a:r>
          </a:p>
          <a:p>
            <a:endParaRPr lang="en-GB" dirty="0"/>
          </a:p>
          <a:p>
            <a:pPr marL="285750" indent="-285750">
              <a:buFont typeface="Arial" panose="020B0604020202020204" pitchFamily="34" charset="0"/>
              <a:buChar char="•"/>
            </a:pPr>
            <a:r>
              <a:rPr lang="en-GB" dirty="0">
                <a:solidFill>
                  <a:srgbClr val="B31B82"/>
                </a:solidFill>
              </a:rPr>
              <a:t>It is ok to take baby steps</a:t>
            </a:r>
          </a:p>
          <a:p>
            <a:pPr marL="285750" indent="-285750">
              <a:buFont typeface="Arial" panose="020B0604020202020204" pitchFamily="34" charset="0"/>
              <a:buChar char="•"/>
            </a:pPr>
            <a:r>
              <a:rPr lang="en-GB" dirty="0">
                <a:solidFill>
                  <a:srgbClr val="00A4B4"/>
                </a:solidFill>
              </a:rPr>
              <a:t>It is ok to make mistakes</a:t>
            </a:r>
          </a:p>
          <a:p>
            <a:pPr marL="285750" indent="-285750">
              <a:buFont typeface="Arial" panose="020B0604020202020204" pitchFamily="34" charset="0"/>
              <a:buChar char="•"/>
            </a:pPr>
            <a:r>
              <a:rPr lang="en-GB" dirty="0">
                <a:solidFill>
                  <a:srgbClr val="B31B82"/>
                </a:solidFill>
              </a:rPr>
              <a:t>It is ok to change tactics</a:t>
            </a:r>
          </a:p>
          <a:p>
            <a:pPr marL="285750" indent="-285750">
              <a:buFont typeface="Arial" panose="020B0604020202020204" pitchFamily="34" charset="0"/>
              <a:buChar char="•"/>
            </a:pPr>
            <a:r>
              <a:rPr lang="en-GB" dirty="0">
                <a:solidFill>
                  <a:srgbClr val="00A4B4"/>
                </a:solidFill>
              </a:rPr>
              <a:t>It is ok to ask for help</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5789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DBE4-15DA-48E6-B82B-267AC29C03D9}"/>
              </a:ext>
            </a:extLst>
          </p:cNvPr>
          <p:cNvSpPr>
            <a:spLocks noGrp="1"/>
          </p:cNvSpPr>
          <p:nvPr>
            <p:ph type="title"/>
          </p:nvPr>
        </p:nvSpPr>
        <p:spPr>
          <a:xfrm>
            <a:off x="648929" y="629266"/>
            <a:ext cx="3667039" cy="1676603"/>
          </a:xfrm>
        </p:spPr>
        <p:txBody>
          <a:bodyPr>
            <a:normAutofit/>
          </a:bodyPr>
          <a:lstStyle/>
          <a:p>
            <a:r>
              <a:rPr lang="en-GB" b="1" dirty="0">
                <a:solidFill>
                  <a:srgbClr val="00A4B4"/>
                </a:solidFill>
              </a:rPr>
              <a:t>Summary:</a:t>
            </a:r>
          </a:p>
        </p:txBody>
      </p:sp>
      <p:sp>
        <p:nvSpPr>
          <p:cNvPr id="3" name="Content Placeholder 2">
            <a:extLst>
              <a:ext uri="{FF2B5EF4-FFF2-40B4-BE49-F238E27FC236}">
                <a16:creationId xmlns:a16="http://schemas.microsoft.com/office/drawing/2014/main" id="{BD3C50F4-59B8-4FD9-BE81-BBD132456D5D}"/>
              </a:ext>
            </a:extLst>
          </p:cNvPr>
          <p:cNvSpPr>
            <a:spLocks noGrp="1"/>
          </p:cNvSpPr>
          <p:nvPr>
            <p:ph idx="1"/>
          </p:nvPr>
        </p:nvSpPr>
        <p:spPr>
          <a:xfrm>
            <a:off x="648930" y="2172069"/>
            <a:ext cx="3532454" cy="3216677"/>
          </a:xfrm>
        </p:spPr>
        <p:txBody>
          <a:bodyPr>
            <a:normAutofit/>
          </a:bodyPr>
          <a:lstStyle/>
          <a:p>
            <a:endParaRPr lang="en-GB" sz="1800" dirty="0"/>
          </a:p>
          <a:p>
            <a:endParaRPr lang="en-GB" sz="1800" dirty="0">
              <a:hlinkClick r:id="rId3"/>
            </a:endParaRPr>
          </a:p>
        </p:txBody>
      </p:sp>
      <p:pic>
        <p:nvPicPr>
          <p:cNvPr id="5" name="Picture 4" descr="A screenshot of a cell phone&#10;&#10;Description automatically generated">
            <a:extLst>
              <a:ext uri="{FF2B5EF4-FFF2-40B4-BE49-F238E27FC236}">
                <a16:creationId xmlns:a16="http://schemas.microsoft.com/office/drawing/2014/main" id="{619EF666-0CF9-4B29-92F7-4AF8320E4276}"/>
              </a:ext>
            </a:extLst>
          </p:cNvPr>
          <p:cNvPicPr>
            <a:picLocks noChangeAspect="1"/>
          </p:cNvPicPr>
          <p:nvPr/>
        </p:nvPicPr>
        <p:blipFill rotWithShape="1">
          <a:blip r:embed="rId4">
            <a:extLst>
              <a:ext uri="{28A0092B-C50C-407E-A947-70E740481C1C}">
                <a14:useLocalDpi xmlns:a14="http://schemas.microsoft.com/office/drawing/2010/main" val="0"/>
              </a:ext>
            </a:extLst>
          </a:blip>
          <a:srcRect l="7002" r="1" b="1"/>
          <a:stretch/>
        </p:blipFill>
        <p:spPr>
          <a:xfrm>
            <a:off x="4636008" y="255470"/>
            <a:ext cx="7393235" cy="5962449"/>
          </a:xfrm>
          <a:prstGeom prst="rect">
            <a:avLst/>
          </a:prstGeom>
          <a:effectLst/>
        </p:spPr>
      </p:pic>
    </p:spTree>
    <p:extLst>
      <p:ext uri="{BB962C8B-B14F-4D97-AF65-F5344CB8AC3E}">
        <p14:creationId xmlns:p14="http://schemas.microsoft.com/office/powerpoint/2010/main" val="79260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text, newspaper, photo, different&#10;&#10;Description automatically generated">
            <a:extLst>
              <a:ext uri="{FF2B5EF4-FFF2-40B4-BE49-F238E27FC236}">
                <a16:creationId xmlns:a16="http://schemas.microsoft.com/office/drawing/2014/main" id="{DCB63622-33FE-4677-B2FE-1D706D851D00}"/>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049" r="1" b="35337"/>
          <a:stretch/>
        </p:blipFill>
        <p:spPr>
          <a:xfrm>
            <a:off x="58681" y="421526"/>
            <a:ext cx="12074637" cy="6168564"/>
          </a:xfrm>
          <a:prstGeom prst="rect">
            <a:avLst/>
          </a:prstGeom>
        </p:spPr>
      </p:pic>
    </p:spTree>
    <p:extLst>
      <p:ext uri="{BB962C8B-B14F-4D97-AF65-F5344CB8AC3E}">
        <p14:creationId xmlns:p14="http://schemas.microsoft.com/office/powerpoint/2010/main" val="87532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838200" y="1536946"/>
            <a:ext cx="10515600" cy="1303908"/>
          </a:xfrm>
        </p:spPr>
        <p:txBody>
          <a:bodyPr>
            <a:normAutofit fontScale="90000"/>
          </a:bodyPr>
          <a:lstStyle/>
          <a:p>
            <a:r>
              <a:rPr lang="en-GB" b="1" dirty="0">
                <a:solidFill>
                  <a:srgbClr val="00A4B4"/>
                </a:solidFill>
              </a:rPr>
              <a:t>Review of Learning Outcomes – have we?</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542544" y="3008583"/>
            <a:ext cx="11106912" cy="2513328"/>
          </a:xfrm>
        </p:spPr>
        <p:txBody>
          <a:bodyPr>
            <a:normAutofit lnSpcReduction="10000"/>
          </a:bodyPr>
          <a:lstStyle/>
          <a:p>
            <a:pPr marL="342900" indent="-342900">
              <a:buFont typeface="Arial" panose="020B0604020202020204" pitchFamily="34" charset="0"/>
              <a:buChar char="•"/>
            </a:pPr>
            <a:r>
              <a:rPr lang="en-GB" dirty="0">
                <a:solidFill>
                  <a:srgbClr val="002060"/>
                </a:solidFill>
              </a:rPr>
              <a:t>Identified the difference between a ‘fixed’ and a ‘growth’ mindset?</a:t>
            </a:r>
          </a:p>
          <a:p>
            <a:pPr marL="342900" indent="-342900">
              <a:buFont typeface="Arial" panose="020B0604020202020204" pitchFamily="34" charset="0"/>
              <a:buChar char="•"/>
            </a:pPr>
            <a:r>
              <a:rPr lang="en-GB" dirty="0">
                <a:solidFill>
                  <a:srgbClr val="002060"/>
                </a:solidFill>
              </a:rPr>
              <a:t>Discovered how mindset is linked to achievement in education, work and everyday life?</a:t>
            </a:r>
          </a:p>
          <a:p>
            <a:pPr marL="342900" indent="-342900">
              <a:buFont typeface="Arial" panose="020B0604020202020204" pitchFamily="34" charset="0"/>
              <a:buChar char="•"/>
            </a:pPr>
            <a:r>
              <a:rPr lang="en-GB" dirty="0">
                <a:solidFill>
                  <a:srgbClr val="002060"/>
                </a:solidFill>
              </a:rPr>
              <a:t>Identified where the phrase ‘mindset’ comes from?</a:t>
            </a:r>
          </a:p>
          <a:p>
            <a:pPr marL="342900" indent="-342900">
              <a:buFont typeface="Arial" panose="020B0604020202020204" pitchFamily="34" charset="0"/>
              <a:buChar char="•"/>
            </a:pPr>
            <a:r>
              <a:rPr lang="en-GB" dirty="0">
                <a:solidFill>
                  <a:srgbClr val="002060"/>
                </a:solidFill>
              </a:rPr>
              <a:t>Found out at least 10 tools to help develop our own ‘growth mindset?</a:t>
            </a:r>
          </a:p>
          <a:p>
            <a:pPr marL="342900" indent="-342900">
              <a:buFont typeface="Arial" panose="020B0604020202020204" pitchFamily="34" charset="0"/>
              <a:buChar char="•"/>
            </a:pPr>
            <a:r>
              <a:rPr lang="en-GB" dirty="0">
                <a:solidFill>
                  <a:srgbClr val="002060"/>
                </a:solidFill>
              </a:rPr>
              <a:t>We also found out about some ‘famous failures’ on our learning journey</a:t>
            </a:r>
          </a:p>
        </p:txBody>
      </p:sp>
    </p:spTree>
    <p:extLst>
      <p:ext uri="{BB962C8B-B14F-4D97-AF65-F5344CB8AC3E}">
        <p14:creationId xmlns:p14="http://schemas.microsoft.com/office/powerpoint/2010/main" val="63299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654743" y="1110114"/>
            <a:ext cx="10682432" cy="1659665"/>
          </a:xfrm>
        </p:spPr>
        <p:txBody>
          <a:bodyPr>
            <a:normAutofit fontScale="90000"/>
          </a:bodyPr>
          <a:lstStyle/>
          <a:p>
            <a:r>
              <a:rPr lang="en-GB" b="1" dirty="0">
                <a:solidFill>
                  <a:srgbClr val="00A4B4"/>
                </a:solidFill>
              </a:rPr>
              <a:t>What are we hoping to cover today?</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542544" y="3257492"/>
            <a:ext cx="11106912" cy="3101902"/>
          </a:xfrm>
        </p:spPr>
        <p:txBody>
          <a:bodyPr/>
          <a:lstStyle/>
          <a:p>
            <a:pPr marL="342900" indent="-342900">
              <a:buFont typeface="Arial" panose="020B0604020202020204" pitchFamily="34" charset="0"/>
              <a:buChar char="•"/>
            </a:pPr>
            <a:r>
              <a:rPr lang="en-GB" dirty="0">
                <a:solidFill>
                  <a:srgbClr val="002060"/>
                </a:solidFill>
              </a:rPr>
              <a:t>Identify the difference between a ‘fixed’ and a ‘growth’ mindset</a:t>
            </a:r>
          </a:p>
          <a:p>
            <a:pPr marL="342900" indent="-342900">
              <a:buFont typeface="Arial" panose="020B0604020202020204" pitchFamily="34" charset="0"/>
              <a:buChar char="•"/>
            </a:pPr>
            <a:r>
              <a:rPr lang="en-GB" dirty="0">
                <a:solidFill>
                  <a:srgbClr val="002060"/>
                </a:solidFill>
              </a:rPr>
              <a:t>Discover how mindset is linked to achievement in education, work and everyday life</a:t>
            </a:r>
          </a:p>
          <a:p>
            <a:pPr marL="342900" indent="-342900">
              <a:buFont typeface="Arial" panose="020B0604020202020204" pitchFamily="34" charset="0"/>
              <a:buChar char="•"/>
            </a:pPr>
            <a:r>
              <a:rPr lang="en-GB" dirty="0">
                <a:solidFill>
                  <a:srgbClr val="002060"/>
                </a:solidFill>
              </a:rPr>
              <a:t>Identify where the phrase ‘mindset’ comes from</a:t>
            </a:r>
          </a:p>
          <a:p>
            <a:pPr marL="342900" indent="-342900">
              <a:buFont typeface="Arial" panose="020B0604020202020204" pitchFamily="34" charset="0"/>
              <a:buChar char="•"/>
            </a:pPr>
            <a:r>
              <a:rPr lang="en-GB" dirty="0">
                <a:solidFill>
                  <a:srgbClr val="002060"/>
                </a:solidFill>
              </a:rPr>
              <a:t>Find out at least 10 practical tools to help develop a ‘growth mindset</a:t>
            </a:r>
          </a:p>
          <a:p>
            <a:pPr marL="342900" indent="-342900">
              <a:buFont typeface="Arial" panose="020B0604020202020204" pitchFamily="34" charset="0"/>
              <a:buChar char="•"/>
            </a:pPr>
            <a:endParaRPr lang="en-GB" dirty="0">
              <a:solidFill>
                <a:srgbClr val="002060"/>
              </a:solidFill>
            </a:endParaRPr>
          </a:p>
        </p:txBody>
      </p:sp>
    </p:spTree>
    <p:extLst>
      <p:ext uri="{BB962C8B-B14F-4D97-AF65-F5344CB8AC3E}">
        <p14:creationId xmlns:p14="http://schemas.microsoft.com/office/powerpoint/2010/main" val="46505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9A1F-2BFA-4994-8A2A-3F2138F7D4DB}"/>
              </a:ext>
            </a:extLst>
          </p:cNvPr>
          <p:cNvSpPr>
            <a:spLocks noGrp="1"/>
          </p:cNvSpPr>
          <p:nvPr>
            <p:ph type="title"/>
          </p:nvPr>
        </p:nvSpPr>
        <p:spPr>
          <a:xfrm>
            <a:off x="1243612" y="1022053"/>
            <a:ext cx="9545205" cy="1533594"/>
          </a:xfrm>
        </p:spPr>
        <p:txBody>
          <a:bodyPr>
            <a:normAutofit fontScale="90000"/>
          </a:bodyPr>
          <a:lstStyle/>
          <a:p>
            <a:pPr algn="ctr"/>
            <a:r>
              <a:rPr lang="en-GB" b="1" dirty="0">
                <a:solidFill>
                  <a:srgbClr val="00A4B4"/>
                </a:solidFill>
              </a:rPr>
              <a:t>Warm-up exercise </a:t>
            </a:r>
            <a:br>
              <a:rPr lang="en-GB" b="1" dirty="0">
                <a:solidFill>
                  <a:srgbClr val="00A4B4"/>
                </a:solidFill>
              </a:rPr>
            </a:br>
            <a:r>
              <a:rPr lang="en-GB" b="1" dirty="0">
                <a:solidFill>
                  <a:srgbClr val="B31B82"/>
                </a:solidFill>
              </a:rPr>
              <a:t>4 minute debate</a:t>
            </a:r>
          </a:p>
        </p:txBody>
      </p:sp>
      <p:pic>
        <p:nvPicPr>
          <p:cNvPr id="4" name="Picture 3" descr="A picture containing grass, photo, room, many&#10;&#10;Description automatically generated">
            <a:extLst>
              <a:ext uri="{FF2B5EF4-FFF2-40B4-BE49-F238E27FC236}">
                <a16:creationId xmlns:a16="http://schemas.microsoft.com/office/drawing/2014/main" id="{E5AABA73-CFE3-4391-B880-E9CAB8908C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17736" y="2632365"/>
            <a:ext cx="3237160" cy="3850897"/>
          </a:xfrm>
          <a:prstGeom prst="rect">
            <a:avLst/>
          </a:prstGeom>
        </p:spPr>
      </p:pic>
      <p:sp>
        <p:nvSpPr>
          <p:cNvPr id="7" name="TextBox 6">
            <a:extLst>
              <a:ext uri="{FF2B5EF4-FFF2-40B4-BE49-F238E27FC236}">
                <a16:creationId xmlns:a16="http://schemas.microsoft.com/office/drawing/2014/main" id="{EF60E3C2-3A0E-450B-8A3E-BAA0387CCAAC}"/>
              </a:ext>
            </a:extLst>
          </p:cNvPr>
          <p:cNvSpPr txBox="1"/>
          <p:nvPr/>
        </p:nvSpPr>
        <p:spPr>
          <a:xfrm>
            <a:off x="8788892" y="2869225"/>
            <a:ext cx="2175029" cy="369332"/>
          </a:xfrm>
          <a:prstGeom prst="rect">
            <a:avLst/>
          </a:prstGeom>
          <a:solidFill>
            <a:srgbClr val="00A4B4"/>
          </a:solidFill>
        </p:spPr>
        <p:txBody>
          <a:bodyPr wrap="square" rtlCol="0">
            <a:spAutoFit/>
          </a:bodyPr>
          <a:lstStyle/>
          <a:p>
            <a:pPr algn="ctr"/>
            <a:r>
              <a:rPr lang="en-GB" dirty="0"/>
              <a:t>Above average IQ</a:t>
            </a:r>
          </a:p>
        </p:txBody>
      </p:sp>
      <p:sp>
        <p:nvSpPr>
          <p:cNvPr id="8" name="TextBox 7">
            <a:extLst>
              <a:ext uri="{FF2B5EF4-FFF2-40B4-BE49-F238E27FC236}">
                <a16:creationId xmlns:a16="http://schemas.microsoft.com/office/drawing/2014/main" id="{40E5B0C1-64B6-4E00-A902-3E1A4435C1AA}"/>
              </a:ext>
            </a:extLst>
          </p:cNvPr>
          <p:cNvSpPr txBox="1"/>
          <p:nvPr/>
        </p:nvSpPr>
        <p:spPr>
          <a:xfrm>
            <a:off x="2894120" y="2799996"/>
            <a:ext cx="1207363" cy="369332"/>
          </a:xfrm>
          <a:prstGeom prst="rect">
            <a:avLst/>
          </a:prstGeom>
          <a:solidFill>
            <a:srgbClr val="00A4B4"/>
          </a:solidFill>
        </p:spPr>
        <p:txBody>
          <a:bodyPr wrap="square" rtlCol="0">
            <a:spAutoFit/>
          </a:bodyPr>
          <a:lstStyle/>
          <a:p>
            <a:pPr algn="ctr"/>
            <a:r>
              <a:rPr lang="en-GB" dirty="0"/>
              <a:t>Clever</a:t>
            </a:r>
          </a:p>
        </p:txBody>
      </p:sp>
      <p:sp>
        <p:nvSpPr>
          <p:cNvPr id="9" name="TextBox 8">
            <a:extLst>
              <a:ext uri="{FF2B5EF4-FFF2-40B4-BE49-F238E27FC236}">
                <a16:creationId xmlns:a16="http://schemas.microsoft.com/office/drawing/2014/main" id="{417E9C9F-DBC2-4768-854C-019B18AA7E62}"/>
              </a:ext>
            </a:extLst>
          </p:cNvPr>
          <p:cNvSpPr txBox="1"/>
          <p:nvPr/>
        </p:nvSpPr>
        <p:spPr>
          <a:xfrm>
            <a:off x="1003177" y="3276156"/>
            <a:ext cx="1890943" cy="369332"/>
          </a:xfrm>
          <a:prstGeom prst="rect">
            <a:avLst/>
          </a:prstGeom>
          <a:solidFill>
            <a:srgbClr val="00A4B4"/>
          </a:solidFill>
        </p:spPr>
        <p:txBody>
          <a:bodyPr wrap="square" rtlCol="0">
            <a:spAutoFit/>
          </a:bodyPr>
          <a:lstStyle/>
          <a:p>
            <a:r>
              <a:rPr lang="en-GB" dirty="0"/>
              <a:t>Super-intelligent</a:t>
            </a:r>
          </a:p>
        </p:txBody>
      </p:sp>
      <p:sp>
        <p:nvSpPr>
          <p:cNvPr id="10" name="TextBox 9">
            <a:extLst>
              <a:ext uri="{FF2B5EF4-FFF2-40B4-BE49-F238E27FC236}">
                <a16:creationId xmlns:a16="http://schemas.microsoft.com/office/drawing/2014/main" id="{0CD3FC67-5C69-4B09-BB7A-15D2D509F7E4}"/>
              </a:ext>
            </a:extLst>
          </p:cNvPr>
          <p:cNvSpPr txBox="1"/>
          <p:nvPr/>
        </p:nvSpPr>
        <p:spPr>
          <a:xfrm>
            <a:off x="7771148" y="3811622"/>
            <a:ext cx="3888419" cy="369332"/>
          </a:xfrm>
          <a:prstGeom prst="rect">
            <a:avLst/>
          </a:prstGeom>
          <a:solidFill>
            <a:srgbClr val="00A4B4"/>
          </a:solidFill>
        </p:spPr>
        <p:txBody>
          <a:bodyPr wrap="square" rtlCol="0">
            <a:spAutoFit/>
          </a:bodyPr>
          <a:lstStyle/>
          <a:p>
            <a:pPr algn="ctr"/>
            <a:r>
              <a:rPr lang="en-GB" dirty="0"/>
              <a:t>Struggles with reading and writing</a:t>
            </a:r>
          </a:p>
        </p:txBody>
      </p:sp>
      <p:sp>
        <p:nvSpPr>
          <p:cNvPr id="11" name="TextBox 10">
            <a:extLst>
              <a:ext uri="{FF2B5EF4-FFF2-40B4-BE49-F238E27FC236}">
                <a16:creationId xmlns:a16="http://schemas.microsoft.com/office/drawing/2014/main" id="{C4E2A495-90D9-4F93-8BCA-EED543E1C9BC}"/>
              </a:ext>
            </a:extLst>
          </p:cNvPr>
          <p:cNvSpPr txBox="1"/>
          <p:nvPr/>
        </p:nvSpPr>
        <p:spPr>
          <a:xfrm>
            <a:off x="1855434" y="3932164"/>
            <a:ext cx="2246050" cy="369332"/>
          </a:xfrm>
          <a:prstGeom prst="rect">
            <a:avLst/>
          </a:prstGeom>
          <a:solidFill>
            <a:srgbClr val="00A4B4"/>
          </a:solidFill>
        </p:spPr>
        <p:txBody>
          <a:bodyPr wrap="square" rtlCol="0">
            <a:spAutoFit/>
          </a:bodyPr>
          <a:lstStyle/>
          <a:p>
            <a:pPr algn="ctr"/>
            <a:r>
              <a:rPr lang="en-GB" dirty="0"/>
              <a:t>Hopeless at maths</a:t>
            </a:r>
          </a:p>
        </p:txBody>
      </p:sp>
      <p:sp>
        <p:nvSpPr>
          <p:cNvPr id="12" name="TextBox 11">
            <a:extLst>
              <a:ext uri="{FF2B5EF4-FFF2-40B4-BE49-F238E27FC236}">
                <a16:creationId xmlns:a16="http://schemas.microsoft.com/office/drawing/2014/main" id="{CC98A69D-DA22-4049-879F-2A3C43D78555}"/>
              </a:ext>
            </a:extLst>
          </p:cNvPr>
          <p:cNvSpPr txBox="1"/>
          <p:nvPr/>
        </p:nvSpPr>
        <p:spPr>
          <a:xfrm>
            <a:off x="9138080" y="4640045"/>
            <a:ext cx="2032987" cy="369332"/>
          </a:xfrm>
          <a:prstGeom prst="rect">
            <a:avLst/>
          </a:prstGeom>
          <a:solidFill>
            <a:srgbClr val="00A4B4"/>
          </a:solidFill>
        </p:spPr>
        <p:txBody>
          <a:bodyPr wrap="square" rtlCol="0">
            <a:spAutoFit/>
          </a:bodyPr>
          <a:lstStyle/>
          <a:p>
            <a:r>
              <a:rPr lang="en-GB" dirty="0"/>
              <a:t>Creative &amp; artistic</a:t>
            </a:r>
          </a:p>
        </p:txBody>
      </p:sp>
      <p:sp>
        <p:nvSpPr>
          <p:cNvPr id="14" name="TextBox 13">
            <a:extLst>
              <a:ext uri="{FF2B5EF4-FFF2-40B4-BE49-F238E27FC236}">
                <a16:creationId xmlns:a16="http://schemas.microsoft.com/office/drawing/2014/main" id="{337D6D1B-62DC-492F-89F9-747C3838964F}"/>
              </a:ext>
            </a:extLst>
          </p:cNvPr>
          <p:cNvSpPr txBox="1"/>
          <p:nvPr/>
        </p:nvSpPr>
        <p:spPr>
          <a:xfrm>
            <a:off x="493962" y="4519212"/>
            <a:ext cx="2400158" cy="369332"/>
          </a:xfrm>
          <a:prstGeom prst="rect">
            <a:avLst/>
          </a:prstGeom>
          <a:solidFill>
            <a:srgbClr val="00A4B4"/>
          </a:solidFill>
        </p:spPr>
        <p:txBody>
          <a:bodyPr wrap="square" rtlCol="0">
            <a:spAutoFit/>
          </a:bodyPr>
          <a:lstStyle/>
          <a:p>
            <a:pPr algn="ctr"/>
            <a:r>
              <a:rPr lang="en-GB" dirty="0"/>
              <a:t>Can’t read and write</a:t>
            </a:r>
          </a:p>
        </p:txBody>
      </p:sp>
      <p:sp>
        <p:nvSpPr>
          <p:cNvPr id="15" name="TextBox 14">
            <a:extLst>
              <a:ext uri="{FF2B5EF4-FFF2-40B4-BE49-F238E27FC236}">
                <a16:creationId xmlns:a16="http://schemas.microsoft.com/office/drawing/2014/main" id="{6DB2FB6D-55AD-43B2-B1F0-FA44DDCF35C3}"/>
              </a:ext>
            </a:extLst>
          </p:cNvPr>
          <p:cNvSpPr txBox="1"/>
          <p:nvPr/>
        </p:nvSpPr>
        <p:spPr>
          <a:xfrm>
            <a:off x="2053929" y="5253816"/>
            <a:ext cx="1944209" cy="369332"/>
          </a:xfrm>
          <a:prstGeom prst="rect">
            <a:avLst/>
          </a:prstGeom>
          <a:solidFill>
            <a:srgbClr val="00A4B4"/>
          </a:solidFill>
        </p:spPr>
        <p:txBody>
          <a:bodyPr wrap="square" rtlCol="0">
            <a:spAutoFit/>
          </a:bodyPr>
          <a:lstStyle/>
          <a:p>
            <a:r>
              <a:rPr lang="en-GB" dirty="0"/>
              <a:t>Brilliant at sport</a:t>
            </a:r>
          </a:p>
        </p:txBody>
      </p:sp>
      <p:sp>
        <p:nvSpPr>
          <p:cNvPr id="16" name="TextBox 15">
            <a:extLst>
              <a:ext uri="{FF2B5EF4-FFF2-40B4-BE49-F238E27FC236}">
                <a16:creationId xmlns:a16="http://schemas.microsoft.com/office/drawing/2014/main" id="{249A2F12-CD29-418D-A648-0BA4FBB855FC}"/>
              </a:ext>
            </a:extLst>
          </p:cNvPr>
          <p:cNvSpPr txBox="1"/>
          <p:nvPr/>
        </p:nvSpPr>
        <p:spPr>
          <a:xfrm>
            <a:off x="7874494" y="5806262"/>
            <a:ext cx="1861124" cy="369332"/>
          </a:xfrm>
          <a:prstGeom prst="rect">
            <a:avLst/>
          </a:prstGeom>
          <a:solidFill>
            <a:srgbClr val="00A4B4"/>
          </a:solidFill>
        </p:spPr>
        <p:txBody>
          <a:bodyPr wrap="square" rtlCol="0">
            <a:spAutoFit/>
          </a:bodyPr>
          <a:lstStyle/>
          <a:p>
            <a:r>
              <a:rPr lang="en-GB" dirty="0"/>
              <a:t>Slow at learning</a:t>
            </a:r>
          </a:p>
        </p:txBody>
      </p:sp>
      <p:cxnSp>
        <p:nvCxnSpPr>
          <p:cNvPr id="18" name="Straight Arrow Connector 17">
            <a:extLst>
              <a:ext uri="{FF2B5EF4-FFF2-40B4-BE49-F238E27FC236}">
                <a16:creationId xmlns:a16="http://schemas.microsoft.com/office/drawing/2014/main" id="{9D0D7411-4C7A-48C8-A497-1DACAA3E5B63}"/>
              </a:ext>
            </a:extLst>
          </p:cNvPr>
          <p:cNvCxnSpPr>
            <a:stCxn id="8" idx="3"/>
          </p:cNvCxnSpPr>
          <p:nvPr/>
        </p:nvCxnSpPr>
        <p:spPr>
          <a:xfrm>
            <a:off x="4101483" y="2984662"/>
            <a:ext cx="1994517" cy="826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C2E56E-1375-4AFD-BB6F-32EADDF4D46E}"/>
              </a:ext>
            </a:extLst>
          </p:cNvPr>
          <p:cNvCxnSpPr>
            <a:cxnSpLocks/>
            <a:stCxn id="7" idx="1"/>
          </p:cNvCxnSpPr>
          <p:nvPr/>
        </p:nvCxnSpPr>
        <p:spPr>
          <a:xfrm flipH="1">
            <a:off x="7174638" y="3053891"/>
            <a:ext cx="1614254" cy="757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479A18-F62C-4864-B438-6180951AF55C}"/>
              </a:ext>
            </a:extLst>
          </p:cNvPr>
          <p:cNvCxnSpPr>
            <a:stCxn id="14" idx="3"/>
          </p:cNvCxnSpPr>
          <p:nvPr/>
        </p:nvCxnSpPr>
        <p:spPr>
          <a:xfrm>
            <a:off x="2894120" y="4703878"/>
            <a:ext cx="1873189" cy="120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6934A6F-8A0E-4DFB-A3E7-6BB3352995CB}"/>
              </a:ext>
            </a:extLst>
          </p:cNvPr>
          <p:cNvCxnSpPr>
            <a:stCxn id="11" idx="3"/>
          </p:cNvCxnSpPr>
          <p:nvPr/>
        </p:nvCxnSpPr>
        <p:spPr>
          <a:xfrm flipV="1">
            <a:off x="4101484" y="3996288"/>
            <a:ext cx="1438182" cy="12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F548330-A459-4591-827D-849549F6A895}"/>
              </a:ext>
            </a:extLst>
          </p:cNvPr>
          <p:cNvCxnSpPr>
            <a:stCxn id="9" idx="3"/>
          </p:cNvCxnSpPr>
          <p:nvPr/>
        </p:nvCxnSpPr>
        <p:spPr>
          <a:xfrm flipV="1">
            <a:off x="2894120" y="3162471"/>
            <a:ext cx="2630980" cy="298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91AE39B-6FC7-4D0D-8BAC-9D4C09825FFF}"/>
              </a:ext>
            </a:extLst>
          </p:cNvPr>
          <p:cNvCxnSpPr>
            <a:stCxn id="16" idx="1"/>
          </p:cNvCxnSpPr>
          <p:nvPr/>
        </p:nvCxnSpPr>
        <p:spPr>
          <a:xfrm flipH="1" flipV="1">
            <a:off x="6958384" y="4965262"/>
            <a:ext cx="916110" cy="1025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5B8930C-5FFB-47C7-B6D6-ACF84F26F555}"/>
              </a:ext>
            </a:extLst>
          </p:cNvPr>
          <p:cNvCxnSpPr>
            <a:stCxn id="12" idx="1"/>
          </p:cNvCxnSpPr>
          <p:nvPr/>
        </p:nvCxnSpPr>
        <p:spPr>
          <a:xfrm flipH="1">
            <a:off x="5663953" y="4824711"/>
            <a:ext cx="3474127" cy="874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0E131D1-2BB8-4D43-B320-AB50ACF1F700}"/>
              </a:ext>
            </a:extLst>
          </p:cNvPr>
          <p:cNvCxnSpPr>
            <a:stCxn id="10" idx="1"/>
          </p:cNvCxnSpPr>
          <p:nvPr/>
        </p:nvCxnSpPr>
        <p:spPr>
          <a:xfrm flipH="1">
            <a:off x="6398296" y="3996288"/>
            <a:ext cx="1372852" cy="821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3266ABB-F267-4306-8E98-26A71184BCED}"/>
              </a:ext>
            </a:extLst>
          </p:cNvPr>
          <p:cNvCxnSpPr>
            <a:stCxn id="15" idx="3"/>
          </p:cNvCxnSpPr>
          <p:nvPr/>
        </p:nvCxnSpPr>
        <p:spPr>
          <a:xfrm flipV="1">
            <a:off x="3998138" y="5009377"/>
            <a:ext cx="1727959" cy="429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6AC3DE7-DCD2-40F6-8276-19B1555BBB6D}"/>
              </a:ext>
            </a:extLst>
          </p:cNvPr>
          <p:cNvSpPr txBox="1"/>
          <p:nvPr/>
        </p:nvSpPr>
        <p:spPr>
          <a:xfrm>
            <a:off x="8522334" y="5215171"/>
            <a:ext cx="2121992" cy="369332"/>
          </a:xfrm>
          <a:prstGeom prst="rect">
            <a:avLst/>
          </a:prstGeom>
          <a:solidFill>
            <a:srgbClr val="00A4B4"/>
          </a:solidFill>
        </p:spPr>
        <p:txBody>
          <a:bodyPr wrap="square" rtlCol="0">
            <a:spAutoFit/>
          </a:bodyPr>
          <a:lstStyle/>
          <a:p>
            <a:r>
              <a:rPr lang="en-GB" dirty="0"/>
              <a:t>Gifted and talented</a:t>
            </a:r>
          </a:p>
        </p:txBody>
      </p:sp>
      <p:cxnSp>
        <p:nvCxnSpPr>
          <p:cNvPr id="37" name="Straight Arrow Connector 36">
            <a:extLst>
              <a:ext uri="{FF2B5EF4-FFF2-40B4-BE49-F238E27FC236}">
                <a16:creationId xmlns:a16="http://schemas.microsoft.com/office/drawing/2014/main" id="{F1024FD1-C1F3-489B-BD12-674EDBBB569A}"/>
              </a:ext>
            </a:extLst>
          </p:cNvPr>
          <p:cNvCxnSpPr>
            <a:stCxn id="35" idx="1"/>
          </p:cNvCxnSpPr>
          <p:nvPr/>
        </p:nvCxnSpPr>
        <p:spPr>
          <a:xfrm flipH="1" flipV="1">
            <a:off x="6276513" y="3053891"/>
            <a:ext cx="2245821" cy="2345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38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A4B7-67F6-4638-BA49-8B2C44E05C4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solidFill>
                  <a:srgbClr val="00A4B4"/>
                </a:solidFill>
              </a:rPr>
              <a:t>Mindsets - Nature vs Nurture</a:t>
            </a:r>
          </a:p>
        </p:txBody>
      </p:sp>
      <p:pic>
        <p:nvPicPr>
          <p:cNvPr id="7" name="Content Placeholder 6" descr="A close up of a sign&#10;&#10;Description automatically generated">
            <a:extLst>
              <a:ext uri="{FF2B5EF4-FFF2-40B4-BE49-F238E27FC236}">
                <a16:creationId xmlns:a16="http://schemas.microsoft.com/office/drawing/2014/main" id="{4FE31834-C1DA-4A08-9398-CBB095990996}"/>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345" r="-1" b="12486"/>
          <a:stretch/>
        </p:blipFill>
        <p:spPr>
          <a:xfrm>
            <a:off x="819705" y="1435009"/>
            <a:ext cx="10525125" cy="4351338"/>
          </a:xfrm>
          <a:prstGeom prst="rect">
            <a:avLst/>
          </a:prstGeom>
        </p:spPr>
      </p:pic>
    </p:spTree>
    <p:extLst>
      <p:ext uri="{BB962C8B-B14F-4D97-AF65-F5344CB8AC3E}">
        <p14:creationId xmlns:p14="http://schemas.microsoft.com/office/powerpoint/2010/main" val="321182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24FB-F97B-49D9-8BC6-4FC6301D2450}"/>
              </a:ext>
            </a:extLst>
          </p:cNvPr>
          <p:cNvSpPr>
            <a:spLocks noGrp="1"/>
          </p:cNvSpPr>
          <p:nvPr>
            <p:ph type="title"/>
          </p:nvPr>
        </p:nvSpPr>
        <p:spPr>
          <a:xfrm>
            <a:off x="838200" y="365125"/>
            <a:ext cx="10515600" cy="1325563"/>
          </a:xfrm>
        </p:spPr>
        <p:txBody>
          <a:bodyPr>
            <a:normAutofit/>
          </a:bodyPr>
          <a:lstStyle/>
          <a:p>
            <a:r>
              <a:rPr lang="en-GB" b="1" dirty="0">
                <a:solidFill>
                  <a:srgbClr val="00A4B4"/>
                </a:solidFill>
              </a:rPr>
              <a:t>What is a mindset?</a:t>
            </a:r>
            <a:endParaRPr lang="en-GB" dirty="0">
              <a:solidFill>
                <a:srgbClr val="00A4B4"/>
              </a:solidFill>
            </a:endParaRPr>
          </a:p>
        </p:txBody>
      </p:sp>
      <p:sp>
        <p:nvSpPr>
          <p:cNvPr id="3" name="Content Placeholder 2">
            <a:extLst>
              <a:ext uri="{FF2B5EF4-FFF2-40B4-BE49-F238E27FC236}">
                <a16:creationId xmlns:a16="http://schemas.microsoft.com/office/drawing/2014/main" id="{7A8BA181-3438-4813-91CE-A3B5F216836A}"/>
              </a:ext>
            </a:extLst>
          </p:cNvPr>
          <p:cNvSpPr>
            <a:spLocks noGrp="1"/>
          </p:cNvSpPr>
          <p:nvPr>
            <p:ph idx="1"/>
          </p:nvPr>
        </p:nvSpPr>
        <p:spPr>
          <a:xfrm>
            <a:off x="797052" y="1550417"/>
            <a:ext cx="7068563" cy="3989249"/>
          </a:xfrm>
        </p:spPr>
        <p:txBody>
          <a:bodyPr>
            <a:normAutofit/>
          </a:bodyPr>
          <a:lstStyle/>
          <a:p>
            <a:pPr marL="0" indent="0">
              <a:buNone/>
            </a:pPr>
            <a:endParaRPr lang="en-GB" sz="2400" dirty="0"/>
          </a:p>
          <a:p>
            <a:pPr marL="0" indent="0">
              <a:buNone/>
            </a:pPr>
            <a:r>
              <a:rPr lang="en-GB" sz="2400" dirty="0">
                <a:solidFill>
                  <a:srgbClr val="002060"/>
                </a:solidFill>
              </a:rPr>
              <a:t>This video will introduce you to the terms fixed and growth mindsets and how it applies to your learning potential:</a:t>
            </a:r>
          </a:p>
          <a:p>
            <a:pPr marL="0" indent="0">
              <a:buNone/>
            </a:pPr>
            <a:endParaRPr lang="en-GB" sz="2400" dirty="0"/>
          </a:p>
          <a:p>
            <a:pPr marL="0" indent="0">
              <a:buNone/>
            </a:pPr>
            <a:r>
              <a:rPr lang="en-GB" sz="2400" dirty="0"/>
              <a:t> </a:t>
            </a:r>
            <a:r>
              <a:rPr lang="en-GB" sz="2400" dirty="0">
                <a:hlinkClick r:id="rId3"/>
              </a:rPr>
              <a:t>https://www.youtube.com/watch?v=KUWn_TJTrnU</a:t>
            </a:r>
            <a:endParaRPr lang="en-GB" sz="2400" dirty="0"/>
          </a:p>
          <a:p>
            <a:pPr marL="0" indent="0">
              <a:buNone/>
            </a:pPr>
            <a:endParaRPr lang="en-GB" sz="2400" dirty="0">
              <a:solidFill>
                <a:srgbClr val="002060"/>
              </a:solidFill>
            </a:endParaRPr>
          </a:p>
          <a:p>
            <a:pPr marL="0" indent="0">
              <a:buNone/>
            </a:pPr>
            <a:r>
              <a:rPr lang="en-GB" sz="2400" dirty="0">
                <a:solidFill>
                  <a:srgbClr val="002060"/>
                </a:solidFill>
              </a:rPr>
              <a:t>Please discuss your thoughts after the video</a:t>
            </a:r>
          </a:p>
        </p:txBody>
      </p:sp>
      <p:pic>
        <p:nvPicPr>
          <p:cNvPr id="6" name="Picture 5" descr="A close up of a logo&#10;&#10;Description automatically generated">
            <a:extLst>
              <a:ext uri="{FF2B5EF4-FFF2-40B4-BE49-F238E27FC236}">
                <a16:creationId xmlns:a16="http://schemas.microsoft.com/office/drawing/2014/main" id="{810B62C4-3C34-46AD-95D7-90205A156B4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29" r="1" b="1"/>
          <a:stretch/>
        </p:blipFill>
        <p:spPr>
          <a:xfrm>
            <a:off x="8037576" y="1904281"/>
            <a:ext cx="3374810" cy="4272681"/>
          </a:xfrm>
          <a:prstGeom prst="rect">
            <a:avLst/>
          </a:prstGeom>
        </p:spPr>
      </p:pic>
    </p:spTree>
    <p:extLst>
      <p:ext uri="{BB962C8B-B14F-4D97-AF65-F5344CB8AC3E}">
        <p14:creationId xmlns:p14="http://schemas.microsoft.com/office/powerpoint/2010/main" val="169436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black background&#10;&#10;Description automatically generated">
            <a:extLst>
              <a:ext uri="{FF2B5EF4-FFF2-40B4-BE49-F238E27FC236}">
                <a16:creationId xmlns:a16="http://schemas.microsoft.com/office/drawing/2014/main" id="{2FFA6574-AF72-44F7-917D-C6B65BC8CF92}"/>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376" r="-1" b="9523"/>
          <a:stretch/>
        </p:blipFill>
        <p:spPr>
          <a:xfrm>
            <a:off x="161036" y="321732"/>
            <a:ext cx="11709231" cy="6301009"/>
          </a:xfrm>
          <a:prstGeom prst="rect">
            <a:avLst/>
          </a:prstGeom>
        </p:spPr>
      </p:pic>
    </p:spTree>
    <p:extLst>
      <p:ext uri="{BB962C8B-B14F-4D97-AF65-F5344CB8AC3E}">
        <p14:creationId xmlns:p14="http://schemas.microsoft.com/office/powerpoint/2010/main" val="103351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4E80-8992-4793-8E15-6C2B85DC02FE}"/>
              </a:ext>
            </a:extLst>
          </p:cNvPr>
          <p:cNvSpPr>
            <a:spLocks noGrp="1"/>
          </p:cNvSpPr>
          <p:nvPr>
            <p:ph type="title"/>
          </p:nvPr>
        </p:nvSpPr>
        <p:spPr/>
        <p:txBody>
          <a:bodyPr/>
          <a:lstStyle/>
          <a:p>
            <a:r>
              <a:rPr lang="en-GB" b="1" dirty="0">
                <a:solidFill>
                  <a:srgbClr val="00A4B4"/>
                </a:solidFill>
              </a:rPr>
              <a:t>How can you develop a growth mindset?</a:t>
            </a:r>
          </a:p>
        </p:txBody>
      </p:sp>
      <p:sp>
        <p:nvSpPr>
          <p:cNvPr id="3" name="Content Placeholder 2">
            <a:extLst>
              <a:ext uri="{FF2B5EF4-FFF2-40B4-BE49-F238E27FC236}">
                <a16:creationId xmlns:a16="http://schemas.microsoft.com/office/drawing/2014/main" id="{FCE169C8-F259-4996-8354-4953724EEC24}"/>
              </a:ext>
            </a:extLst>
          </p:cNvPr>
          <p:cNvSpPr>
            <a:spLocks noGrp="1"/>
          </p:cNvSpPr>
          <p:nvPr>
            <p:ph idx="1"/>
          </p:nvPr>
        </p:nvSpPr>
        <p:spPr>
          <a:xfrm>
            <a:off x="746098" y="2085654"/>
            <a:ext cx="7856621" cy="3644804"/>
          </a:xfrm>
        </p:spPr>
        <p:txBody>
          <a:bodyPr>
            <a:normAutofit fontScale="92500" lnSpcReduction="10000"/>
          </a:bodyPr>
          <a:lstStyle/>
          <a:p>
            <a:pPr marL="0" indent="0">
              <a:buNone/>
            </a:pPr>
            <a:r>
              <a:rPr lang="en-GB" dirty="0">
                <a:solidFill>
                  <a:srgbClr val="002060"/>
                </a:solidFill>
              </a:rPr>
              <a:t>In the video you saw how a growth mindset involves personal belief, effort and resilience.  </a:t>
            </a:r>
          </a:p>
          <a:p>
            <a:pPr marL="0" indent="0">
              <a:buNone/>
            </a:pPr>
            <a:endParaRPr lang="en-GB" dirty="0">
              <a:solidFill>
                <a:srgbClr val="002060"/>
              </a:solidFill>
            </a:endParaRPr>
          </a:p>
          <a:p>
            <a:r>
              <a:rPr lang="en-GB" dirty="0">
                <a:solidFill>
                  <a:srgbClr val="002060"/>
                </a:solidFill>
              </a:rPr>
              <a:t>In groups or pairs, please draw a </a:t>
            </a:r>
            <a:r>
              <a:rPr lang="en-GB" dirty="0">
                <a:solidFill>
                  <a:srgbClr val="B31B82"/>
                </a:solidFill>
              </a:rPr>
              <a:t>brain</a:t>
            </a:r>
            <a:r>
              <a:rPr lang="en-GB" dirty="0">
                <a:solidFill>
                  <a:srgbClr val="002060"/>
                </a:solidFill>
              </a:rPr>
              <a:t> (it doesn’t have to be perfect or in detail … just something that kind of looks like a brain!) </a:t>
            </a:r>
          </a:p>
          <a:p>
            <a:r>
              <a:rPr lang="en-GB" dirty="0">
                <a:solidFill>
                  <a:srgbClr val="002060"/>
                </a:solidFill>
              </a:rPr>
              <a:t>Now around the outside of your brain picture, please list as many things you can think of that might help you develop a </a:t>
            </a:r>
            <a:r>
              <a:rPr lang="en-GB" dirty="0">
                <a:solidFill>
                  <a:srgbClr val="00A4B4"/>
                </a:solidFill>
              </a:rPr>
              <a:t>growth mindset</a:t>
            </a:r>
            <a:r>
              <a:rPr lang="en-GB" dirty="0">
                <a:solidFill>
                  <a:srgbClr val="002060"/>
                </a:solidFill>
              </a:rPr>
              <a:t>. I have mentioned a few ideas above</a:t>
            </a:r>
          </a:p>
        </p:txBody>
      </p:sp>
      <p:pic>
        <p:nvPicPr>
          <p:cNvPr id="8" name="Picture 7" descr="A picture containing sitting, fruit, decorated, cake&#10;&#10;Description automatically generated">
            <a:extLst>
              <a:ext uri="{FF2B5EF4-FFF2-40B4-BE49-F238E27FC236}">
                <a16:creationId xmlns:a16="http://schemas.microsoft.com/office/drawing/2014/main" id="{DB5B8BE8-6410-4E31-9CB2-ED426F200C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97421" y="2085654"/>
            <a:ext cx="2825884" cy="3536781"/>
          </a:xfrm>
          <a:prstGeom prst="rect">
            <a:avLst/>
          </a:prstGeom>
        </p:spPr>
      </p:pic>
    </p:spTree>
    <p:extLst>
      <p:ext uri="{BB962C8B-B14F-4D97-AF65-F5344CB8AC3E}">
        <p14:creationId xmlns:p14="http://schemas.microsoft.com/office/powerpoint/2010/main" val="339372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BAC8-73DB-49A5-B451-6B5653C00F8C}"/>
              </a:ext>
            </a:extLst>
          </p:cNvPr>
          <p:cNvSpPr>
            <a:spLocks noGrp="1"/>
          </p:cNvSpPr>
          <p:nvPr>
            <p:ph type="title"/>
          </p:nvPr>
        </p:nvSpPr>
        <p:spPr/>
        <p:txBody>
          <a:bodyPr/>
          <a:lstStyle/>
          <a:p>
            <a:r>
              <a:rPr lang="en-GB" b="1" dirty="0">
                <a:solidFill>
                  <a:srgbClr val="00A4B4"/>
                </a:solidFill>
              </a:rPr>
              <a:t>Top Tips for developing a growth mindset:</a:t>
            </a:r>
          </a:p>
        </p:txBody>
      </p:sp>
      <p:sp>
        <p:nvSpPr>
          <p:cNvPr id="3" name="Content Placeholder 2">
            <a:extLst>
              <a:ext uri="{FF2B5EF4-FFF2-40B4-BE49-F238E27FC236}">
                <a16:creationId xmlns:a16="http://schemas.microsoft.com/office/drawing/2014/main" id="{674DC646-806C-41AC-AC28-68B512CDD0A5}"/>
              </a:ext>
            </a:extLst>
          </p:cNvPr>
          <p:cNvSpPr>
            <a:spLocks noGrp="1"/>
          </p:cNvSpPr>
          <p:nvPr>
            <p:ph idx="1"/>
          </p:nvPr>
        </p:nvSpPr>
        <p:spPr>
          <a:xfrm>
            <a:off x="879629" y="2254928"/>
            <a:ext cx="10515600" cy="3300469"/>
          </a:xfrm>
        </p:spPr>
        <p:txBody>
          <a:bodyPr>
            <a:normAutofit/>
          </a:bodyPr>
          <a:lstStyle/>
          <a:p>
            <a:pPr marL="0" indent="0" algn="ctr" fontAlgn="base">
              <a:buNone/>
            </a:pPr>
            <a:r>
              <a:rPr lang="en-GB" sz="3200" b="1" dirty="0">
                <a:solidFill>
                  <a:srgbClr val="B31B82"/>
                </a:solidFill>
              </a:rPr>
              <a:t>1 Acknowledge and embrace imperfections</a:t>
            </a:r>
          </a:p>
          <a:p>
            <a:pPr marL="0" indent="0" fontAlgn="base">
              <a:buNone/>
            </a:pPr>
            <a:endParaRPr lang="en-GB" dirty="0"/>
          </a:p>
          <a:p>
            <a:pPr marL="0" indent="0" algn="ctr" fontAlgn="base">
              <a:buNone/>
            </a:pPr>
            <a:r>
              <a:rPr lang="en-GB" dirty="0">
                <a:solidFill>
                  <a:srgbClr val="002060"/>
                </a:solidFill>
              </a:rPr>
              <a:t>Hiding from your weaknesses means you’ll never overcome them</a:t>
            </a:r>
          </a:p>
          <a:p>
            <a:endParaRPr lang="en-GB" b="1" dirty="0">
              <a:solidFill>
                <a:srgbClr val="00A4B4"/>
              </a:solidFill>
            </a:endParaRPr>
          </a:p>
        </p:txBody>
      </p:sp>
    </p:spTree>
    <p:extLst>
      <p:ext uri="{BB962C8B-B14F-4D97-AF65-F5344CB8AC3E}">
        <p14:creationId xmlns:p14="http://schemas.microsoft.com/office/powerpoint/2010/main" val="155556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959F9-5253-4339-8953-ADB213881338}"/>
              </a:ext>
            </a:extLst>
          </p:cNvPr>
          <p:cNvSpPr>
            <a:spLocks noGrp="1"/>
          </p:cNvSpPr>
          <p:nvPr>
            <p:ph idx="1"/>
          </p:nvPr>
        </p:nvSpPr>
        <p:spPr>
          <a:xfrm>
            <a:off x="772357" y="1669002"/>
            <a:ext cx="10581443" cy="4134969"/>
          </a:xfrm>
        </p:spPr>
        <p:txBody>
          <a:bodyPr>
            <a:normAutofit/>
          </a:bodyPr>
          <a:lstStyle/>
          <a:p>
            <a:pPr marL="0" indent="0" algn="ctr" fontAlgn="base">
              <a:buNone/>
            </a:pPr>
            <a:r>
              <a:rPr lang="en-GB" sz="3200" b="1" dirty="0">
                <a:solidFill>
                  <a:srgbClr val="B31B82"/>
                </a:solidFill>
              </a:rPr>
              <a:t>2. View challenges as opportunities</a:t>
            </a:r>
          </a:p>
          <a:p>
            <a:pPr marL="0" indent="0" fontAlgn="base">
              <a:buNone/>
            </a:pPr>
            <a:endParaRPr lang="en-GB" dirty="0"/>
          </a:p>
          <a:p>
            <a:pPr marL="0" indent="0" algn="ctr" fontAlgn="base">
              <a:buNone/>
            </a:pPr>
            <a:r>
              <a:rPr lang="en-GB" dirty="0">
                <a:solidFill>
                  <a:srgbClr val="002060"/>
                </a:solidFill>
              </a:rPr>
              <a:t>Having a growth mindset means relishing opportunities for self-improvement</a:t>
            </a:r>
          </a:p>
          <a:p>
            <a:pPr marL="0" indent="0" algn="ctr" fontAlgn="base">
              <a:buNone/>
            </a:pPr>
            <a:r>
              <a:rPr lang="en-GB" sz="5400" i="1" dirty="0">
                <a:solidFill>
                  <a:srgbClr val="002060"/>
                </a:solidFill>
              </a:rPr>
              <a:t>It’s about learning how to fail well!</a:t>
            </a:r>
          </a:p>
          <a:p>
            <a:pPr fontAlgn="base"/>
            <a:endParaRPr lang="en-GB" dirty="0">
              <a:hlinkClick r:id="rId3"/>
            </a:endParaRPr>
          </a:p>
          <a:p>
            <a:pPr marL="0" indent="0" algn="ctr">
              <a:buNone/>
            </a:pPr>
            <a:r>
              <a:rPr lang="en-GB" b="1" dirty="0">
                <a:solidFill>
                  <a:srgbClr val="00A4B4"/>
                </a:solidFill>
              </a:rPr>
              <a:t>What do you think ‘failing well’ looks like?</a:t>
            </a:r>
          </a:p>
        </p:txBody>
      </p:sp>
    </p:spTree>
    <p:extLst>
      <p:ext uri="{BB962C8B-B14F-4D97-AF65-F5344CB8AC3E}">
        <p14:creationId xmlns:p14="http://schemas.microsoft.com/office/powerpoint/2010/main" val="27256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p;P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SharedWithUsers xmlns="189d6819-42bb-40a9-9aa1-b6cfbddd55fc">
      <UserInfo>
        <DisplayName/>
        <AccountId xsi:nil="true"/>
        <AccountType/>
      </UserInfo>
    </SharedWithUsers>
    <_dlc_DocId xmlns="189d6819-42bb-40a9-9aa1-b6cfbddd55fc">HFUTUREDOCID-1165664543-98972</_dlc_DocId>
    <_dlc_DocIdUrl xmlns="189d6819-42bb-40a9-9aa1-b6cfbddd55fc">
      <Url>https://hants.sharepoint.com/sites/HF/_layouts/15/DocIdRedir.aspx?ID=HFUTUREDOCID-1165664543-98972</Url>
      <Description>HFUTUREDOCID-1165664543-98972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DBD869A-BC30-427B-884B-868B626BC74A}">
  <ds:schemaRefs>
    <ds:schemaRef ds:uri="http://schemas.microsoft.com/sharepoint/v3/contenttype/forms"/>
  </ds:schemaRefs>
</ds:datastoreItem>
</file>

<file path=customXml/itemProps2.xml><?xml version="1.0" encoding="utf-8"?>
<ds:datastoreItem xmlns:ds="http://schemas.openxmlformats.org/officeDocument/2006/customXml" ds:itemID="{D8FB69A6-09C1-4585-BECB-C8BF51F63F6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ca2ca72-aeb3-408d-815e-f8af989503b1"/>
    <ds:schemaRef ds:uri="176ca1e0-fea0-444e-8274-bd5347aee320"/>
    <ds:schemaRef ds:uri="http://www.w3.org/XML/1998/namespace"/>
    <ds:schemaRef ds:uri="http://purl.org/dc/dcmitype/"/>
  </ds:schemaRefs>
</ds:datastoreItem>
</file>

<file path=customXml/itemProps3.xml><?xml version="1.0" encoding="utf-8"?>
<ds:datastoreItem xmlns:ds="http://schemas.openxmlformats.org/officeDocument/2006/customXml" ds:itemID="{0DEBC2C2-94E9-4E2B-B2EC-DEC85F3E33ED}"/>
</file>

<file path=customXml/itemProps4.xml><?xml version="1.0" encoding="utf-8"?>
<ds:datastoreItem xmlns:ds="http://schemas.openxmlformats.org/officeDocument/2006/customXml" ds:itemID="{ED32BAD0-40BE-42E3-8847-F4DEA5327D3C}"/>
</file>

<file path=docProps/app.xml><?xml version="1.0" encoding="utf-8"?>
<Properties xmlns="http://schemas.openxmlformats.org/officeDocument/2006/extended-properties" xmlns:vt="http://schemas.openxmlformats.org/officeDocument/2006/docPropsVTypes">
  <TotalTime>36</TotalTime>
  <Words>1526</Words>
  <Application>Microsoft Office PowerPoint</Application>
  <PresentationFormat>Widescreen</PresentationFormat>
  <Paragraphs>170</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Mindsets </vt:lpstr>
      <vt:lpstr>What are we hoping to cover today?</vt:lpstr>
      <vt:lpstr>Warm-up exercise  4 minute debate</vt:lpstr>
      <vt:lpstr>Mindsets - Nature vs Nurture</vt:lpstr>
      <vt:lpstr>What is a mindset?</vt:lpstr>
      <vt:lpstr>PowerPoint Presentation</vt:lpstr>
      <vt:lpstr>How can you develop a growth mindset?</vt:lpstr>
      <vt:lpstr>Top Tips for developing a growth mindset: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Review of Learning Outcomes – have we?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Higgs, Susie</dc:creator>
  <cp:lastModifiedBy>Copeland, Deborah</cp:lastModifiedBy>
  <cp:revision>3</cp:revision>
  <dcterms:created xsi:type="dcterms:W3CDTF">2020-04-15T09:59:28Z</dcterms:created>
  <dcterms:modified xsi:type="dcterms:W3CDTF">2020-04-21T16:13:12Z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Order">
    <vt:r8>89900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CSF">
    <vt:lpwstr/>
  </property>
  <property fmtid="{D5CDD505-2E9C-101B-9397-08002B2CF9AE}" pid="8" name="_dlc_DocIdItemGuid">
    <vt:lpwstr>59a80dab-a515-4658-a419-a11f6b002f17</vt:lpwstr>
  </property>
  <property fmtid="{D5CDD505-2E9C-101B-9397-08002B2CF9AE}" pid="9" name="Youth_x0020_Services">
    <vt:lpwstr/>
  </property>
  <property fmtid="{D5CDD505-2E9C-101B-9397-08002B2CF9AE}" pid="10" name="Document_x0020_Type">
    <vt:lpwstr/>
  </property>
  <property fmtid="{D5CDD505-2E9C-101B-9397-08002B2CF9AE}" pid="11" name="Careers_x0020_Service">
    <vt:lpwstr/>
  </property>
  <property fmtid="{D5CDD505-2E9C-101B-9397-08002B2CF9AE}" pid="12" name="Duke_x0020_of_x0020_Edinburgh_x0020_Award">
    <vt:lpwstr/>
  </property>
  <property fmtid="{D5CDD505-2E9C-101B-9397-08002B2CF9AE}" pid="13" name="Schools">
    <vt:lpwstr/>
  </property>
  <property fmtid="{D5CDD505-2E9C-101B-9397-08002B2CF9AE}" pid="14" name="Education_x0020_and_x0020_Inclusion">
    <vt:lpwstr/>
  </property>
  <property fmtid="{D5CDD505-2E9C-101B-9397-08002B2CF9AE}" pid="15" name="cf18ccb67a8c47b4a12d68c41e3eb221">
    <vt:lpwstr/>
  </property>
  <property fmtid="{D5CDD505-2E9C-101B-9397-08002B2CF9AE}" pid="16" name="f8525ee3932e4ad9843cf3b91fb03df5">
    <vt:lpwstr/>
  </property>
  <property fmtid="{D5CDD505-2E9C-101B-9397-08002B2CF9AE}" pid="17" name="Post_x0020_14_x0020_Learning">
    <vt:lpwstr/>
  </property>
  <property fmtid="{D5CDD505-2E9C-101B-9397-08002B2CF9AE}" pid="18" name="CSD_x0020_Groups_x0020_and_x0020_Meetings">
    <vt:lpwstr/>
  </property>
  <property fmtid="{D5CDD505-2E9C-101B-9397-08002B2CF9AE}" pid="19" name="kaa69b6aade4434483abfac0b390183b">
    <vt:lpwstr/>
  </property>
  <property fmtid="{D5CDD505-2E9C-101B-9397-08002B2CF9AE}" pid="20" name="d5183101b66d4e3dacd96e4e4686face">
    <vt:lpwstr/>
  </property>
  <property fmtid="{D5CDD505-2E9C-101B-9397-08002B2CF9AE}" pid="21" name="j33cdd25bf9e4ea08677b665c22cea81">
    <vt:lpwstr/>
  </property>
  <property fmtid="{D5CDD505-2E9C-101B-9397-08002B2CF9AE}" pid="22" name="jf81eab6ba0d48e39021c117f6226ee2">
    <vt:lpwstr/>
  </property>
  <property fmtid="{D5CDD505-2E9C-101B-9397-08002B2CF9AE}" pid="23" name="ka2fadf937d140639443f94f82f9d7d2">
    <vt:lpwstr/>
  </property>
  <property fmtid="{D5CDD505-2E9C-101B-9397-08002B2CF9AE}" pid="24" name="j62f77b6372d4d31815658479387a95c">
    <vt:lpwstr/>
  </property>
  <property fmtid="{D5CDD505-2E9C-101B-9397-08002B2CF9AE}" pid="25" name="hc632fe273cb498aa970207d30c3b1d8">
    <vt:lpwstr/>
  </property>
  <property fmtid="{D5CDD505-2E9C-101B-9397-08002B2CF9AE}" pid="26" name="Outdoor_x0020_Education">
    <vt:lpwstr/>
  </property>
  <property fmtid="{D5CDD505-2E9C-101B-9397-08002B2CF9AE}" pid="27" name="d397eddc9e1d4f36bd09322be9c6af31">
    <vt:lpwstr/>
  </property>
  <property fmtid="{D5CDD505-2E9C-101B-9397-08002B2CF9AE}" pid="28" name="Physical_x0020_Education_x0020_and_x0020_Sport">
    <vt:lpwstr/>
  </property>
  <property fmtid="{D5CDD505-2E9C-101B-9397-08002B2CF9AE}" pid="29" name="jb30d1c0940a41f7836212edd3171965">
    <vt:lpwstr/>
  </property>
  <property fmtid="{D5CDD505-2E9C-101B-9397-08002B2CF9AE}" pid="30" name="School_x0020_Support_x0020_Staff">
    <vt:lpwstr/>
  </property>
  <property fmtid="{D5CDD505-2E9C-101B-9397-08002B2CF9AE}" pid="31" name="TaxCatchAll">
    <vt:lpwstr/>
  </property>
  <property fmtid="{D5CDD505-2E9C-101B-9397-08002B2CF9AE}" pid="32" name="Post 14 Learning">
    <vt:lpwstr/>
  </property>
  <property fmtid="{D5CDD505-2E9C-101B-9397-08002B2CF9AE}" pid="33" name="Education and Inclusion">
    <vt:lpwstr/>
  </property>
  <property fmtid="{D5CDD505-2E9C-101B-9397-08002B2CF9AE}" pid="34" name="Outdoor Education">
    <vt:lpwstr/>
  </property>
  <property fmtid="{D5CDD505-2E9C-101B-9397-08002B2CF9AE}" pid="35" name="School Support Staff">
    <vt:lpwstr/>
  </property>
  <property fmtid="{D5CDD505-2E9C-101B-9397-08002B2CF9AE}" pid="36" name="Careers Service">
    <vt:lpwstr/>
  </property>
  <property fmtid="{D5CDD505-2E9C-101B-9397-08002B2CF9AE}" pid="37" name="Document Type">
    <vt:lpwstr/>
  </property>
  <property fmtid="{D5CDD505-2E9C-101B-9397-08002B2CF9AE}" pid="38" name="Physical Education and Sport">
    <vt:lpwstr/>
  </property>
  <property fmtid="{D5CDD505-2E9C-101B-9397-08002B2CF9AE}" pid="39" name="Youth Services">
    <vt:lpwstr/>
  </property>
  <property fmtid="{D5CDD505-2E9C-101B-9397-08002B2CF9AE}" pid="40" name="Duke of Edinburgh Award">
    <vt:lpwstr/>
  </property>
  <property fmtid="{D5CDD505-2E9C-101B-9397-08002B2CF9AE}" pid="41" name="CSD Groups and Meetings">
    <vt:lpwstr/>
  </property>
</Properties>
</file>