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9" r:id="rId6"/>
    <p:sldId id="256" r:id="rId7"/>
    <p:sldId id="290" r:id="rId8"/>
    <p:sldId id="289" r:id="rId9"/>
    <p:sldId id="311" r:id="rId10"/>
    <p:sldId id="303" r:id="rId11"/>
    <p:sldId id="304" r:id="rId12"/>
    <p:sldId id="305" r:id="rId13"/>
    <p:sldId id="261" r:id="rId14"/>
    <p:sldId id="310" r:id="rId15"/>
    <p:sldId id="30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4B4"/>
    <a:srgbClr val="0000FF"/>
    <a:srgbClr val="6CA43A"/>
    <a:srgbClr val="B31B82"/>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46A2A5-E15C-4BCB-B78B-B57E2771BBA1}" vWet="4" dt="2020-07-31T09:02:01.896"/>
    <p1510:client id="{90048687-B220-4D7A-B117-D15F251C48B0}" v="6" dt="2020-07-31T09:03:17.559"/>
    <p1510:client id="{C6D6CF95-693D-4B7E-9668-5472554C06EB}" v="7" dt="2020-07-31T09:02:51.1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peland, Deborah" userId="72325f7b-e609-4310-8c44-997af699e79a" providerId="ADAL" clId="{90048687-B220-4D7A-B117-D15F251C48B0}"/>
    <pc:docChg chg="modSld">
      <pc:chgData name="Copeland, Deborah" userId="72325f7b-e609-4310-8c44-997af699e79a" providerId="ADAL" clId="{90048687-B220-4D7A-B117-D15F251C48B0}" dt="2020-07-31T09:03:17.559" v="1" actId="14100"/>
      <pc:docMkLst>
        <pc:docMk/>
      </pc:docMkLst>
      <pc:sldChg chg="modSp mod">
        <pc:chgData name="Copeland, Deborah" userId="72325f7b-e609-4310-8c44-997af699e79a" providerId="ADAL" clId="{90048687-B220-4D7A-B117-D15F251C48B0}" dt="2020-07-31T09:03:17.559" v="1" actId="14100"/>
        <pc:sldMkLst>
          <pc:docMk/>
          <pc:sldMk cId="1036710143" sldId="310"/>
        </pc:sldMkLst>
        <pc:spChg chg="mod">
          <ac:chgData name="Copeland, Deborah" userId="72325f7b-e609-4310-8c44-997af699e79a" providerId="ADAL" clId="{90048687-B220-4D7A-B117-D15F251C48B0}" dt="2020-07-31T09:03:17.559" v="1" actId="14100"/>
          <ac:spMkLst>
            <pc:docMk/>
            <pc:sldMk cId="1036710143" sldId="310"/>
            <ac:spMk id="2" creationId="{A83C59B5-3091-401F-87FE-51E0E9535999}"/>
          </ac:spMkLst>
        </pc:spChg>
      </pc:sldChg>
    </pc:docChg>
  </pc:docChgLst>
  <pc:docChgLst>
    <pc:chgData name="Dyke, Ryan" userId="a438493c-0467-4172-882e-72ed352b1c44" providerId="ADAL" clId="{C6D6CF95-693D-4B7E-9668-5472554C06EB}"/>
    <pc:docChg chg="modSld">
      <pc:chgData name="Dyke, Ryan" userId="a438493c-0467-4172-882e-72ed352b1c44" providerId="ADAL" clId="{C6D6CF95-693D-4B7E-9668-5472554C06EB}" dt="2020-07-31T09:02:51.198" v="2" actId="20577"/>
      <pc:docMkLst>
        <pc:docMk/>
      </pc:docMkLst>
      <pc:sldChg chg="modSp mod">
        <pc:chgData name="Dyke, Ryan" userId="a438493c-0467-4172-882e-72ed352b1c44" providerId="ADAL" clId="{C6D6CF95-693D-4B7E-9668-5472554C06EB}" dt="2020-07-31T09:02:16.226" v="1" actId="20577"/>
        <pc:sldMkLst>
          <pc:docMk/>
          <pc:sldMk cId="121083110" sldId="256"/>
        </pc:sldMkLst>
        <pc:spChg chg="mod">
          <ac:chgData name="Dyke, Ryan" userId="a438493c-0467-4172-882e-72ed352b1c44" providerId="ADAL" clId="{C6D6CF95-693D-4B7E-9668-5472554C06EB}" dt="2020-07-31T09:02:16.226" v="1" actId="20577"/>
          <ac:spMkLst>
            <pc:docMk/>
            <pc:sldMk cId="121083110" sldId="256"/>
            <ac:spMk id="5" creationId="{C7DC499F-8131-42B7-9E7C-34FED9BAB0F2}"/>
          </ac:spMkLst>
        </pc:spChg>
      </pc:sldChg>
      <pc:sldChg chg="modSp mod">
        <pc:chgData name="Dyke, Ryan" userId="a438493c-0467-4172-882e-72ed352b1c44" providerId="ADAL" clId="{C6D6CF95-693D-4B7E-9668-5472554C06EB}" dt="2020-07-31T09:02:51.198" v="2" actId="20577"/>
        <pc:sldMkLst>
          <pc:docMk/>
          <pc:sldMk cId="1036710143" sldId="310"/>
        </pc:sldMkLst>
        <pc:spChg chg="mod">
          <ac:chgData name="Dyke, Ryan" userId="a438493c-0467-4172-882e-72ed352b1c44" providerId="ADAL" clId="{C6D6CF95-693D-4B7E-9668-5472554C06EB}" dt="2020-07-31T09:02:51.198" v="2" actId="20577"/>
          <ac:spMkLst>
            <pc:docMk/>
            <pc:sldMk cId="1036710143" sldId="310"/>
            <ac:spMk id="2" creationId="{A83C59B5-3091-401F-87FE-51E0E9535999}"/>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kills &amp; Participation Front">
    <p:bg>
      <p:bgPr>
        <a:blipFill dpi="0" rotWithShape="1">
          <a:blip r:embed="rId2">
            <a:lum/>
          </a:blip>
          <a:srcRect/>
          <a:stretch>
            <a:fillRect t="-24000" b="-24000"/>
          </a:stretch>
        </a:blip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9025B70-9656-402D-8EF9-2F5BEAC11AC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4424" y="625642"/>
            <a:ext cx="4183438" cy="1296865"/>
          </a:xfrm>
          <a:prstGeom prst="rect">
            <a:avLst/>
          </a:prstGeom>
        </p:spPr>
      </p:pic>
    </p:spTree>
    <p:extLst>
      <p:ext uri="{BB962C8B-B14F-4D97-AF65-F5344CB8AC3E}">
        <p14:creationId xmlns:p14="http://schemas.microsoft.com/office/powerpoint/2010/main" val="3632895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Achieves 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C7E0-F982-4E60-B6BB-F8208A807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1C7D04-A791-4A30-A2C2-DC62CF7E63FF}"/>
              </a:ext>
            </a:extLst>
          </p:cNvPr>
          <p:cNvSpPr>
            <a:spLocks noGrp="1"/>
          </p:cNvSpPr>
          <p:nvPr>
            <p:ph sz="half" idx="1"/>
          </p:nvPr>
        </p:nvSpPr>
        <p:spPr>
          <a:xfrm>
            <a:off x="838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12BA082-59F4-45C3-A9A6-3B27BA77256A}"/>
              </a:ext>
            </a:extLst>
          </p:cNvPr>
          <p:cNvSpPr>
            <a:spLocks noGrp="1"/>
          </p:cNvSpPr>
          <p:nvPr>
            <p:ph sz="half" idx="2"/>
          </p:nvPr>
        </p:nvSpPr>
        <p:spPr>
          <a:xfrm>
            <a:off x="6172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8" name="Picture 7">
            <a:extLst>
              <a:ext uri="{FF2B5EF4-FFF2-40B4-BE49-F238E27FC236}">
                <a16:creationId xmlns:a16="http://schemas.microsoft.com/office/drawing/2014/main" id="{CB9FB528-4ECF-462F-A1CB-A7D6940E136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4" cy="822920"/>
          </a:xfrm>
          <a:prstGeom prst="rect">
            <a:avLst/>
          </a:prstGeom>
        </p:spPr>
      </p:pic>
    </p:spTree>
    <p:extLst>
      <p:ext uri="{BB962C8B-B14F-4D97-AF65-F5344CB8AC3E}">
        <p14:creationId xmlns:p14="http://schemas.microsoft.com/office/powerpoint/2010/main" val="367261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Achieves 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BCBE6-EB1A-4944-8CA2-C8E322A4F31A}"/>
              </a:ext>
            </a:extLst>
          </p:cNvPr>
          <p:cNvSpPr>
            <a:spLocks noGrp="1"/>
          </p:cNvSpPr>
          <p:nvPr>
            <p:ph type="title"/>
          </p:nvPr>
        </p:nvSpPr>
        <p:spPr>
          <a:xfrm>
            <a:off x="838200" y="365125"/>
            <a:ext cx="8017042" cy="1325563"/>
          </a:xfrm>
        </p:spPr>
        <p:txBody>
          <a:bodyPr/>
          <a:lstStyle/>
          <a:p>
            <a:r>
              <a:rPr lang="en-US"/>
              <a:t>Click to edit Master title style</a:t>
            </a:r>
            <a:endParaRPr lang="en-GB"/>
          </a:p>
        </p:txBody>
      </p:sp>
      <p:pic>
        <p:nvPicPr>
          <p:cNvPr id="6" name="Picture 5">
            <a:extLst>
              <a:ext uri="{FF2B5EF4-FFF2-40B4-BE49-F238E27FC236}">
                <a16:creationId xmlns:a16="http://schemas.microsoft.com/office/drawing/2014/main" id="{D2499652-25AA-458B-9536-6C744C69F32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4" cy="822920"/>
          </a:xfrm>
          <a:prstGeom prst="rect">
            <a:avLst/>
          </a:prstGeom>
        </p:spPr>
      </p:pic>
    </p:spTree>
    <p:extLst>
      <p:ext uri="{BB962C8B-B14F-4D97-AF65-F5344CB8AC3E}">
        <p14:creationId xmlns:p14="http://schemas.microsoft.com/office/powerpoint/2010/main" val="3781219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Achieves 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5E8856E-F59D-458D-BCB5-9C9AE608105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4" cy="822920"/>
          </a:xfrm>
          <a:prstGeom prst="rect">
            <a:avLst/>
          </a:prstGeom>
        </p:spPr>
      </p:pic>
    </p:spTree>
    <p:extLst>
      <p:ext uri="{BB962C8B-B14F-4D97-AF65-F5344CB8AC3E}">
        <p14:creationId xmlns:p14="http://schemas.microsoft.com/office/powerpoint/2010/main" val="33281042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utures Title Slide">
    <p:bg>
      <p:bgPr>
        <a:solidFill>
          <a:srgbClr val="B31B82"/>
        </a:solidFill>
        <a:effectLst/>
      </p:bgPr>
    </p:bg>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EE1BF74C-59A3-43A1-AFEB-16E3C41F1B28}"/>
              </a:ext>
            </a:extLst>
          </p:cNvPr>
          <p:cNvPicPr>
            <a:picLocks noChangeAspect="1"/>
          </p:cNvPicPr>
          <p:nvPr userDrawn="1"/>
        </p:nvPicPr>
        <p:blipFill rotWithShape="1">
          <a:blip r:embed="rId2">
            <a:grayscl/>
            <a:extLst>
              <a:ext uri="{28A0092B-C50C-407E-A947-70E740481C1C}">
                <a14:useLocalDpi xmlns:a14="http://schemas.microsoft.com/office/drawing/2010/main" val="0"/>
              </a:ext>
            </a:extLst>
          </a:blip>
          <a:srcRect t="10186" b="3806"/>
          <a:stretch/>
        </p:blipFill>
        <p:spPr>
          <a:xfrm>
            <a:off x="0" y="5672561"/>
            <a:ext cx="12192000" cy="1201477"/>
          </a:xfrm>
          <a:prstGeom prst="rect">
            <a:avLst/>
          </a:prstGeom>
        </p:spPr>
      </p:pic>
      <p:pic>
        <p:nvPicPr>
          <p:cNvPr id="11" name="Picture 10">
            <a:extLst>
              <a:ext uri="{FF2B5EF4-FFF2-40B4-BE49-F238E27FC236}">
                <a16:creationId xmlns:a16="http://schemas.microsoft.com/office/drawing/2014/main" id="{9A620798-9982-4E1D-BBBB-96F9A993EE0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3135474" y="1994400"/>
            <a:ext cx="5921052" cy="1800000"/>
          </a:xfrm>
          <a:prstGeom prst="rect">
            <a:avLst/>
          </a:prstGeom>
        </p:spPr>
      </p:pic>
    </p:spTree>
    <p:extLst>
      <p:ext uri="{BB962C8B-B14F-4D97-AF65-F5344CB8AC3E}">
        <p14:creationId xmlns:p14="http://schemas.microsoft.com/office/powerpoint/2010/main" val="38893672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Futures 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986C7-A3E6-4043-AA8B-A1314450AF13}"/>
              </a:ext>
            </a:extLst>
          </p:cNvPr>
          <p:cNvSpPr>
            <a:spLocks noGrp="1"/>
          </p:cNvSpPr>
          <p:nvPr>
            <p:ph type="title"/>
          </p:nvPr>
        </p:nvSpPr>
        <p:spPr>
          <a:xfrm>
            <a:off x="831850" y="1404940"/>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6458F89-96AE-40E0-8B93-FB872E3DDBF6}"/>
              </a:ext>
            </a:extLst>
          </p:cNvPr>
          <p:cNvSpPr>
            <a:spLocks noGrp="1"/>
          </p:cNvSpPr>
          <p:nvPr>
            <p:ph type="body" idx="1"/>
          </p:nvPr>
        </p:nvSpPr>
        <p:spPr>
          <a:xfrm>
            <a:off x="831850" y="4380918"/>
            <a:ext cx="10515600" cy="133007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4" name="Picture 3">
            <a:extLst>
              <a:ext uri="{FF2B5EF4-FFF2-40B4-BE49-F238E27FC236}">
                <a16:creationId xmlns:a16="http://schemas.microsoft.com/office/drawing/2014/main" id="{7212357B-916C-46DF-9B52-AE0A04C25F1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2580379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Futures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A3BE-5BAD-4E9C-B801-292154BDF20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2C6461-BEA1-4760-997B-F09FF6FEA4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6" name="Picture 5">
            <a:extLst>
              <a:ext uri="{FF2B5EF4-FFF2-40B4-BE49-F238E27FC236}">
                <a16:creationId xmlns:a16="http://schemas.microsoft.com/office/drawing/2014/main" id="{A3197EFE-6679-4919-8F4D-36E6983E947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16362658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Futures 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C7E0-F982-4E60-B6BB-F8208A807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1C7D04-A791-4A30-A2C2-DC62CF7E63FF}"/>
              </a:ext>
            </a:extLst>
          </p:cNvPr>
          <p:cNvSpPr>
            <a:spLocks noGrp="1"/>
          </p:cNvSpPr>
          <p:nvPr>
            <p:ph sz="half" idx="1"/>
          </p:nvPr>
        </p:nvSpPr>
        <p:spPr>
          <a:xfrm>
            <a:off x="838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12BA082-59F4-45C3-A9A6-3B27BA77256A}"/>
              </a:ext>
            </a:extLst>
          </p:cNvPr>
          <p:cNvSpPr>
            <a:spLocks noGrp="1"/>
          </p:cNvSpPr>
          <p:nvPr>
            <p:ph sz="half" idx="2"/>
          </p:nvPr>
        </p:nvSpPr>
        <p:spPr>
          <a:xfrm>
            <a:off x="6172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9" name="Picture 8">
            <a:extLst>
              <a:ext uri="{FF2B5EF4-FFF2-40B4-BE49-F238E27FC236}">
                <a16:creationId xmlns:a16="http://schemas.microsoft.com/office/drawing/2014/main" id="{FD0920F5-8122-4AE2-8831-86B4E12F9C4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748706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Futures 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BCBE6-EB1A-4944-8CA2-C8E322A4F31A}"/>
              </a:ext>
            </a:extLst>
          </p:cNvPr>
          <p:cNvSpPr>
            <a:spLocks noGrp="1"/>
          </p:cNvSpPr>
          <p:nvPr>
            <p:ph type="title"/>
          </p:nvPr>
        </p:nvSpPr>
        <p:spPr/>
        <p:txBody>
          <a:bodyPr/>
          <a:lstStyle/>
          <a:p>
            <a:r>
              <a:rPr lang="en-US"/>
              <a:t>Click to edit Master title style</a:t>
            </a:r>
            <a:endParaRPr lang="en-GB"/>
          </a:p>
        </p:txBody>
      </p:sp>
      <p:pic>
        <p:nvPicPr>
          <p:cNvPr id="4" name="Picture 3">
            <a:extLst>
              <a:ext uri="{FF2B5EF4-FFF2-40B4-BE49-F238E27FC236}">
                <a16:creationId xmlns:a16="http://schemas.microsoft.com/office/drawing/2014/main" id="{B6B87945-3412-46A7-9229-7AEC9351BE0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26811259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Futures 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FCC1A3F-FC5B-46BD-AABE-4157F913221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39959704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utdoors Title Slide">
    <p:bg>
      <p:bgPr>
        <a:solidFill>
          <a:srgbClr val="6CA43A"/>
        </a:solidFill>
        <a:effectLst/>
      </p:bgPr>
    </p:bg>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EE1BF74C-59A3-43A1-AFEB-16E3C41F1B28}"/>
              </a:ext>
            </a:extLst>
          </p:cNvPr>
          <p:cNvPicPr>
            <a:picLocks noChangeAspect="1"/>
          </p:cNvPicPr>
          <p:nvPr userDrawn="1"/>
        </p:nvPicPr>
        <p:blipFill rotWithShape="1">
          <a:blip r:embed="rId2">
            <a:grayscl/>
            <a:extLst>
              <a:ext uri="{28A0092B-C50C-407E-A947-70E740481C1C}">
                <a14:useLocalDpi xmlns:a14="http://schemas.microsoft.com/office/drawing/2010/main" val="0"/>
              </a:ext>
            </a:extLst>
          </a:blip>
          <a:srcRect t="10186" b="3806"/>
          <a:stretch/>
        </p:blipFill>
        <p:spPr>
          <a:xfrm>
            <a:off x="0" y="5672561"/>
            <a:ext cx="12192000" cy="1201477"/>
          </a:xfrm>
          <a:prstGeom prst="rect">
            <a:avLst/>
          </a:prstGeom>
        </p:spPr>
      </p:pic>
      <p:pic>
        <p:nvPicPr>
          <p:cNvPr id="11" name="Picture 10">
            <a:extLst>
              <a:ext uri="{FF2B5EF4-FFF2-40B4-BE49-F238E27FC236}">
                <a16:creationId xmlns:a16="http://schemas.microsoft.com/office/drawing/2014/main" id="{9A620798-9982-4E1D-BBBB-96F9A993EE0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3135474" y="1994400"/>
            <a:ext cx="5921052" cy="1800000"/>
          </a:xfrm>
          <a:prstGeom prst="rect">
            <a:avLst/>
          </a:prstGeom>
        </p:spPr>
      </p:pic>
    </p:spTree>
    <p:extLst>
      <p:ext uri="{BB962C8B-B14F-4D97-AF65-F5344CB8AC3E}">
        <p14:creationId xmlns:p14="http://schemas.microsoft.com/office/powerpoint/2010/main" val="1182845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amp;P Header">
    <p:bg>
      <p:bgPr>
        <a:blipFill dpi="0" rotWithShape="1">
          <a:blip r:embed="rId2">
            <a:alphaModFix amt="14000"/>
            <a:lum/>
          </a:blip>
          <a:srcRect/>
          <a:stretch>
            <a:fillRect t="-24000" b="-24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986C7-A3E6-4043-AA8B-A1314450AF13}"/>
              </a:ext>
            </a:extLst>
          </p:cNvPr>
          <p:cNvSpPr>
            <a:spLocks noGrp="1"/>
          </p:cNvSpPr>
          <p:nvPr>
            <p:ph type="title"/>
          </p:nvPr>
        </p:nvSpPr>
        <p:spPr>
          <a:xfrm>
            <a:off x="831850" y="1404940"/>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6458F89-96AE-40E0-8B93-FB872E3DDBF6}"/>
              </a:ext>
            </a:extLst>
          </p:cNvPr>
          <p:cNvSpPr>
            <a:spLocks noGrp="1"/>
          </p:cNvSpPr>
          <p:nvPr>
            <p:ph type="body" idx="1"/>
          </p:nvPr>
        </p:nvSpPr>
        <p:spPr>
          <a:xfrm>
            <a:off x="831850" y="4380918"/>
            <a:ext cx="10515600" cy="133007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8" name="Picture 7">
            <a:extLst>
              <a:ext uri="{FF2B5EF4-FFF2-40B4-BE49-F238E27FC236}">
                <a16:creationId xmlns:a16="http://schemas.microsoft.com/office/drawing/2014/main" id="{EFEE951B-FF5C-4005-9710-C18341127A6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057901" y="421600"/>
            <a:ext cx="2654581" cy="822920"/>
          </a:xfrm>
          <a:prstGeom prst="rect">
            <a:avLst/>
          </a:prstGeom>
        </p:spPr>
      </p:pic>
    </p:spTree>
    <p:extLst>
      <p:ext uri="{BB962C8B-B14F-4D97-AF65-F5344CB8AC3E}">
        <p14:creationId xmlns:p14="http://schemas.microsoft.com/office/powerpoint/2010/main" val="30976437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Outdoors 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986C7-A3E6-4043-AA8B-A1314450AF13}"/>
              </a:ext>
            </a:extLst>
          </p:cNvPr>
          <p:cNvSpPr>
            <a:spLocks noGrp="1"/>
          </p:cNvSpPr>
          <p:nvPr>
            <p:ph type="title"/>
          </p:nvPr>
        </p:nvSpPr>
        <p:spPr>
          <a:xfrm>
            <a:off x="831850" y="1404940"/>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6458F89-96AE-40E0-8B93-FB872E3DDBF6}"/>
              </a:ext>
            </a:extLst>
          </p:cNvPr>
          <p:cNvSpPr>
            <a:spLocks noGrp="1"/>
          </p:cNvSpPr>
          <p:nvPr>
            <p:ph type="body" idx="1"/>
          </p:nvPr>
        </p:nvSpPr>
        <p:spPr>
          <a:xfrm>
            <a:off x="831850" y="4380918"/>
            <a:ext cx="10515600" cy="133007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4" name="Picture 3">
            <a:extLst>
              <a:ext uri="{FF2B5EF4-FFF2-40B4-BE49-F238E27FC236}">
                <a16:creationId xmlns:a16="http://schemas.microsoft.com/office/drawing/2014/main" id="{9CBE955A-9FD0-42D5-9D62-A0AFE296A28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3819255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Outdoors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A3BE-5BAD-4E9C-B801-292154BDF20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2C6461-BEA1-4760-997B-F09FF6FEA4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5" name="Picture 4">
            <a:extLst>
              <a:ext uri="{FF2B5EF4-FFF2-40B4-BE49-F238E27FC236}">
                <a16:creationId xmlns:a16="http://schemas.microsoft.com/office/drawing/2014/main" id="{90D92F08-54A5-4EB3-ACC8-8961240FF7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3104153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Outdoors 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C7E0-F982-4E60-B6BB-F8208A807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1C7D04-A791-4A30-A2C2-DC62CF7E63FF}"/>
              </a:ext>
            </a:extLst>
          </p:cNvPr>
          <p:cNvSpPr>
            <a:spLocks noGrp="1"/>
          </p:cNvSpPr>
          <p:nvPr>
            <p:ph sz="half" idx="1"/>
          </p:nvPr>
        </p:nvSpPr>
        <p:spPr>
          <a:xfrm>
            <a:off x="838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12BA082-59F4-45C3-A9A6-3B27BA77256A}"/>
              </a:ext>
            </a:extLst>
          </p:cNvPr>
          <p:cNvSpPr>
            <a:spLocks noGrp="1"/>
          </p:cNvSpPr>
          <p:nvPr>
            <p:ph sz="half" idx="2"/>
          </p:nvPr>
        </p:nvSpPr>
        <p:spPr>
          <a:xfrm>
            <a:off x="6172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23CACC9-244D-4283-A32C-200E42A6BAE3}"/>
              </a:ext>
            </a:extLst>
          </p:cNvPr>
          <p:cNvSpPr>
            <a:spLocks noGrp="1"/>
          </p:cNvSpPr>
          <p:nvPr>
            <p:ph type="dt" sz="half" idx="10"/>
          </p:nvPr>
        </p:nvSpPr>
        <p:spPr>
          <a:xfrm>
            <a:off x="838200" y="6356350"/>
            <a:ext cx="2743200" cy="365125"/>
          </a:xfrm>
          <a:prstGeom prst="rect">
            <a:avLst/>
          </a:prstGeom>
        </p:spPr>
        <p:txBody>
          <a:bodyPr/>
          <a:lstStyle/>
          <a:p>
            <a:fld id="{7564F474-08F9-4BB7-9C58-EFE5F6627F9D}" type="datetimeFigureOut">
              <a:rPr lang="en-GB" smtClean="0"/>
              <a:t>31/07/2020</a:t>
            </a:fld>
            <a:endParaRPr lang="en-GB"/>
          </a:p>
        </p:txBody>
      </p:sp>
      <p:sp>
        <p:nvSpPr>
          <p:cNvPr id="6" name="Footer Placeholder 5">
            <a:extLst>
              <a:ext uri="{FF2B5EF4-FFF2-40B4-BE49-F238E27FC236}">
                <a16:creationId xmlns:a16="http://schemas.microsoft.com/office/drawing/2014/main" id="{60196064-8B5A-40D7-A052-0D1CA014D23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99A898D7-BABF-474E-B40C-AD57E8793554}"/>
              </a:ext>
            </a:extLst>
          </p:cNvPr>
          <p:cNvSpPr>
            <a:spLocks noGrp="1"/>
          </p:cNvSpPr>
          <p:nvPr>
            <p:ph type="sldNum" sz="quarter" idx="12"/>
          </p:nvPr>
        </p:nvSpPr>
        <p:spPr>
          <a:xfrm>
            <a:off x="8610600" y="6356350"/>
            <a:ext cx="2743200" cy="365125"/>
          </a:xfrm>
          <a:prstGeom prst="rect">
            <a:avLst/>
          </a:prstGeom>
        </p:spPr>
        <p:txBody>
          <a:bodyPr/>
          <a:lstStyle/>
          <a:p>
            <a:fld id="{FAF12D9B-9593-4E62-B0F5-8454E485E534}" type="slidenum">
              <a:rPr lang="en-GB" smtClean="0"/>
              <a:t>‹#›</a:t>
            </a:fld>
            <a:endParaRPr lang="en-GB"/>
          </a:p>
        </p:txBody>
      </p:sp>
      <p:pic>
        <p:nvPicPr>
          <p:cNvPr id="9" name="Picture 8">
            <a:extLst>
              <a:ext uri="{FF2B5EF4-FFF2-40B4-BE49-F238E27FC236}">
                <a16:creationId xmlns:a16="http://schemas.microsoft.com/office/drawing/2014/main" id="{B09DB2BD-644B-4835-B315-1C834574527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11296928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Outdoors 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BCBE6-EB1A-4944-8CA2-C8E322A4F31A}"/>
              </a:ext>
            </a:extLst>
          </p:cNvPr>
          <p:cNvSpPr>
            <a:spLocks noGrp="1"/>
          </p:cNvSpPr>
          <p:nvPr>
            <p:ph type="title"/>
          </p:nvPr>
        </p:nvSpPr>
        <p:spPr/>
        <p:txBody>
          <a:bodyPr/>
          <a:lstStyle/>
          <a:p>
            <a:r>
              <a:rPr lang="en-US"/>
              <a:t>Click to edit Master title style</a:t>
            </a:r>
            <a:endParaRPr lang="en-GB"/>
          </a:p>
        </p:txBody>
      </p:sp>
      <p:pic>
        <p:nvPicPr>
          <p:cNvPr id="4" name="Picture 3">
            <a:extLst>
              <a:ext uri="{FF2B5EF4-FFF2-40B4-BE49-F238E27FC236}">
                <a16:creationId xmlns:a16="http://schemas.microsoft.com/office/drawing/2014/main" id="{0A4CC55F-AFE9-4007-A9F5-693C1E9CD2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34822067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Outdoors 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7376EE6-AD34-4470-A989-EBC510D6093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3408260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S&amp;P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A3BE-5BAD-4E9C-B801-292154BDF20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2C6461-BEA1-4760-997B-F09FF6FEA4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5" name="Picture 4">
            <a:extLst>
              <a:ext uri="{FF2B5EF4-FFF2-40B4-BE49-F238E27FC236}">
                <a16:creationId xmlns:a16="http://schemas.microsoft.com/office/drawing/2014/main" id="{EBA28E79-81AE-4AC1-BA9F-B61222BE01B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57901" y="421600"/>
            <a:ext cx="2654581" cy="822920"/>
          </a:xfrm>
          <a:prstGeom prst="rect">
            <a:avLst/>
          </a:prstGeom>
        </p:spPr>
      </p:pic>
    </p:spTree>
    <p:extLst>
      <p:ext uri="{BB962C8B-B14F-4D97-AF65-F5344CB8AC3E}">
        <p14:creationId xmlns:p14="http://schemas.microsoft.com/office/powerpoint/2010/main" val="1784877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S&amp;P 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C7E0-F982-4E60-B6BB-F8208A807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1C7D04-A791-4A30-A2C2-DC62CF7E63FF}"/>
              </a:ext>
            </a:extLst>
          </p:cNvPr>
          <p:cNvSpPr>
            <a:spLocks noGrp="1"/>
          </p:cNvSpPr>
          <p:nvPr>
            <p:ph sz="half" idx="1"/>
          </p:nvPr>
        </p:nvSpPr>
        <p:spPr>
          <a:xfrm>
            <a:off x="838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12BA082-59F4-45C3-A9A6-3B27BA77256A}"/>
              </a:ext>
            </a:extLst>
          </p:cNvPr>
          <p:cNvSpPr>
            <a:spLocks noGrp="1"/>
          </p:cNvSpPr>
          <p:nvPr>
            <p:ph sz="half" idx="2"/>
          </p:nvPr>
        </p:nvSpPr>
        <p:spPr>
          <a:xfrm>
            <a:off x="6172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6" name="Picture 5">
            <a:extLst>
              <a:ext uri="{FF2B5EF4-FFF2-40B4-BE49-F238E27FC236}">
                <a16:creationId xmlns:a16="http://schemas.microsoft.com/office/drawing/2014/main" id="{DFB44E4B-00A9-486B-90B3-26073B1EEC4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57901" y="421600"/>
            <a:ext cx="2654581" cy="822920"/>
          </a:xfrm>
          <a:prstGeom prst="rect">
            <a:avLst/>
          </a:prstGeom>
        </p:spPr>
      </p:pic>
    </p:spTree>
    <p:extLst>
      <p:ext uri="{BB962C8B-B14F-4D97-AF65-F5344CB8AC3E}">
        <p14:creationId xmlns:p14="http://schemas.microsoft.com/office/powerpoint/2010/main" val="2643012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amp;P 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BCBE6-EB1A-4944-8CA2-C8E322A4F31A}"/>
              </a:ext>
            </a:extLst>
          </p:cNvPr>
          <p:cNvSpPr>
            <a:spLocks noGrp="1"/>
          </p:cNvSpPr>
          <p:nvPr>
            <p:ph type="title"/>
          </p:nvPr>
        </p:nvSpPr>
        <p:spPr>
          <a:xfrm>
            <a:off x="838200" y="365125"/>
            <a:ext cx="8017042" cy="1325563"/>
          </a:xfrm>
        </p:spPr>
        <p:txBody>
          <a:bodyPr/>
          <a:lstStyle/>
          <a:p>
            <a:r>
              <a:rPr lang="en-US"/>
              <a:t>Click to edit Master title style</a:t>
            </a:r>
            <a:endParaRPr lang="en-GB"/>
          </a:p>
        </p:txBody>
      </p:sp>
      <p:pic>
        <p:nvPicPr>
          <p:cNvPr id="4" name="Picture 3">
            <a:extLst>
              <a:ext uri="{FF2B5EF4-FFF2-40B4-BE49-F238E27FC236}">
                <a16:creationId xmlns:a16="http://schemas.microsoft.com/office/drawing/2014/main" id="{56E9F8E9-EBA6-46E7-91C3-8C866D20A05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57901" y="421600"/>
            <a:ext cx="2654581" cy="822920"/>
          </a:xfrm>
          <a:prstGeom prst="rect">
            <a:avLst/>
          </a:prstGeom>
        </p:spPr>
      </p:pic>
    </p:spTree>
    <p:extLst>
      <p:ext uri="{BB962C8B-B14F-4D97-AF65-F5344CB8AC3E}">
        <p14:creationId xmlns:p14="http://schemas.microsoft.com/office/powerpoint/2010/main" val="4078195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S&amp;P 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60AA6E4-01C1-4B88-A426-4F106F36840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57901" y="421600"/>
            <a:ext cx="2654581" cy="822920"/>
          </a:xfrm>
          <a:prstGeom prst="rect">
            <a:avLst/>
          </a:prstGeom>
        </p:spPr>
      </p:pic>
    </p:spTree>
    <p:extLst>
      <p:ext uri="{BB962C8B-B14F-4D97-AF65-F5344CB8AC3E}">
        <p14:creationId xmlns:p14="http://schemas.microsoft.com/office/powerpoint/2010/main" val="3858889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chieves Title Slide">
    <p:bg>
      <p:bgPr>
        <a:solidFill>
          <a:srgbClr val="00A4B4"/>
        </a:solidFill>
        <a:effectLst/>
      </p:bgPr>
    </p:bg>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EE1BF74C-59A3-43A1-AFEB-16E3C41F1B28}"/>
              </a:ext>
            </a:extLst>
          </p:cNvPr>
          <p:cNvPicPr>
            <a:picLocks noChangeAspect="1"/>
          </p:cNvPicPr>
          <p:nvPr userDrawn="1"/>
        </p:nvPicPr>
        <p:blipFill rotWithShape="1">
          <a:blip r:embed="rId2">
            <a:grayscl/>
            <a:extLst>
              <a:ext uri="{28A0092B-C50C-407E-A947-70E740481C1C}">
                <a14:useLocalDpi xmlns:a14="http://schemas.microsoft.com/office/drawing/2010/main" val="0"/>
              </a:ext>
            </a:extLst>
          </a:blip>
          <a:srcRect t="10186" b="3806"/>
          <a:stretch/>
        </p:blipFill>
        <p:spPr>
          <a:xfrm>
            <a:off x="0" y="5672561"/>
            <a:ext cx="12192000" cy="1201477"/>
          </a:xfrm>
          <a:prstGeom prst="rect">
            <a:avLst/>
          </a:prstGeom>
        </p:spPr>
      </p:pic>
      <p:pic>
        <p:nvPicPr>
          <p:cNvPr id="11" name="Picture 10" descr="A close up of a logo&#10;&#10;Description automatically generated">
            <a:extLst>
              <a:ext uri="{FF2B5EF4-FFF2-40B4-BE49-F238E27FC236}">
                <a16:creationId xmlns:a16="http://schemas.microsoft.com/office/drawing/2014/main" id="{9A620798-9982-4E1D-BBBB-96F9A993EE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35474" y="1944206"/>
            <a:ext cx="5921053" cy="1800000"/>
          </a:xfrm>
          <a:prstGeom prst="rect">
            <a:avLst/>
          </a:prstGeom>
        </p:spPr>
      </p:pic>
    </p:spTree>
    <p:extLst>
      <p:ext uri="{BB962C8B-B14F-4D97-AF65-F5344CB8AC3E}">
        <p14:creationId xmlns:p14="http://schemas.microsoft.com/office/powerpoint/2010/main" val="2290758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Achieves Header">
    <p:bg>
      <p:bgPr>
        <a:blipFill dpi="0" rotWithShape="1">
          <a:blip r:embed="rId2">
            <a:alphaModFix amt="14000"/>
            <a:lum/>
          </a:blip>
          <a:srcRect/>
          <a:stretch>
            <a:fillRect t="-24000" b="-24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986C7-A3E6-4043-AA8B-A1314450AF13}"/>
              </a:ext>
            </a:extLst>
          </p:cNvPr>
          <p:cNvSpPr>
            <a:spLocks noGrp="1"/>
          </p:cNvSpPr>
          <p:nvPr>
            <p:ph type="title"/>
          </p:nvPr>
        </p:nvSpPr>
        <p:spPr>
          <a:xfrm>
            <a:off x="831850" y="1404940"/>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6458F89-96AE-40E0-8B93-FB872E3DDBF6}"/>
              </a:ext>
            </a:extLst>
          </p:cNvPr>
          <p:cNvSpPr>
            <a:spLocks noGrp="1"/>
          </p:cNvSpPr>
          <p:nvPr>
            <p:ph type="body" idx="1"/>
          </p:nvPr>
        </p:nvSpPr>
        <p:spPr>
          <a:xfrm>
            <a:off x="831850" y="4380918"/>
            <a:ext cx="10515600" cy="133007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8" name="Picture 7">
            <a:extLst>
              <a:ext uri="{FF2B5EF4-FFF2-40B4-BE49-F238E27FC236}">
                <a16:creationId xmlns:a16="http://schemas.microsoft.com/office/drawing/2014/main" id="{EFEE951B-FF5C-4005-9710-C18341127A6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031705" y="421600"/>
            <a:ext cx="2706974" cy="822920"/>
          </a:xfrm>
          <a:prstGeom prst="rect">
            <a:avLst/>
          </a:prstGeom>
        </p:spPr>
      </p:pic>
    </p:spTree>
    <p:extLst>
      <p:ext uri="{BB962C8B-B14F-4D97-AF65-F5344CB8AC3E}">
        <p14:creationId xmlns:p14="http://schemas.microsoft.com/office/powerpoint/2010/main" val="170189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Achieves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A3BE-5BAD-4E9C-B801-292154BDF20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2C6461-BEA1-4760-997B-F09FF6FEA4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a:extLst>
              <a:ext uri="{FF2B5EF4-FFF2-40B4-BE49-F238E27FC236}">
                <a16:creationId xmlns:a16="http://schemas.microsoft.com/office/drawing/2014/main" id="{837DDF37-11CD-44B6-AD67-3E3F465E54B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4" cy="822920"/>
          </a:xfrm>
          <a:prstGeom prst="rect">
            <a:avLst/>
          </a:prstGeom>
        </p:spPr>
      </p:pic>
    </p:spTree>
    <p:extLst>
      <p:ext uri="{BB962C8B-B14F-4D97-AF65-F5344CB8AC3E}">
        <p14:creationId xmlns:p14="http://schemas.microsoft.com/office/powerpoint/2010/main" val="1485457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jpe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6">
            <a:alphaModFix amt="14000"/>
            <a:lum/>
          </a:blip>
          <a:srcRect/>
          <a:stretch>
            <a:fillRect t="-24000" b="-24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6D9DF6-E68F-429D-97AD-8BD4F3803D13}"/>
              </a:ext>
            </a:extLst>
          </p:cNvPr>
          <p:cNvSpPr>
            <a:spLocks noGrp="1"/>
          </p:cNvSpPr>
          <p:nvPr>
            <p:ph type="title"/>
          </p:nvPr>
        </p:nvSpPr>
        <p:spPr>
          <a:xfrm>
            <a:off x="838200" y="365125"/>
            <a:ext cx="7856621"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4341614-B6B7-44F8-9724-52BF7C22A3C8}"/>
              </a:ext>
            </a:extLst>
          </p:cNvPr>
          <p:cNvSpPr>
            <a:spLocks noGrp="1"/>
          </p:cNvSpPr>
          <p:nvPr>
            <p:ph type="body" idx="1"/>
          </p:nvPr>
        </p:nvSpPr>
        <p:spPr>
          <a:xfrm>
            <a:off x="838200" y="1825625"/>
            <a:ext cx="10515600" cy="35966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descr="A close up of a logo&#10;&#10;Description automatically generated">
            <a:extLst>
              <a:ext uri="{FF2B5EF4-FFF2-40B4-BE49-F238E27FC236}">
                <a16:creationId xmlns:a16="http://schemas.microsoft.com/office/drawing/2014/main" id="{C5044640-9AA2-4FDA-9D74-3B40EF1A1016}"/>
              </a:ext>
            </a:extLst>
          </p:cNvPr>
          <p:cNvPicPr>
            <a:picLocks noChangeAspect="1"/>
          </p:cNvPicPr>
          <p:nvPr userDrawn="1"/>
        </p:nvPicPr>
        <p:blipFill rotWithShape="1">
          <a:blip r:embed="rId27">
            <a:grayscl/>
            <a:extLst>
              <a:ext uri="{28A0092B-C50C-407E-A947-70E740481C1C}">
                <a14:useLocalDpi xmlns:a14="http://schemas.microsoft.com/office/drawing/2010/main" val="0"/>
              </a:ext>
            </a:extLst>
          </a:blip>
          <a:srcRect t="10186" b="3806"/>
          <a:stretch/>
        </p:blipFill>
        <p:spPr>
          <a:xfrm>
            <a:off x="0" y="5672561"/>
            <a:ext cx="12192000" cy="1201477"/>
          </a:xfrm>
          <a:prstGeom prst="rect">
            <a:avLst/>
          </a:prstGeom>
        </p:spPr>
      </p:pic>
    </p:spTree>
    <p:extLst>
      <p:ext uri="{BB962C8B-B14F-4D97-AF65-F5344CB8AC3E}">
        <p14:creationId xmlns:p14="http://schemas.microsoft.com/office/powerpoint/2010/main" val="1942966333"/>
      </p:ext>
    </p:extLst>
  </p:cSld>
  <p:clrMap bg1="lt1" tx1="dk1" bg2="lt2" tx2="dk2" accent1="accent1" accent2="accent2" accent3="accent3" accent4="accent4" accent5="accent5" accent6="accent6" hlink="hlink" folHlink="folHlink"/>
  <p:sldLayoutIdLst>
    <p:sldLayoutId id="2147483669" r:id="rId1"/>
    <p:sldLayoutId id="2147483671" r:id="rId2"/>
    <p:sldLayoutId id="2147483672" r:id="rId3"/>
    <p:sldLayoutId id="2147483673" r:id="rId4"/>
    <p:sldLayoutId id="2147483674" r:id="rId5"/>
    <p:sldLayoutId id="2147483675" r:id="rId6"/>
    <p:sldLayoutId id="2147483649" r:id="rId7"/>
    <p:sldLayoutId id="2147483651" r:id="rId8"/>
    <p:sldLayoutId id="2147483650" r:id="rId9"/>
    <p:sldLayoutId id="2147483652" r:id="rId10"/>
    <p:sldLayoutId id="2147483654" r:id="rId11"/>
    <p:sldLayoutId id="2147483655" r:id="rId12"/>
    <p:sldLayoutId id="2147483656" r:id="rId13"/>
    <p:sldLayoutId id="2147483659" r:id="rId14"/>
    <p:sldLayoutId id="2147483660" r:id="rId15"/>
    <p:sldLayoutId id="2147483661" r:id="rId16"/>
    <p:sldLayoutId id="2147483662" r:id="rId17"/>
    <p:sldLayoutId id="2147483663" r:id="rId18"/>
    <p:sldLayoutId id="2147483657" r:id="rId19"/>
    <p:sldLayoutId id="2147483664" r:id="rId20"/>
    <p:sldLayoutId id="2147483665" r:id="rId21"/>
    <p:sldLayoutId id="2147483666" r:id="rId22"/>
    <p:sldLayoutId id="2147483667" r:id="rId23"/>
    <p:sldLayoutId id="2147483668" r:id="rId2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www.mind.org.uk/information-support/coronavirus/coronavirus-and-your-wellbeing/#PracticalAdviceForStayingAtHome" TargetMode="Externa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s://www.mind.org.uk/" TargetMode="External"/><Relationship Id="rId2" Type="http://schemas.openxmlformats.org/officeDocument/2006/relationships/hyperlink" Target="https://www.nhs.uk/conditions/stress-anxiety-depression/mood-self-assessment/" TargetMode="External"/><Relationship Id="rId1" Type="http://schemas.openxmlformats.org/officeDocument/2006/relationships/slideLayout" Target="../slideLayouts/slideLayout12.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s://www.youtube.com/watch?v=inpok4MKVLM" TargetMode="Externa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hyperlink" Target="https://www.nhs.uk/conditions/stress-anxiety-depression/mindfulness/" TargetMode="External"/><Relationship Id="rId2" Type="http://schemas.openxmlformats.org/officeDocument/2006/relationships/image" Target="../media/image12.jpeg"/><Relationship Id="rId1" Type="http://schemas.openxmlformats.org/officeDocument/2006/relationships/slideLayout" Target="../slideLayouts/slideLayout10.xml"/><Relationship Id="rId6" Type="http://schemas.openxmlformats.org/officeDocument/2006/relationships/hyperlink" Target="https://www.mindful.org/the-best-books-in-mindfulness-this-year/" TargetMode="External"/><Relationship Id="rId5" Type="http://schemas.openxmlformats.org/officeDocument/2006/relationships/hyperlink" Target="https://www.youtube.com/watch?v=qzR62JJCMBQ" TargetMode="External"/><Relationship Id="rId4" Type="http://schemas.openxmlformats.org/officeDocument/2006/relationships/hyperlink" Target="https://www.youtube.com/watch?v=ny0d20TBc7s"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9224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83C59B5-3091-401F-87FE-51E0E9535999}"/>
              </a:ext>
            </a:extLst>
          </p:cNvPr>
          <p:cNvSpPr txBox="1">
            <a:spLocks/>
          </p:cNvSpPr>
          <p:nvPr/>
        </p:nvSpPr>
        <p:spPr>
          <a:xfrm>
            <a:off x="557118" y="772192"/>
            <a:ext cx="9889700" cy="452596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a:latin typeface="Arial" panose="020B0604020202020204" pitchFamily="34" charset="0"/>
                <a:cs typeface="Arial" panose="020B0604020202020204" pitchFamily="34" charset="0"/>
              </a:rPr>
              <a:t>Coronavirus and your wellbeing</a:t>
            </a:r>
          </a:p>
          <a:p>
            <a:pPr marL="0" indent="0">
              <a:spcAft>
                <a:spcPts val="600"/>
              </a:spcAft>
              <a:buNone/>
            </a:pPr>
            <a:r>
              <a:rPr lang="en-GB" sz="2400">
                <a:solidFill>
                  <a:srgbClr val="00A4B4"/>
                </a:solidFill>
                <a:latin typeface="Arial" panose="020B0604020202020204" pitchFamily="34" charset="0"/>
                <a:cs typeface="Arial" panose="020B0604020202020204" pitchFamily="34" charset="0"/>
              </a:rPr>
              <a:t> </a:t>
            </a:r>
          </a:p>
          <a:p>
            <a:pPr marL="0" indent="0">
              <a:spcAft>
                <a:spcPts val="600"/>
              </a:spcAft>
              <a:buNone/>
            </a:pPr>
            <a:r>
              <a:rPr lang="en-GB" sz="2400">
                <a:solidFill>
                  <a:srgbClr val="00A4B4"/>
                </a:solidFill>
              </a:rPr>
              <a:t>This recently updated page has lots of advice on how to look after your wellbeing during the coronavirus. Spend time looking through it and jot down three key things that you find useful or that other might want to use. </a:t>
            </a:r>
          </a:p>
        </p:txBody>
      </p:sp>
      <p:sp>
        <p:nvSpPr>
          <p:cNvPr id="4" name="Rectangle 3">
            <a:extLst>
              <a:ext uri="{FF2B5EF4-FFF2-40B4-BE49-F238E27FC236}">
                <a16:creationId xmlns:a16="http://schemas.microsoft.com/office/drawing/2014/main" id="{68CDAF20-A4D7-4DF6-9D55-812856D5453B}"/>
              </a:ext>
            </a:extLst>
          </p:cNvPr>
          <p:cNvSpPr/>
          <p:nvPr/>
        </p:nvSpPr>
        <p:spPr>
          <a:xfrm>
            <a:off x="2085892" y="3587537"/>
            <a:ext cx="8529099" cy="923330"/>
          </a:xfrm>
          <a:prstGeom prst="rect">
            <a:avLst/>
          </a:prstGeom>
        </p:spPr>
        <p:txBody>
          <a:bodyPr wrap="square">
            <a:spAutoFit/>
          </a:bodyPr>
          <a:lstStyle/>
          <a:p>
            <a:r>
              <a:rPr lang="en-GB">
                <a:hlinkClick r:id="rId2"/>
              </a:rPr>
              <a:t>https://www.mind.org.uk/information-support/coronavirus/coronavirus-and-your-wellbeing/#PracticalAdviceForStayingAtHome</a:t>
            </a:r>
            <a:endParaRPr lang="en-GB"/>
          </a:p>
          <a:p>
            <a:endParaRPr lang="en-GB"/>
          </a:p>
        </p:txBody>
      </p:sp>
    </p:spTree>
    <p:extLst>
      <p:ext uri="{BB962C8B-B14F-4D97-AF65-F5344CB8AC3E}">
        <p14:creationId xmlns:p14="http://schemas.microsoft.com/office/powerpoint/2010/main" val="1036710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83C59B5-3091-401F-87FE-51E0E9535999}"/>
              </a:ext>
            </a:extLst>
          </p:cNvPr>
          <p:cNvSpPr txBox="1">
            <a:spLocks/>
          </p:cNvSpPr>
          <p:nvPr/>
        </p:nvSpPr>
        <p:spPr>
          <a:xfrm>
            <a:off x="557118" y="772192"/>
            <a:ext cx="9503439" cy="452596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a:latin typeface="Arial" panose="020B0604020202020204" pitchFamily="34" charset="0"/>
                <a:cs typeface="Arial" panose="020B0604020202020204" pitchFamily="34" charset="0"/>
              </a:rPr>
              <a:t>Where can we go for help?</a:t>
            </a:r>
          </a:p>
          <a:p>
            <a:pPr marL="0" indent="0">
              <a:spcAft>
                <a:spcPts val="600"/>
              </a:spcAft>
              <a:buNone/>
            </a:pPr>
            <a:r>
              <a:rPr lang="en-GB" sz="2400">
                <a:solidFill>
                  <a:srgbClr val="00A4B4"/>
                </a:solidFill>
                <a:latin typeface="Arial" panose="020B0604020202020204" pitchFamily="34" charset="0"/>
                <a:cs typeface="Arial" panose="020B0604020202020204" pitchFamily="34" charset="0"/>
              </a:rPr>
              <a:t> </a:t>
            </a:r>
          </a:p>
          <a:p>
            <a:pPr marL="0" indent="0">
              <a:buNone/>
            </a:pPr>
            <a:r>
              <a:rPr lang="en-GB" sz="2000"/>
              <a:t>This is a simple mood assessment tool. It will give you tips at the end for how to improve you well being!</a:t>
            </a:r>
          </a:p>
          <a:p>
            <a:pPr marL="0" indent="0">
              <a:buNone/>
            </a:pPr>
            <a:r>
              <a:rPr lang="en-GB" sz="2000">
                <a:solidFill>
                  <a:srgbClr val="0563C1"/>
                </a:solidFill>
                <a:hlinkClick r:id="rId2">
                  <a:extLst>
                    <a:ext uri="{A12FA001-AC4F-418D-AE19-62706E023703}">
                      <ahyp:hlinkClr xmlns:ahyp="http://schemas.microsoft.com/office/drawing/2018/hyperlinkcolor" val="tx"/>
                    </a:ext>
                  </a:extLst>
                </a:hlinkClick>
              </a:rPr>
              <a:t>https://www.nhs.uk/conditions/stress-anxiety-depression/mood-self-assessment/</a:t>
            </a:r>
            <a:endParaRPr lang="en-GB" sz="2000">
              <a:solidFill>
                <a:srgbClr val="0563C1"/>
              </a:solidFill>
            </a:endParaRPr>
          </a:p>
          <a:p>
            <a:pPr marL="0" indent="0">
              <a:buNone/>
            </a:pPr>
            <a:endParaRPr lang="en-GB" sz="2000">
              <a:solidFill>
                <a:srgbClr val="0563C1"/>
              </a:solidFill>
            </a:endParaRPr>
          </a:p>
          <a:p>
            <a:pPr marL="0" indent="0">
              <a:buNone/>
            </a:pPr>
            <a:r>
              <a:rPr lang="en-GB" sz="2000">
                <a:solidFill>
                  <a:schemeClr val="tx1">
                    <a:lumMod val="95000"/>
                    <a:lumOff val="5000"/>
                  </a:schemeClr>
                </a:solidFill>
              </a:rPr>
              <a:t>This website is packed full of advice and support.</a:t>
            </a:r>
          </a:p>
          <a:p>
            <a:pPr marL="0" indent="0">
              <a:buNone/>
            </a:pPr>
            <a:r>
              <a:rPr lang="en-GB" sz="2000">
                <a:hlinkClick r:id="rId3"/>
              </a:rPr>
              <a:t>https://www.mind.org.uk/</a:t>
            </a:r>
            <a:r>
              <a:rPr lang="en-GB" sz="2000"/>
              <a:t> </a:t>
            </a:r>
          </a:p>
          <a:p>
            <a:pPr marL="0" indent="0">
              <a:buNone/>
            </a:pPr>
            <a:endParaRPr lang="en-GB" sz="2000"/>
          </a:p>
          <a:p>
            <a:pPr marL="0" indent="0">
              <a:buNone/>
            </a:pPr>
            <a:r>
              <a:rPr lang="en-GB" sz="2000"/>
              <a:t>Don’t forget about the employee wellbeing page!</a:t>
            </a:r>
          </a:p>
          <a:p>
            <a:pPr marL="0" indent="0">
              <a:buNone/>
            </a:pPr>
            <a:endParaRPr lang="en-GB" sz="2400"/>
          </a:p>
          <a:p>
            <a:pPr marL="0" indent="0">
              <a:buNone/>
            </a:pPr>
            <a:endParaRPr lang="en-GB" sz="2400"/>
          </a:p>
        </p:txBody>
      </p:sp>
      <p:pic>
        <p:nvPicPr>
          <p:cNvPr id="4" name="Picture 3">
            <a:extLst>
              <a:ext uri="{FF2B5EF4-FFF2-40B4-BE49-F238E27FC236}">
                <a16:creationId xmlns:a16="http://schemas.microsoft.com/office/drawing/2014/main" id="{CBAC2F78-F71D-4C12-A8E0-F5707A5435B8}"/>
              </a:ext>
            </a:extLst>
          </p:cNvPr>
          <p:cNvPicPr>
            <a:picLocks noChangeAspect="1"/>
          </p:cNvPicPr>
          <p:nvPr/>
        </p:nvPicPr>
        <p:blipFill>
          <a:blip r:embed="rId4"/>
          <a:stretch>
            <a:fillRect/>
          </a:stretch>
        </p:blipFill>
        <p:spPr>
          <a:xfrm>
            <a:off x="1051560" y="4934383"/>
            <a:ext cx="2788920" cy="727544"/>
          </a:xfrm>
          <a:prstGeom prst="rect">
            <a:avLst/>
          </a:prstGeom>
        </p:spPr>
      </p:pic>
    </p:spTree>
    <p:extLst>
      <p:ext uri="{BB962C8B-B14F-4D97-AF65-F5344CB8AC3E}">
        <p14:creationId xmlns:p14="http://schemas.microsoft.com/office/powerpoint/2010/main" val="2049543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A4B4"/>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7DC499F-8131-42B7-9E7C-34FED9BAB0F2}"/>
              </a:ext>
            </a:extLst>
          </p:cNvPr>
          <p:cNvSpPr txBox="1">
            <a:spLocks/>
          </p:cNvSpPr>
          <p:nvPr/>
        </p:nvSpPr>
        <p:spPr>
          <a:xfrm>
            <a:off x="551063" y="829928"/>
            <a:ext cx="8720106" cy="14401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a:latin typeface="Arial" panose="020B0604020202020204" pitchFamily="34" charset="0"/>
                <a:cs typeface="Arial" panose="020B0604020202020204" pitchFamily="34" charset="0"/>
              </a:rPr>
              <a:t>Mental Health and Wellbeing</a:t>
            </a:r>
          </a:p>
        </p:txBody>
      </p:sp>
      <p:pic>
        <p:nvPicPr>
          <p:cNvPr id="4" name="Picture 3" descr="A picture containing animal, phone&#10;&#10;Description automatically generated">
            <a:extLst>
              <a:ext uri="{FF2B5EF4-FFF2-40B4-BE49-F238E27FC236}">
                <a16:creationId xmlns:a16="http://schemas.microsoft.com/office/drawing/2014/main" id="{DF5E9735-71B0-4123-8DED-30C3C34310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0651" y="2005717"/>
            <a:ext cx="5204790" cy="3122874"/>
          </a:xfrm>
          <a:prstGeom prst="rect">
            <a:avLst/>
          </a:prstGeom>
        </p:spPr>
      </p:pic>
    </p:spTree>
    <p:extLst>
      <p:ext uri="{BB962C8B-B14F-4D97-AF65-F5344CB8AC3E}">
        <p14:creationId xmlns:p14="http://schemas.microsoft.com/office/powerpoint/2010/main" val="121083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4A48434-A3F1-43A5-90FD-A43DA3320517}"/>
              </a:ext>
            </a:extLst>
          </p:cNvPr>
          <p:cNvSpPr/>
          <p:nvPr/>
        </p:nvSpPr>
        <p:spPr>
          <a:xfrm>
            <a:off x="817510" y="832635"/>
            <a:ext cx="9247882" cy="4031873"/>
          </a:xfrm>
          <a:prstGeom prst="rect">
            <a:avLst/>
          </a:prstGeom>
        </p:spPr>
        <p:txBody>
          <a:bodyPr wrap="square">
            <a:spAutoFit/>
          </a:bodyPr>
          <a:lstStyle/>
          <a:p>
            <a:endParaRPr lang="en-GB" sz="2800" b="1">
              <a:solidFill>
                <a:srgbClr val="0000FF"/>
              </a:solidFill>
              <a:latin typeface="Arial" panose="020B0604020202020204" pitchFamily="34" charset="0"/>
              <a:cs typeface="Arial" panose="020B0604020202020204" pitchFamily="34" charset="0"/>
            </a:endParaRPr>
          </a:p>
          <a:p>
            <a:endParaRPr lang="en-GB" sz="2800" b="1">
              <a:solidFill>
                <a:srgbClr val="0000FF"/>
              </a:solidFill>
              <a:latin typeface="Arial" panose="020B0604020202020204" pitchFamily="34" charset="0"/>
              <a:cs typeface="Arial" panose="020B0604020202020204" pitchFamily="34" charset="0"/>
            </a:endParaRPr>
          </a:p>
          <a:p>
            <a:r>
              <a:rPr lang="en-GB" sz="2800" b="1">
                <a:solidFill>
                  <a:srgbClr val="0000FF"/>
                </a:solidFill>
                <a:latin typeface="Arial" panose="020B0604020202020204" pitchFamily="34" charset="0"/>
                <a:cs typeface="Arial" panose="020B0604020202020204" pitchFamily="34" charset="0"/>
              </a:rPr>
              <a:t> </a:t>
            </a:r>
            <a:r>
              <a:rPr lang="en-GB" sz="3200" b="1">
                <a:solidFill>
                  <a:srgbClr val="0000FF"/>
                </a:solidFill>
                <a:latin typeface="Arial" panose="020B0604020202020204" pitchFamily="34" charset="0"/>
                <a:cs typeface="Arial" panose="020B0604020202020204" pitchFamily="34" charset="0"/>
              </a:rPr>
              <a:t>Aim</a:t>
            </a:r>
            <a:r>
              <a:rPr lang="en-GB" sz="2800" b="1">
                <a:solidFill>
                  <a:srgbClr val="0000FF"/>
                </a:solidFill>
                <a:latin typeface="Arial" panose="020B0604020202020204" pitchFamily="34" charset="0"/>
                <a:cs typeface="Arial" panose="020B0604020202020204" pitchFamily="34" charset="0"/>
              </a:rPr>
              <a:t> </a:t>
            </a:r>
            <a:r>
              <a:rPr lang="en-GB" sz="2000" b="1">
                <a:solidFill>
                  <a:srgbClr val="0000FF"/>
                </a:solidFill>
                <a:latin typeface="Arial" panose="020B0604020202020204" pitchFamily="34" charset="0"/>
                <a:cs typeface="Arial" panose="020B0604020202020204" pitchFamily="34" charset="0"/>
              </a:rPr>
              <a:t>(what I am going to do)</a:t>
            </a:r>
          </a:p>
          <a:p>
            <a:endParaRPr lang="en-GB" sz="2800">
              <a:solidFill>
                <a:srgbClr val="002060"/>
              </a:solidFill>
              <a:latin typeface="Arial" panose="020B0604020202020204" pitchFamily="34" charset="0"/>
              <a:cs typeface="Arial" panose="020B0604020202020204" pitchFamily="34" charset="0"/>
            </a:endParaRPr>
          </a:p>
          <a:p>
            <a:pPr algn="just"/>
            <a:r>
              <a:rPr lang="en-GB" sz="2800">
                <a:solidFill>
                  <a:srgbClr val="002060"/>
                </a:solidFill>
                <a:latin typeface="Arial" panose="020B0604020202020204" pitchFamily="34" charset="0"/>
                <a:cs typeface="Arial" panose="020B0604020202020204" pitchFamily="34" charset="0"/>
              </a:rPr>
              <a:t>To discuss the importance of mental health and understand the different strategies I can use to improve my wellbeing. </a:t>
            </a:r>
          </a:p>
          <a:p>
            <a:endParaRPr lang="en-GB" sz="2800">
              <a:solidFill>
                <a:srgbClr val="002060"/>
              </a:solidFill>
              <a:latin typeface="Arial" panose="020B0604020202020204" pitchFamily="34" charset="0"/>
              <a:cs typeface="Arial" panose="020B0604020202020204" pitchFamily="34" charset="0"/>
            </a:endParaRPr>
          </a:p>
          <a:p>
            <a:endParaRPr lang="en-GB" sz="280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6177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7DC499F-8131-42B7-9E7C-34FED9BAB0F2}"/>
              </a:ext>
            </a:extLst>
          </p:cNvPr>
          <p:cNvSpPr txBox="1">
            <a:spLocks/>
          </p:cNvSpPr>
          <p:nvPr/>
        </p:nvSpPr>
        <p:spPr>
          <a:xfrm>
            <a:off x="203591" y="61832"/>
            <a:ext cx="8720106" cy="14401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a:latin typeface="Arial" panose="020B0604020202020204" pitchFamily="34" charset="0"/>
                <a:cs typeface="Arial" panose="020B0604020202020204" pitchFamily="34" charset="0"/>
              </a:rPr>
              <a:t>Mental Health</a:t>
            </a:r>
          </a:p>
        </p:txBody>
      </p:sp>
      <p:sp>
        <p:nvSpPr>
          <p:cNvPr id="4" name="Title 1">
            <a:extLst>
              <a:ext uri="{FF2B5EF4-FFF2-40B4-BE49-F238E27FC236}">
                <a16:creationId xmlns:a16="http://schemas.microsoft.com/office/drawing/2014/main" id="{9AADE670-5320-47B2-B95B-4F43764B4869}"/>
              </a:ext>
            </a:extLst>
          </p:cNvPr>
          <p:cNvSpPr txBox="1">
            <a:spLocks/>
          </p:cNvSpPr>
          <p:nvPr/>
        </p:nvSpPr>
        <p:spPr>
          <a:xfrm>
            <a:off x="1599575" y="2494136"/>
            <a:ext cx="8720106" cy="14401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600" b="1">
                <a:solidFill>
                  <a:srgbClr val="00A4B4"/>
                </a:solidFill>
                <a:latin typeface="Arial" panose="020B0604020202020204" pitchFamily="34" charset="0"/>
                <a:cs typeface="Arial" panose="020B0604020202020204" pitchFamily="34" charset="0"/>
              </a:rPr>
              <a:t>Discussion Points</a:t>
            </a:r>
          </a:p>
        </p:txBody>
      </p:sp>
      <p:sp>
        <p:nvSpPr>
          <p:cNvPr id="6" name="TextBox 5">
            <a:extLst>
              <a:ext uri="{FF2B5EF4-FFF2-40B4-BE49-F238E27FC236}">
                <a16:creationId xmlns:a16="http://schemas.microsoft.com/office/drawing/2014/main" id="{C1B3B0E2-5BF8-4ED0-88C5-EBB8BE2DD095}"/>
              </a:ext>
            </a:extLst>
          </p:cNvPr>
          <p:cNvSpPr txBox="1"/>
          <p:nvPr/>
        </p:nvSpPr>
        <p:spPr>
          <a:xfrm>
            <a:off x="665645" y="1501992"/>
            <a:ext cx="4044950" cy="923330"/>
          </a:xfrm>
          <a:prstGeom prst="rect">
            <a:avLst/>
          </a:prstGeom>
          <a:noFill/>
        </p:spPr>
        <p:txBody>
          <a:bodyPr wrap="square" rtlCol="0">
            <a:spAutoFit/>
          </a:bodyPr>
          <a:lstStyle/>
          <a:p>
            <a:r>
              <a:rPr lang="en-GB">
                <a:latin typeface="Arial" panose="020B0604020202020204" pitchFamily="34" charset="0"/>
                <a:cs typeface="Arial" panose="020B0604020202020204" pitchFamily="34" charset="0"/>
              </a:rPr>
              <a:t>Name as many different kinds of mental health problems as can you can think of.</a:t>
            </a:r>
          </a:p>
        </p:txBody>
      </p:sp>
      <p:sp>
        <p:nvSpPr>
          <p:cNvPr id="7" name="TextBox 6">
            <a:extLst>
              <a:ext uri="{FF2B5EF4-FFF2-40B4-BE49-F238E27FC236}">
                <a16:creationId xmlns:a16="http://schemas.microsoft.com/office/drawing/2014/main" id="{1F2A140A-3395-4569-90F8-9001E3F87CE4}"/>
              </a:ext>
            </a:extLst>
          </p:cNvPr>
          <p:cNvSpPr txBox="1"/>
          <p:nvPr/>
        </p:nvSpPr>
        <p:spPr>
          <a:xfrm>
            <a:off x="7052486" y="4280109"/>
            <a:ext cx="4635500" cy="646331"/>
          </a:xfrm>
          <a:prstGeom prst="rect">
            <a:avLst/>
          </a:prstGeom>
          <a:noFill/>
        </p:spPr>
        <p:txBody>
          <a:bodyPr wrap="square" rtlCol="0">
            <a:spAutoFit/>
          </a:bodyPr>
          <a:lstStyle/>
          <a:p>
            <a:r>
              <a:rPr lang="en-GB">
                <a:latin typeface="Arial" panose="020B0604020202020204" pitchFamily="34" charset="0"/>
                <a:cs typeface="Arial" panose="020B0604020202020204" pitchFamily="34" charset="0"/>
              </a:rPr>
              <a:t>What influence/effect does social media have on your mental health?</a:t>
            </a:r>
          </a:p>
        </p:txBody>
      </p:sp>
      <p:sp>
        <p:nvSpPr>
          <p:cNvPr id="8" name="TextBox 7">
            <a:extLst>
              <a:ext uri="{FF2B5EF4-FFF2-40B4-BE49-F238E27FC236}">
                <a16:creationId xmlns:a16="http://schemas.microsoft.com/office/drawing/2014/main" id="{3821B97F-798F-4CC8-B754-BEC3703F9DD2}"/>
              </a:ext>
            </a:extLst>
          </p:cNvPr>
          <p:cNvSpPr txBox="1"/>
          <p:nvPr/>
        </p:nvSpPr>
        <p:spPr>
          <a:xfrm>
            <a:off x="6096000" y="1686658"/>
            <a:ext cx="4572000" cy="923330"/>
          </a:xfrm>
          <a:prstGeom prst="rect">
            <a:avLst/>
          </a:prstGeom>
          <a:noFill/>
        </p:spPr>
        <p:txBody>
          <a:bodyPr wrap="square" rtlCol="0">
            <a:spAutoFit/>
          </a:bodyPr>
          <a:lstStyle/>
          <a:p>
            <a:pPr algn="ctr"/>
            <a:r>
              <a:rPr lang="en-GB">
                <a:latin typeface="Arial" panose="020B0604020202020204" pitchFamily="34" charset="0"/>
                <a:cs typeface="Arial" panose="020B0604020202020204" pitchFamily="34" charset="0"/>
              </a:rPr>
              <a:t>What </a:t>
            </a:r>
            <a:r>
              <a:rPr lang="en-GB" b="1">
                <a:latin typeface="Arial" panose="020B0604020202020204" pitchFamily="34" charset="0"/>
                <a:cs typeface="Arial" panose="020B0604020202020204" pitchFamily="34" charset="0"/>
              </a:rPr>
              <a:t>physical</a:t>
            </a:r>
            <a:r>
              <a:rPr lang="en-GB">
                <a:latin typeface="Arial" panose="020B0604020202020204" pitchFamily="34" charset="0"/>
                <a:cs typeface="Arial" panose="020B0604020202020204" pitchFamily="34" charset="0"/>
              </a:rPr>
              <a:t> signs might you see in someone who is experiencing mental health problems?</a:t>
            </a:r>
          </a:p>
        </p:txBody>
      </p:sp>
      <p:sp>
        <p:nvSpPr>
          <p:cNvPr id="9" name="TextBox 8">
            <a:extLst>
              <a:ext uri="{FF2B5EF4-FFF2-40B4-BE49-F238E27FC236}">
                <a16:creationId xmlns:a16="http://schemas.microsoft.com/office/drawing/2014/main" id="{72AB3890-7F16-48D0-9F25-AE4C4979D9AD}"/>
              </a:ext>
            </a:extLst>
          </p:cNvPr>
          <p:cNvSpPr txBox="1"/>
          <p:nvPr/>
        </p:nvSpPr>
        <p:spPr>
          <a:xfrm>
            <a:off x="798358" y="4205013"/>
            <a:ext cx="5168900" cy="646331"/>
          </a:xfrm>
          <a:prstGeom prst="rect">
            <a:avLst/>
          </a:prstGeom>
          <a:noFill/>
        </p:spPr>
        <p:txBody>
          <a:bodyPr wrap="square" rtlCol="0">
            <a:spAutoFit/>
          </a:bodyPr>
          <a:lstStyle/>
          <a:p>
            <a:r>
              <a:rPr lang="en-GB">
                <a:latin typeface="Arial" panose="020B0604020202020204" pitchFamily="34" charset="0"/>
                <a:cs typeface="Arial" panose="020B0604020202020204" pitchFamily="34" charset="0"/>
              </a:rPr>
              <a:t>Would you know where to look or where to go if you wanted to seek help or support? </a:t>
            </a:r>
          </a:p>
        </p:txBody>
      </p:sp>
    </p:spTree>
    <p:extLst>
      <p:ext uri="{BB962C8B-B14F-4D97-AF65-F5344CB8AC3E}">
        <p14:creationId xmlns:p14="http://schemas.microsoft.com/office/powerpoint/2010/main" val="176401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7DC499F-8131-42B7-9E7C-34FED9BAB0F2}"/>
              </a:ext>
            </a:extLst>
          </p:cNvPr>
          <p:cNvSpPr txBox="1">
            <a:spLocks/>
          </p:cNvSpPr>
          <p:nvPr/>
        </p:nvSpPr>
        <p:spPr>
          <a:xfrm>
            <a:off x="203591" y="61832"/>
            <a:ext cx="8720106" cy="14401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a:latin typeface="Arial" panose="020B0604020202020204" pitchFamily="34" charset="0"/>
                <a:cs typeface="Arial" panose="020B0604020202020204" pitchFamily="34" charset="0"/>
              </a:rPr>
              <a:t>Mental Health – Mindfulness</a:t>
            </a:r>
          </a:p>
        </p:txBody>
      </p:sp>
      <p:sp>
        <p:nvSpPr>
          <p:cNvPr id="10" name="Rectangle 9">
            <a:extLst>
              <a:ext uri="{FF2B5EF4-FFF2-40B4-BE49-F238E27FC236}">
                <a16:creationId xmlns:a16="http://schemas.microsoft.com/office/drawing/2014/main" id="{75D0FF92-0A3F-4FB1-9FED-DE7C04AE6C77}"/>
              </a:ext>
            </a:extLst>
          </p:cNvPr>
          <p:cNvSpPr/>
          <p:nvPr/>
        </p:nvSpPr>
        <p:spPr>
          <a:xfrm>
            <a:off x="203591" y="2852018"/>
            <a:ext cx="6845300" cy="1015663"/>
          </a:xfrm>
          <a:prstGeom prst="rect">
            <a:avLst/>
          </a:prstGeom>
        </p:spPr>
        <p:txBody>
          <a:bodyPr wrap="square">
            <a:spAutoFit/>
          </a:bodyPr>
          <a:lstStyle/>
          <a:p>
            <a:r>
              <a:rPr lang="en-GB" sz="2000" b="0" i="0">
                <a:effectLst/>
                <a:latin typeface="Arial" panose="020B0604020202020204" pitchFamily="34" charset="0"/>
                <a:cs typeface="Arial" panose="020B0604020202020204" pitchFamily="34" charset="0"/>
              </a:rPr>
              <a:t>Spend a few minutes researching what mindfulness </a:t>
            </a:r>
            <a:br>
              <a:rPr lang="en-GB" sz="2000" b="0" i="0">
                <a:effectLst/>
                <a:latin typeface="Arial" panose="020B0604020202020204" pitchFamily="34" charset="0"/>
                <a:cs typeface="Arial" panose="020B0604020202020204" pitchFamily="34" charset="0"/>
              </a:rPr>
            </a:br>
            <a:r>
              <a:rPr lang="en-GB" sz="2000" b="0" i="0">
                <a:effectLst/>
                <a:latin typeface="Arial" panose="020B0604020202020204" pitchFamily="34" charset="0"/>
                <a:cs typeface="Arial" panose="020B0604020202020204" pitchFamily="34" charset="0"/>
              </a:rPr>
              <a:t>is. Be prepared to feedback to the group with </a:t>
            </a:r>
            <a:br>
              <a:rPr lang="en-GB" sz="2000" b="0" i="0">
                <a:effectLst/>
                <a:latin typeface="Arial" panose="020B0604020202020204" pitchFamily="34" charset="0"/>
                <a:cs typeface="Arial" panose="020B0604020202020204" pitchFamily="34" charset="0"/>
              </a:rPr>
            </a:br>
            <a:r>
              <a:rPr lang="en-GB" sz="2000" b="0" i="0">
                <a:effectLst/>
                <a:latin typeface="Arial" panose="020B0604020202020204" pitchFamily="34" charset="0"/>
                <a:cs typeface="Arial" panose="020B0604020202020204" pitchFamily="34" charset="0"/>
              </a:rPr>
              <a:t>examples. </a:t>
            </a:r>
            <a:endParaRPr lang="en-GB" sz="2000">
              <a:latin typeface="Arial" panose="020B0604020202020204" pitchFamily="34" charset="0"/>
              <a:cs typeface="Arial" panose="020B0604020202020204" pitchFamily="34" charset="0"/>
            </a:endParaRPr>
          </a:p>
        </p:txBody>
      </p:sp>
      <p:pic>
        <p:nvPicPr>
          <p:cNvPr id="14" name="Picture 2" descr="Image result for mindfulness">
            <a:extLst>
              <a:ext uri="{FF2B5EF4-FFF2-40B4-BE49-F238E27FC236}">
                <a16:creationId xmlns:a16="http://schemas.microsoft.com/office/drawing/2014/main" id="{E05A07F3-5527-4CD8-B834-A40051AACA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3244" y="2189222"/>
            <a:ext cx="4324805" cy="247955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6703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7DC499F-8131-42B7-9E7C-34FED9BAB0F2}"/>
              </a:ext>
            </a:extLst>
          </p:cNvPr>
          <p:cNvSpPr txBox="1">
            <a:spLocks/>
          </p:cNvSpPr>
          <p:nvPr/>
        </p:nvSpPr>
        <p:spPr>
          <a:xfrm>
            <a:off x="203591" y="61832"/>
            <a:ext cx="8720106" cy="14401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a:latin typeface="Arial" panose="020B0604020202020204" pitchFamily="34" charset="0"/>
                <a:cs typeface="Arial" panose="020B0604020202020204" pitchFamily="34" charset="0"/>
              </a:rPr>
              <a:t>Mental Health – Mindfulness</a:t>
            </a:r>
          </a:p>
        </p:txBody>
      </p:sp>
      <p:sp>
        <p:nvSpPr>
          <p:cNvPr id="10" name="Rectangle 9">
            <a:extLst>
              <a:ext uri="{FF2B5EF4-FFF2-40B4-BE49-F238E27FC236}">
                <a16:creationId xmlns:a16="http://schemas.microsoft.com/office/drawing/2014/main" id="{75D0FF92-0A3F-4FB1-9FED-DE7C04AE6C77}"/>
              </a:ext>
            </a:extLst>
          </p:cNvPr>
          <p:cNvSpPr/>
          <p:nvPr/>
        </p:nvSpPr>
        <p:spPr>
          <a:xfrm>
            <a:off x="376873" y="1282514"/>
            <a:ext cx="6845300" cy="1477328"/>
          </a:xfrm>
          <a:prstGeom prst="rect">
            <a:avLst/>
          </a:prstGeom>
        </p:spPr>
        <p:txBody>
          <a:bodyPr wrap="square">
            <a:spAutoFit/>
          </a:bodyPr>
          <a:lstStyle/>
          <a:p>
            <a:r>
              <a:rPr lang="en-GB" b="0" i="0">
                <a:effectLst/>
                <a:latin typeface="Arial" panose="020B0604020202020204" pitchFamily="34" charset="0"/>
                <a:cs typeface="Arial" panose="020B0604020202020204" pitchFamily="34" charset="0"/>
              </a:rPr>
              <a:t>"It's easy to stop noticing the world around us. It's also easy to lose touch with the way our bodies are feeling and to end up living 'in our heads' – caught up in our thoughts without stopping to notice how those thoughts are driving our emotions and behaviour,"</a:t>
            </a:r>
            <a:endParaRPr lang="en-GB">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2651CFA0-0962-48A5-ADC4-5FD6259AA028}"/>
              </a:ext>
            </a:extLst>
          </p:cNvPr>
          <p:cNvSpPr/>
          <p:nvPr/>
        </p:nvSpPr>
        <p:spPr>
          <a:xfrm>
            <a:off x="5181600" y="2842736"/>
            <a:ext cx="6096000" cy="1477328"/>
          </a:xfrm>
          <a:prstGeom prst="rect">
            <a:avLst/>
          </a:prstGeom>
        </p:spPr>
        <p:txBody>
          <a:bodyPr>
            <a:spAutoFit/>
          </a:bodyPr>
          <a:lstStyle/>
          <a:p>
            <a:r>
              <a:rPr lang="en-GB" b="0" i="0">
                <a:effectLst/>
                <a:latin typeface="Arial" panose="020B0604020202020204" pitchFamily="34" charset="0"/>
                <a:cs typeface="Arial" panose="020B0604020202020204" pitchFamily="34" charset="0"/>
              </a:rPr>
              <a:t>"An important part of mindfulness is reconnecting with our bodies and the sensations they experience. This means waking up to the sights, sounds, smells and tastes of the present moment. That might be something as simple as the feel of a banister as we walk upstairs.”</a:t>
            </a:r>
            <a:endParaRPr lang="en-GB">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4F87AE81-72A4-40D9-8125-92299A8A2D18}"/>
              </a:ext>
            </a:extLst>
          </p:cNvPr>
          <p:cNvSpPr/>
          <p:nvPr/>
        </p:nvSpPr>
        <p:spPr>
          <a:xfrm>
            <a:off x="600448" y="4781728"/>
            <a:ext cx="6096000" cy="923330"/>
          </a:xfrm>
          <a:prstGeom prst="rect">
            <a:avLst/>
          </a:prstGeom>
        </p:spPr>
        <p:txBody>
          <a:bodyPr>
            <a:spAutoFit/>
          </a:bodyPr>
          <a:lstStyle/>
          <a:p>
            <a:r>
              <a:rPr lang="en-GB" b="0" i="0">
                <a:effectLst/>
                <a:latin typeface="Arial" panose="020B0604020202020204" pitchFamily="34" charset="0"/>
                <a:cs typeface="Arial" panose="020B0604020202020204" pitchFamily="34" charset="0"/>
              </a:rPr>
              <a:t>"It's about allowing ourselves to see the present moment clearly. When we do that, it can positively change the way we see ourselves and our lives."</a:t>
            </a:r>
            <a:endParaRPr lang="en-GB">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7E1A332B-57A9-46F8-90C2-CBC851ED5265}"/>
              </a:ext>
            </a:extLst>
          </p:cNvPr>
          <p:cNvSpPr/>
          <p:nvPr/>
        </p:nvSpPr>
        <p:spPr>
          <a:xfrm>
            <a:off x="8002726" y="4645144"/>
            <a:ext cx="3498449" cy="1477328"/>
          </a:xfrm>
          <a:prstGeom prst="rect">
            <a:avLst/>
          </a:prstGeom>
        </p:spPr>
        <p:txBody>
          <a:bodyPr wrap="square">
            <a:spAutoFit/>
          </a:bodyPr>
          <a:lstStyle/>
          <a:p>
            <a:r>
              <a:rPr lang="en-GB" b="0" i="0">
                <a:effectLst/>
                <a:latin typeface="Arial" panose="020B0604020202020204" pitchFamily="34" charset="0"/>
                <a:cs typeface="Arial" panose="020B0604020202020204" pitchFamily="34" charset="0"/>
              </a:rPr>
              <a:t>“Reminding yourself to take notice of your thoughts, feelings, body sensations and the world around you is the first step to mindfulness.”</a:t>
            </a:r>
            <a:endParaRPr lang="en-GB">
              <a:latin typeface="Arial" panose="020B0604020202020204" pitchFamily="34" charset="0"/>
              <a:cs typeface="Arial" panose="020B0604020202020204" pitchFamily="34" charset="0"/>
            </a:endParaRPr>
          </a:p>
        </p:txBody>
      </p:sp>
      <p:pic>
        <p:nvPicPr>
          <p:cNvPr id="14" name="Picture 2" descr="Image result for mindfulness">
            <a:extLst>
              <a:ext uri="{FF2B5EF4-FFF2-40B4-BE49-F238E27FC236}">
                <a16:creationId xmlns:a16="http://schemas.microsoft.com/office/drawing/2014/main" id="{E05A07F3-5527-4CD8-B834-A40051AACA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0798" y="3095930"/>
            <a:ext cx="2498725" cy="1432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6937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par>
                                <p:cTn id="23" presetID="10"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7DC499F-8131-42B7-9E7C-34FED9BAB0F2}"/>
              </a:ext>
            </a:extLst>
          </p:cNvPr>
          <p:cNvSpPr txBox="1">
            <a:spLocks/>
          </p:cNvSpPr>
          <p:nvPr/>
        </p:nvSpPr>
        <p:spPr>
          <a:xfrm>
            <a:off x="203591" y="61832"/>
            <a:ext cx="8720106" cy="14401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a:latin typeface="Arial" panose="020B0604020202020204" pitchFamily="34" charset="0"/>
                <a:cs typeface="Arial" panose="020B0604020202020204" pitchFamily="34" charset="0"/>
              </a:rPr>
              <a:t>Mental Health – Mindfulness</a:t>
            </a:r>
          </a:p>
        </p:txBody>
      </p:sp>
      <p:sp>
        <p:nvSpPr>
          <p:cNvPr id="10" name="Rectangle 9">
            <a:extLst>
              <a:ext uri="{FF2B5EF4-FFF2-40B4-BE49-F238E27FC236}">
                <a16:creationId xmlns:a16="http://schemas.microsoft.com/office/drawing/2014/main" id="{75D0FF92-0A3F-4FB1-9FED-DE7C04AE6C77}"/>
              </a:ext>
            </a:extLst>
          </p:cNvPr>
          <p:cNvSpPr/>
          <p:nvPr/>
        </p:nvSpPr>
        <p:spPr>
          <a:xfrm>
            <a:off x="376873" y="1682622"/>
            <a:ext cx="7248428" cy="1323439"/>
          </a:xfrm>
          <a:prstGeom prst="rect">
            <a:avLst/>
          </a:prstGeom>
        </p:spPr>
        <p:txBody>
          <a:bodyPr wrap="square">
            <a:spAutoFit/>
          </a:bodyPr>
          <a:lstStyle/>
          <a:p>
            <a:r>
              <a:rPr lang="en-GB" sz="2000">
                <a:latin typeface="Arial" panose="020B0604020202020204" pitchFamily="34" charset="0"/>
                <a:cs typeface="Arial" panose="020B0604020202020204" pitchFamily="34" charset="0"/>
              </a:rPr>
              <a:t>Let’s try it. This is a simple mindfulness exercise. It can feel a bit strange and awkward at first, but relax and give it a go!</a:t>
            </a:r>
          </a:p>
          <a:p>
            <a:endParaRPr lang="en-GB" sz="200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a:latin typeface="Arial" panose="020B0604020202020204" pitchFamily="34" charset="0"/>
                <a:cs typeface="Arial" panose="020B0604020202020204" pitchFamily="34" charset="0"/>
              </a:rPr>
              <a:t>They key is to concentrate on your breathing </a:t>
            </a:r>
          </a:p>
        </p:txBody>
      </p:sp>
      <p:sp>
        <p:nvSpPr>
          <p:cNvPr id="2" name="Rectangle 1">
            <a:extLst>
              <a:ext uri="{FF2B5EF4-FFF2-40B4-BE49-F238E27FC236}">
                <a16:creationId xmlns:a16="http://schemas.microsoft.com/office/drawing/2014/main" id="{D4AD9DC4-D933-4009-B452-2D83484B0F7B}"/>
              </a:ext>
            </a:extLst>
          </p:cNvPr>
          <p:cNvSpPr/>
          <p:nvPr/>
        </p:nvSpPr>
        <p:spPr>
          <a:xfrm>
            <a:off x="1353535" y="4252048"/>
            <a:ext cx="5295104" cy="923330"/>
          </a:xfrm>
          <a:prstGeom prst="rect">
            <a:avLst/>
          </a:prstGeom>
        </p:spPr>
        <p:txBody>
          <a:bodyPr wrap="none">
            <a:spAutoFit/>
          </a:bodyPr>
          <a:lstStyle/>
          <a:p>
            <a:r>
              <a:rPr lang="en-GB"/>
              <a:t>Click me for breathing activity:</a:t>
            </a:r>
          </a:p>
          <a:p>
            <a:r>
              <a:rPr lang="en-GB">
                <a:hlinkClick r:id="rId2"/>
              </a:rPr>
              <a:t>https://www.youtube.com/watch?v=inpok4MKVLM</a:t>
            </a:r>
            <a:endParaRPr lang="en-GB"/>
          </a:p>
          <a:p>
            <a:endParaRPr lang="en-GB"/>
          </a:p>
        </p:txBody>
      </p:sp>
      <p:pic>
        <p:nvPicPr>
          <p:cNvPr id="4" name="Picture 3" descr="A close up of a map&#10;&#10;Description automatically generated">
            <a:extLst>
              <a:ext uri="{FF2B5EF4-FFF2-40B4-BE49-F238E27FC236}">
                <a16:creationId xmlns:a16="http://schemas.microsoft.com/office/drawing/2014/main" id="{D6160D8B-6192-4B47-B5A5-A0894DD72C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91955" y="2453018"/>
            <a:ext cx="3810000" cy="2081213"/>
          </a:xfrm>
          <a:prstGeom prst="rect">
            <a:avLst/>
          </a:prstGeom>
        </p:spPr>
      </p:pic>
    </p:spTree>
    <p:extLst>
      <p:ext uri="{BB962C8B-B14F-4D97-AF65-F5344CB8AC3E}">
        <p14:creationId xmlns:p14="http://schemas.microsoft.com/office/powerpoint/2010/main" val="52372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7DC499F-8131-42B7-9E7C-34FED9BAB0F2}"/>
              </a:ext>
            </a:extLst>
          </p:cNvPr>
          <p:cNvSpPr txBox="1">
            <a:spLocks/>
          </p:cNvSpPr>
          <p:nvPr/>
        </p:nvSpPr>
        <p:spPr>
          <a:xfrm>
            <a:off x="203591" y="61832"/>
            <a:ext cx="8720106" cy="14401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a:latin typeface="Arial" panose="020B0604020202020204" pitchFamily="34" charset="0"/>
                <a:cs typeface="Arial" panose="020B0604020202020204" pitchFamily="34" charset="0"/>
              </a:rPr>
              <a:t>Mental Health – Mindfulness</a:t>
            </a:r>
          </a:p>
        </p:txBody>
      </p:sp>
      <p:sp>
        <p:nvSpPr>
          <p:cNvPr id="10" name="Rectangle 9">
            <a:extLst>
              <a:ext uri="{FF2B5EF4-FFF2-40B4-BE49-F238E27FC236}">
                <a16:creationId xmlns:a16="http://schemas.microsoft.com/office/drawing/2014/main" id="{75D0FF92-0A3F-4FB1-9FED-DE7C04AE6C77}"/>
              </a:ext>
            </a:extLst>
          </p:cNvPr>
          <p:cNvSpPr/>
          <p:nvPr/>
        </p:nvSpPr>
        <p:spPr>
          <a:xfrm>
            <a:off x="376873" y="1682622"/>
            <a:ext cx="7248428" cy="707886"/>
          </a:xfrm>
          <a:prstGeom prst="rect">
            <a:avLst/>
          </a:prstGeom>
        </p:spPr>
        <p:txBody>
          <a:bodyPr wrap="square">
            <a:spAutoFit/>
          </a:bodyPr>
          <a:lstStyle/>
          <a:p>
            <a:r>
              <a:rPr lang="en-GB" sz="2000"/>
              <a:t>If you are interested in mindfulness and want further resources. These links can get you started. </a:t>
            </a:r>
          </a:p>
        </p:txBody>
      </p:sp>
      <p:pic>
        <p:nvPicPr>
          <p:cNvPr id="4" name="Picture 3" descr="A close up of a map&#10;&#10;Description automatically generated">
            <a:extLst>
              <a:ext uri="{FF2B5EF4-FFF2-40B4-BE49-F238E27FC236}">
                <a16:creationId xmlns:a16="http://schemas.microsoft.com/office/drawing/2014/main" id="{D6160D8B-6192-4B47-B5A5-A0894DD72C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91955" y="2453018"/>
            <a:ext cx="3810000" cy="2081213"/>
          </a:xfrm>
          <a:prstGeom prst="rect">
            <a:avLst/>
          </a:prstGeom>
        </p:spPr>
      </p:pic>
      <p:sp>
        <p:nvSpPr>
          <p:cNvPr id="3" name="Rectangle 2">
            <a:extLst>
              <a:ext uri="{FF2B5EF4-FFF2-40B4-BE49-F238E27FC236}">
                <a16:creationId xmlns:a16="http://schemas.microsoft.com/office/drawing/2014/main" id="{B4D26835-3CE6-4B1C-83B8-C6471A740131}"/>
              </a:ext>
            </a:extLst>
          </p:cNvPr>
          <p:cNvSpPr/>
          <p:nvPr/>
        </p:nvSpPr>
        <p:spPr>
          <a:xfrm>
            <a:off x="567193" y="3105834"/>
            <a:ext cx="6096000" cy="2862322"/>
          </a:xfrm>
          <a:prstGeom prst="rect">
            <a:avLst/>
          </a:prstGeom>
        </p:spPr>
        <p:txBody>
          <a:bodyPr>
            <a:spAutoFit/>
          </a:bodyPr>
          <a:lstStyle/>
          <a:p>
            <a:r>
              <a:rPr lang="en-GB">
                <a:hlinkClick r:id="rId3"/>
              </a:rPr>
              <a:t>https://www.nhs.uk/conditions/stress-anxiety-depression/mindfulness/</a:t>
            </a:r>
            <a:endParaRPr lang="en-GB"/>
          </a:p>
          <a:p>
            <a:endParaRPr lang="en-GB"/>
          </a:p>
          <a:p>
            <a:r>
              <a:rPr lang="en-GB">
                <a:hlinkClick r:id="rId4"/>
              </a:rPr>
              <a:t>https://www.youtube.com/watch?v=ny0d20TBc7s</a:t>
            </a:r>
            <a:endParaRPr lang="en-GB"/>
          </a:p>
          <a:p>
            <a:endParaRPr lang="en-GB"/>
          </a:p>
          <a:p>
            <a:r>
              <a:rPr lang="en-GB">
                <a:hlinkClick r:id="rId5"/>
              </a:rPr>
              <a:t>https://www.youtube.com/watch?v=qzR62JJCMBQ</a:t>
            </a:r>
            <a:endParaRPr lang="en-GB"/>
          </a:p>
          <a:p>
            <a:endParaRPr lang="en-GB"/>
          </a:p>
          <a:p>
            <a:r>
              <a:rPr lang="en-GB">
                <a:hlinkClick r:id="rId6"/>
              </a:rPr>
              <a:t>https://www.mindful.org/the-best-books-in-mindfulness-this-year/</a:t>
            </a:r>
            <a:endParaRPr lang="en-GB"/>
          </a:p>
          <a:p>
            <a:endParaRPr lang="en-GB"/>
          </a:p>
        </p:txBody>
      </p:sp>
    </p:spTree>
    <p:extLst>
      <p:ext uri="{BB962C8B-B14F-4D97-AF65-F5344CB8AC3E}">
        <p14:creationId xmlns:p14="http://schemas.microsoft.com/office/powerpoint/2010/main" val="2839995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83C59B5-3091-401F-87FE-51E0E9535999}"/>
              </a:ext>
            </a:extLst>
          </p:cNvPr>
          <p:cNvSpPr txBox="1">
            <a:spLocks/>
          </p:cNvSpPr>
          <p:nvPr/>
        </p:nvSpPr>
        <p:spPr>
          <a:xfrm>
            <a:off x="557118" y="772192"/>
            <a:ext cx="9503439" cy="452596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a:latin typeface="Arial" panose="020B0604020202020204" pitchFamily="34" charset="0"/>
                <a:cs typeface="Arial" panose="020B0604020202020204" pitchFamily="34" charset="0"/>
              </a:rPr>
              <a:t>Other strategies</a:t>
            </a:r>
          </a:p>
          <a:p>
            <a:pPr marL="0" indent="0">
              <a:spcAft>
                <a:spcPts val="600"/>
              </a:spcAft>
              <a:buNone/>
            </a:pPr>
            <a:r>
              <a:rPr lang="en-GB" sz="2400">
                <a:solidFill>
                  <a:srgbClr val="00A4B4"/>
                </a:solidFill>
                <a:latin typeface="Arial" panose="020B0604020202020204" pitchFamily="34" charset="0"/>
                <a:cs typeface="Arial" panose="020B0604020202020204" pitchFamily="34" charset="0"/>
              </a:rPr>
              <a:t> </a:t>
            </a:r>
          </a:p>
          <a:p>
            <a:pPr marL="0" indent="0">
              <a:spcAft>
                <a:spcPts val="600"/>
              </a:spcAft>
              <a:buNone/>
            </a:pPr>
            <a:r>
              <a:rPr lang="en-GB" sz="2400">
                <a:solidFill>
                  <a:srgbClr val="00A4B4"/>
                </a:solidFill>
              </a:rPr>
              <a:t>There are lots of other strategies to help with your mental health and stress levels. There is not one approach that works for everyone, so it is about finding what is right for you. Lets take time to share strategies that we all use in our live.</a:t>
            </a:r>
          </a:p>
          <a:p>
            <a:pPr marL="0" indent="0">
              <a:buFont typeface="Arial" panose="020B0604020202020204" pitchFamily="34" charset="0"/>
              <a:buNone/>
            </a:pPr>
            <a:endParaRPr lang="en-GB" sz="2400"/>
          </a:p>
        </p:txBody>
      </p:sp>
      <p:pic>
        <p:nvPicPr>
          <p:cNvPr id="3" name="Picture 2" descr="A picture containing animal, phone&#10;&#10;Description automatically generated">
            <a:extLst>
              <a:ext uri="{FF2B5EF4-FFF2-40B4-BE49-F238E27FC236}">
                <a16:creationId xmlns:a16="http://schemas.microsoft.com/office/drawing/2014/main" id="{332C5B8D-E7B8-4227-B855-3898533FFB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92272" y="3311920"/>
            <a:ext cx="3310392" cy="1986235"/>
          </a:xfrm>
          <a:prstGeom prst="rect">
            <a:avLst/>
          </a:prstGeom>
        </p:spPr>
      </p:pic>
    </p:spTree>
    <p:extLst>
      <p:ext uri="{BB962C8B-B14F-4D97-AF65-F5344CB8AC3E}">
        <p14:creationId xmlns:p14="http://schemas.microsoft.com/office/powerpoint/2010/main" val="39966503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S&amp;P 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g4d05b73ac8e45788dace252164c008a xmlns="ef834189-ea37-43c1-b23c-fe8cd9c72e41">
      <Terms xmlns="http://schemas.microsoft.com/office/infopath/2007/PartnerControls"/>
    </g4d05b73ac8e45788dace252164c008a>
    <IconOverlay xmlns="http://schemas.microsoft.com/sharepoint/v4" xsi:nil="true"/>
    <Open xmlns="ef834189-ea37-43c1-b23c-fe8cd9c72e41">true</Open>
    <SharedWithUsers xmlns="189d6819-42bb-40a9-9aa1-b6cfbddd55fc">
      <UserInfo>
        <DisplayName/>
        <AccountId xsi:nil="true"/>
        <AccountType/>
      </UserInfo>
    </SharedWithUsers>
    <_dlc_DocId xmlns="189d6819-42bb-40a9-9aa1-b6cfbddd55fc">HFUTUREDOCID-1165664543-98956</_dlc_DocId>
    <_dlc_DocIdUrl xmlns="189d6819-42bb-40a9-9aa1-b6cfbddd55fc">
      <Url>https://hants.sharepoint.com/sites/HF/_layouts/15/DocIdRedir.aspx?ID=HFUTUREDOCID-1165664543-98956</Url>
      <Description>HFUTUREDOCID-1165664543-98956</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82B2C58A1F3B5F40B9DAB2C1A41FA8E9" ma:contentTypeVersion="527" ma:contentTypeDescription="Create a new document." ma:contentTypeScope="" ma:versionID="06665eb883407991979319b5e0d30e56">
  <xsd:schema xmlns:xsd="http://www.w3.org/2001/XMLSchema" xmlns:xs="http://www.w3.org/2001/XMLSchema" xmlns:p="http://schemas.microsoft.com/office/2006/metadata/properties" xmlns:ns1="http://schemas.microsoft.com/sharepoint/v3" xmlns:ns2="189d6819-42bb-40a9-9aa1-b6cfbddd55fc" xmlns:ns3="ef834189-ea37-43c1-b23c-fe8cd9c72e41" xmlns:ns4="http://schemas.microsoft.com/sharepoint/v4" targetNamespace="http://schemas.microsoft.com/office/2006/metadata/properties" ma:root="true" ma:fieldsID="d559ea567f626e9e77d21a1e1c6a915c" ns1:_="" ns2:_="" ns3:_="" ns4:_="">
    <xsd:import namespace="http://schemas.microsoft.com/sharepoint/v3"/>
    <xsd:import namespace="189d6819-42bb-40a9-9aa1-b6cfbddd55fc"/>
    <xsd:import namespace="ef834189-ea37-43c1-b23c-fe8cd9c72e41"/>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Location" minOccurs="0"/>
                <xsd:element ref="ns4:IconOverlay" minOccurs="0"/>
                <xsd:element ref="ns1:_vti_ItemDeclaredRecord" minOccurs="0"/>
                <xsd:element ref="ns1:_vti_ItemHoldRecordStatus" minOccurs="0"/>
                <xsd:element ref="ns3:Open" minOccurs="0"/>
                <xsd:element ref="ns2:SharedWithUsers" minOccurs="0"/>
                <xsd:element ref="ns2:SharedWithDetails" minOccurs="0"/>
                <xsd:element ref="ns3:MediaServiceGenerationTime" minOccurs="0"/>
                <xsd:element ref="ns3:MediaServiceEventHashCode" minOccurs="0"/>
                <xsd:element ref="ns3:g4d05b73ac8e45788dace252164c008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18" nillable="true" ma:displayName="Declared Record" ma:description="" ma:hidden="true" ma:internalName="_vti_ItemDeclaredRecord" ma:readOnly="true">
      <xsd:simpleType>
        <xsd:restriction base="dms:DateTime"/>
      </xsd:simpleType>
    </xsd:element>
    <xsd:element name="_vti_ItemHoldRecordStatus" ma:index="19"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89d6819-42bb-40a9-9aa1-b6cfbddd55f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f834189-ea37-43c1-b23c-fe8cd9c72e4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Open" ma:index="20" nillable="true" ma:displayName="Open" ma:default="1" ma:format="Dropdown" ma:internalName="Open">
      <xsd:simpleType>
        <xsd:restriction base="dms:Boolean"/>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EventHashCode" ma:index="24" nillable="true" ma:displayName="MediaServiceEventHashCode" ma:hidden="true" ma:internalName="MediaServiceEventHashCode" ma:readOnly="true">
      <xsd:simpleType>
        <xsd:restriction base="dms:Text"/>
      </xsd:simpleType>
    </xsd:element>
    <xsd:element name="g4d05b73ac8e45788dace252164c008a" ma:index="26" nillable="true" ma:taxonomy="true" ma:internalName="g4d05b73ac8e45788dace252164c008a" ma:taxonomyFieldName="CSF" ma:displayName="CSF" ma:default="" ma:fieldId="{04d05b73-ac8e-4578-8dac-e252164c008a}" ma:sspId="3c5dbf34-c73a-430c-9290-9174ad787734" ma:termSetId="86a6d794-3e8d-47bd-b8d1-ecaf61a5c95e"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7"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5A54C7-2109-462F-AD30-4DBD811A9AAE}">
  <ds:schemaRefs>
    <ds:schemaRef ds:uri="http://schemas.microsoft.com/sharepoint/events"/>
  </ds:schemaRefs>
</ds:datastoreItem>
</file>

<file path=customXml/itemProps2.xml><?xml version="1.0" encoding="utf-8"?>
<ds:datastoreItem xmlns:ds="http://schemas.openxmlformats.org/officeDocument/2006/customXml" ds:itemID="{D8FB69A6-09C1-4585-BECB-C8BF51F63F6B}">
  <ds:schemaRefs>
    <ds:schemaRef ds:uri="189d6819-42bb-40a9-9aa1-b6cfbddd55fc"/>
    <ds:schemaRef ds:uri="7877a85d-1b44-49b4-b533-86f3b630674e"/>
    <ds:schemaRef ds:uri="d6c9f295-6866-40ba-9ed9-513ce23f1344"/>
    <ds:schemaRef ds:uri="ef834189-ea37-43c1-b23c-fe8cd9c72e4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4"/>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DBD869A-BC30-427B-884B-868B626BC74A}">
  <ds:schemaRefs>
    <ds:schemaRef ds:uri="http://schemas.microsoft.com/sharepoint/v3/contenttype/forms"/>
  </ds:schemaRefs>
</ds:datastoreItem>
</file>

<file path=customXml/itemProps4.xml><?xml version="1.0" encoding="utf-8"?>
<ds:datastoreItem xmlns:ds="http://schemas.openxmlformats.org/officeDocument/2006/customXml" ds:itemID="{FF482568-6320-4F1A-8662-60D77378940F}">
  <ds:schemaRefs>
    <ds:schemaRef ds:uri="189d6819-42bb-40a9-9aa1-b6cfbddd55fc"/>
    <ds:schemaRef ds:uri="ef834189-ea37-43c1-b23c-fe8cd9c72e4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microsoft.com/sharepoint/v4"/>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11</Slides>
  <Notes>0</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 Charlee</dc:creator>
  <cp:revision>1</cp:revision>
  <dcterms:created xsi:type="dcterms:W3CDTF">2020-01-07T16:43:56Z</dcterms:created>
  <dcterms:modified xsi:type="dcterms:W3CDTF">2020-07-31T09:03:26Z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0x01010082B2C58A1F3B5F40B9DAB2C1A41FA8E9</vt:lpwstr>
  </property>
  <property fmtid="{D5CDD505-2E9C-101B-9397-08002B2CF9AE}" pid="3" name="Order">
    <vt:r8>89800</vt:r8>
  </property>
  <property fmtid="{D5CDD505-2E9C-101B-9397-08002B2CF9AE}" pid="4" name="ComplianceAssetId">
    <vt:lpwstr/>
  </property>
  <property fmtid="{D5CDD505-2E9C-101B-9397-08002B2CF9AE}" pid="5" name="CSF">
    <vt:lpwstr/>
  </property>
  <property fmtid="{D5CDD505-2E9C-101B-9397-08002B2CF9AE}" pid="6" name="_dlc_DocIdItemGuid">
    <vt:lpwstr>976c896e-fbf1-42fb-b69f-eee920d0cbf0</vt:lpwstr>
  </property>
  <property fmtid="{D5CDD505-2E9C-101B-9397-08002B2CF9AE}" pid="7" name="_SharedFileIndex">
    <vt:lpwstr/>
  </property>
  <property fmtid="{D5CDD505-2E9C-101B-9397-08002B2CF9AE}" pid="8" name="_SourceUrl">
    <vt:lpwstr/>
  </property>
  <property fmtid="{D5CDD505-2E9C-101B-9397-08002B2CF9AE}" pid="9" name="Youth_x0020_Services">
    <vt:lpwstr/>
  </property>
  <property fmtid="{D5CDD505-2E9C-101B-9397-08002B2CF9AE}" pid="10" name="Document_x0020_Type">
    <vt:lpwstr/>
  </property>
  <property fmtid="{D5CDD505-2E9C-101B-9397-08002B2CF9AE}" pid="11" name="Careers_x0020_Service">
    <vt:lpwstr/>
  </property>
  <property fmtid="{D5CDD505-2E9C-101B-9397-08002B2CF9AE}" pid="12" name="Duke_x0020_of_x0020_Edinburgh_x0020_Award">
    <vt:lpwstr/>
  </property>
  <property fmtid="{D5CDD505-2E9C-101B-9397-08002B2CF9AE}" pid="13" name="Schools">
    <vt:lpwstr/>
  </property>
  <property fmtid="{D5CDD505-2E9C-101B-9397-08002B2CF9AE}" pid="14" name="Education_x0020_and_x0020_Inclusion">
    <vt:lpwstr/>
  </property>
  <property fmtid="{D5CDD505-2E9C-101B-9397-08002B2CF9AE}" pid="15" name="cf18ccb67a8c47b4a12d68c41e3eb221">
    <vt:lpwstr/>
  </property>
  <property fmtid="{D5CDD505-2E9C-101B-9397-08002B2CF9AE}" pid="16" name="f8525ee3932e4ad9843cf3b91fb03df5">
    <vt:lpwstr/>
  </property>
  <property fmtid="{D5CDD505-2E9C-101B-9397-08002B2CF9AE}" pid="17" name="Post_x0020_14_x0020_Learning">
    <vt:lpwstr/>
  </property>
  <property fmtid="{D5CDD505-2E9C-101B-9397-08002B2CF9AE}" pid="20" name="kaa69b6aade4434483abfac0b390183b">
    <vt:lpwstr/>
  </property>
  <property fmtid="{D5CDD505-2E9C-101B-9397-08002B2CF9AE}" pid="21" name="CSD_x0020_Groups_x0020_and_x0020_Meetings">
    <vt:lpwstr/>
  </property>
  <property fmtid="{D5CDD505-2E9C-101B-9397-08002B2CF9AE}" pid="24" name="d5183101b66d4e3dacd96e4e4686face">
    <vt:lpwstr/>
  </property>
  <property fmtid="{D5CDD505-2E9C-101B-9397-08002B2CF9AE}" pid="25" name="j33cdd25bf9e4ea08677b665c22cea81">
    <vt:lpwstr/>
  </property>
  <property fmtid="{D5CDD505-2E9C-101B-9397-08002B2CF9AE}" pid="26" name="jf81eab6ba0d48e39021c117f6226ee2">
    <vt:lpwstr/>
  </property>
  <property fmtid="{D5CDD505-2E9C-101B-9397-08002B2CF9AE}" pid="28" name="ka2fadf937d140639443f94f82f9d7d2">
    <vt:lpwstr/>
  </property>
  <property fmtid="{D5CDD505-2E9C-101B-9397-08002B2CF9AE}" pid="29" name="j62f77b6372d4d31815658479387a95c">
    <vt:lpwstr/>
  </property>
  <property fmtid="{D5CDD505-2E9C-101B-9397-08002B2CF9AE}" pid="31" name="hc632fe273cb498aa970207d30c3b1d8">
    <vt:lpwstr/>
  </property>
  <property fmtid="{D5CDD505-2E9C-101B-9397-08002B2CF9AE}" pid="33" name="Outdoor_x0020_Education">
    <vt:lpwstr/>
  </property>
  <property fmtid="{D5CDD505-2E9C-101B-9397-08002B2CF9AE}" pid="34" name="d397eddc9e1d4f36bd09322be9c6af31">
    <vt:lpwstr/>
  </property>
  <property fmtid="{D5CDD505-2E9C-101B-9397-08002B2CF9AE}" pid="35" name="Physical_x0020_Education_x0020_and_x0020_Sport">
    <vt:lpwstr/>
  </property>
  <property fmtid="{D5CDD505-2E9C-101B-9397-08002B2CF9AE}" pid="37" name="jb30d1c0940a41f7836212edd3171965">
    <vt:lpwstr/>
  </property>
  <property fmtid="{D5CDD505-2E9C-101B-9397-08002B2CF9AE}" pid="38" name="TaxCatchAll">
    <vt:lpwstr/>
  </property>
  <property fmtid="{D5CDD505-2E9C-101B-9397-08002B2CF9AE}" pid="39" name="School_x0020_Support_x0020_Staff">
    <vt:lpwstr/>
  </property>
  <property fmtid="{D5CDD505-2E9C-101B-9397-08002B2CF9AE}" pid="40" name="Post 14 Learning">
    <vt:lpwstr/>
  </property>
  <property fmtid="{D5CDD505-2E9C-101B-9397-08002B2CF9AE}" pid="41" name="Education and Inclusion">
    <vt:lpwstr/>
  </property>
  <property fmtid="{D5CDD505-2E9C-101B-9397-08002B2CF9AE}" pid="42" name="School Support Staff">
    <vt:lpwstr/>
  </property>
  <property fmtid="{D5CDD505-2E9C-101B-9397-08002B2CF9AE}" pid="43" name="Outdoor Education">
    <vt:lpwstr/>
  </property>
  <property fmtid="{D5CDD505-2E9C-101B-9397-08002B2CF9AE}" pid="44" name="Careers Service">
    <vt:lpwstr/>
  </property>
  <property fmtid="{D5CDD505-2E9C-101B-9397-08002B2CF9AE}" pid="45" name="Document Type">
    <vt:lpwstr/>
  </property>
  <property fmtid="{D5CDD505-2E9C-101B-9397-08002B2CF9AE}" pid="46" name="Physical Education and Sport">
    <vt:lpwstr/>
  </property>
  <property fmtid="{D5CDD505-2E9C-101B-9397-08002B2CF9AE}" pid="47" name="Youth Services">
    <vt:lpwstr/>
  </property>
  <property fmtid="{D5CDD505-2E9C-101B-9397-08002B2CF9AE}" pid="48" name="Duke of Edinburgh Award">
    <vt:lpwstr/>
  </property>
  <property fmtid="{D5CDD505-2E9C-101B-9397-08002B2CF9AE}" pid="49" name="CSD Groups and Meetings">
    <vt:lpwstr/>
  </property>
</Properties>
</file>