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8"/>
  </p:notesMasterIdLst>
  <p:sldIdLst>
    <p:sldId id="259" r:id="rId6"/>
    <p:sldId id="256" r:id="rId7"/>
    <p:sldId id="290" r:id="rId8"/>
    <p:sldId id="289" r:id="rId9"/>
    <p:sldId id="303" r:id="rId10"/>
    <p:sldId id="311" r:id="rId11"/>
    <p:sldId id="312" r:id="rId12"/>
    <p:sldId id="313" r:id="rId13"/>
    <p:sldId id="318" r:id="rId14"/>
    <p:sldId id="319" r:id="rId15"/>
    <p:sldId id="320" r:id="rId16"/>
    <p:sldId id="30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4B4"/>
    <a:srgbClr val="0000FF"/>
    <a:srgbClr val="6CA43A"/>
    <a:srgbClr val="B31B8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E93DD2-6F9A-4BC3-A206-A6A57C2E9357}" v="21" dt="2020-08-14T08:51:29.631"/>
    <p1510:client id="{F841FC63-92DF-4475-A312-FA07B66E10F7}" vWet="4" dt="2020-08-14T08:51:20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ke, Ryan" userId="a438493c-0467-4172-882e-72ed352b1c44" providerId="ADAL" clId="{31552ED9-682D-4F0C-ACF0-EDAE67140AF4}"/>
    <pc:docChg chg="custSel modSld">
      <pc:chgData name="Dyke, Ryan" userId="a438493c-0467-4172-882e-72ed352b1c44" providerId="ADAL" clId="{31552ED9-682D-4F0C-ACF0-EDAE67140AF4}" dt="2020-07-31T08:33:40.015" v="0" actId="313"/>
      <pc:docMkLst>
        <pc:docMk/>
      </pc:docMkLst>
      <pc:sldChg chg="modNotesTx">
        <pc:chgData name="Dyke, Ryan" userId="a438493c-0467-4172-882e-72ed352b1c44" providerId="ADAL" clId="{31552ED9-682D-4F0C-ACF0-EDAE67140AF4}" dt="2020-07-31T08:33:40.015" v="0" actId="313"/>
        <pc:sldMkLst>
          <pc:docMk/>
          <pc:sldMk cId="176401823" sldId="289"/>
        </pc:sldMkLst>
      </pc:sldChg>
    </pc:docChg>
  </pc:docChgLst>
  <pc:docChgLst>
    <pc:chgData name="Copeland, Deborah" userId="72325f7b-e609-4310-8c44-997af699e79a" providerId="ADAL" clId="{1FE93DD2-6F9A-4BC3-A206-A6A57C2E9357}"/>
    <pc:docChg chg="modSld">
      <pc:chgData name="Copeland, Deborah" userId="72325f7b-e609-4310-8c44-997af699e79a" providerId="ADAL" clId="{1FE93DD2-6F9A-4BC3-A206-A6A57C2E9357}" dt="2020-08-14T08:51:29.631" v="20" actId="20577"/>
      <pc:docMkLst>
        <pc:docMk/>
      </pc:docMkLst>
      <pc:sldChg chg="modSp mod">
        <pc:chgData name="Copeland, Deborah" userId="72325f7b-e609-4310-8c44-997af699e79a" providerId="ADAL" clId="{1FE93DD2-6F9A-4BC3-A206-A6A57C2E9357}" dt="2020-08-14T08:51:29.631" v="20" actId="20577"/>
        <pc:sldMkLst>
          <pc:docMk/>
          <pc:sldMk cId="121083110" sldId="256"/>
        </pc:sldMkLst>
        <pc:spChg chg="mod">
          <ac:chgData name="Copeland, Deborah" userId="72325f7b-e609-4310-8c44-997af699e79a" providerId="ADAL" clId="{1FE93DD2-6F9A-4BC3-A206-A6A57C2E9357}" dt="2020-08-14T08:51:29.631" v="20" actId="20577"/>
          <ac:spMkLst>
            <pc:docMk/>
            <pc:sldMk cId="121083110" sldId="256"/>
            <ac:spMk id="5" creationId="{C7DC499F-8131-42B7-9E7C-34FED9BAB0F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7EC85-3D75-48D5-A567-40CB6FB32FB2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E19C3-0884-4469-B535-78C1F55FC3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18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New years resolutions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7E19C3-0884-4469-B535-78C1F55FC32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00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s &amp; Participation Front">
    <p:bg>
      <p:bgPr>
        <a:blipFill dpi="0" rotWithShape="1">
          <a:blip r:embed="rId2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9025B70-9656-402D-8EF9-2F5BEAC11A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24" y="625642"/>
            <a:ext cx="4183438" cy="1296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89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Achieves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4C7E0-F982-4E60-B6BB-F8208A807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C7D04-A791-4A30-A2C2-DC62CF7E6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21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2BA082-59F4-45C3-A9A6-3B27BA772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21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9FB528-4ECF-462F-A1CB-A7D6940E13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4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6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chieves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BCBE6-EB1A-4944-8CA2-C8E322A4F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1704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499652-25AA-458B-9536-6C744C69F3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4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219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chieves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5E8856E-F59D-458D-BCB5-9C9AE60810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4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04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tures Title Slide">
    <p:bg>
      <p:bgPr>
        <a:solidFill>
          <a:srgbClr val="B31B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EE1BF74C-59A3-43A1-AFEB-16E3C41F1B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86" b="3806"/>
          <a:stretch/>
        </p:blipFill>
        <p:spPr>
          <a:xfrm>
            <a:off x="0" y="5672561"/>
            <a:ext cx="12192000" cy="12014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A620798-9982-4E1D-BBBB-96F9A993EE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35474" y="1994400"/>
            <a:ext cx="5921052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67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utures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986C7-A3E6-4043-AA8B-A1314450A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049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58F89-96AE-40E0-8B93-FB872E3DD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80918"/>
            <a:ext cx="10515600" cy="133007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12357B-916C-46DF-9B52-AE0A04C25F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3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379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utures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BA3BE-5BAD-4E9C-B801-292154BDF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C6461-BEA1-4760-997B-F09FF6FEA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197EFE-6679-4919-8F4D-36E6983E94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3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265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Futures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4C7E0-F982-4E60-B6BB-F8208A807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C7D04-A791-4A30-A2C2-DC62CF7E6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21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2BA082-59F4-45C3-A9A6-3B27BA772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21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0920F5-8122-4AE2-8831-86B4E12F9C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3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706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Futures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BCBE6-EB1A-4944-8CA2-C8E322A4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B87945-3412-46A7-9229-7AEC9351BE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3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125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utures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CC1A3F-FC5B-46BD-AABE-4157F91322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3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70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doors Title Slide">
    <p:bg>
      <p:bgPr>
        <a:solidFill>
          <a:srgbClr val="6CA4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EE1BF74C-59A3-43A1-AFEB-16E3C41F1B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86" b="3806"/>
          <a:stretch/>
        </p:blipFill>
        <p:spPr>
          <a:xfrm>
            <a:off x="0" y="5672561"/>
            <a:ext cx="12192000" cy="12014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A620798-9982-4E1D-BBBB-96F9A993EE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35474" y="1994400"/>
            <a:ext cx="5921052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84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&amp;P Header">
    <p:bg>
      <p:bgPr>
        <a:blipFill dpi="0" rotWithShape="1">
          <a:blip r:embed="rId2">
            <a:alphaModFix amt="14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986C7-A3E6-4043-AA8B-A1314450A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049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58F89-96AE-40E0-8B93-FB872E3DD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80918"/>
            <a:ext cx="10515600" cy="133007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EE951B-FF5C-4005-9710-C18341127A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57901" y="421600"/>
            <a:ext cx="2654581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43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utdoors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986C7-A3E6-4043-AA8B-A1314450A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049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58F89-96AE-40E0-8B93-FB872E3DD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80918"/>
            <a:ext cx="10515600" cy="133007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BE955A-9FD0-42D5-9D62-A0AFE296A2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3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25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utdoors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BA3BE-5BAD-4E9C-B801-292154BDF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C6461-BEA1-4760-997B-F09FF6FEA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D92F08-54A5-4EB3-ACC8-8961240FF7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3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15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utdoors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4C7E0-F982-4E60-B6BB-F8208A807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C7D04-A791-4A30-A2C2-DC62CF7E6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21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2BA082-59F4-45C3-A9A6-3B27BA772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21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CACC9-244D-4283-A32C-200E42A6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64F474-08F9-4BB7-9C58-EFE5F6627F9D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96064-8B5A-40D7-A052-0D1CA014D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A898D7-BABF-474E-B40C-AD57E8793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F12D9B-9593-4E62-B0F5-8454E485E534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09DB2BD-644B-4835-B315-1C83457452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3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6928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utdoors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BCBE6-EB1A-4944-8CA2-C8E322A4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CC55F-AFE9-4007-A9F5-693C1E9CD2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3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2067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doors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376EE6-AD34-4470-A989-EBC510D609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3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26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&amp;P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BA3BE-5BAD-4E9C-B801-292154BDF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C6461-BEA1-4760-997B-F09FF6FEA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A28E79-81AE-4AC1-BA9F-B61222BE01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57901" y="421600"/>
            <a:ext cx="2654581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87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&amp;P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4C7E0-F982-4E60-B6BB-F8208A807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C7D04-A791-4A30-A2C2-DC62CF7E6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21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2BA082-59F4-45C3-A9A6-3B27BA772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21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B44E4B-00A9-486B-90B3-26073B1EEC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57901" y="421600"/>
            <a:ext cx="2654581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01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&amp;P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BCBE6-EB1A-4944-8CA2-C8E322A4F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1704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E9F8E9-EBA6-46E7-91C3-8C866D20A0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57901" y="421600"/>
            <a:ext cx="2654581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19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&amp;P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60AA6E4-01C1-4B88-A426-4F106F3684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57901" y="421600"/>
            <a:ext cx="2654581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88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ieves Title Slide">
    <p:bg>
      <p:bgPr>
        <a:solidFill>
          <a:srgbClr val="00A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EE1BF74C-59A3-43A1-AFEB-16E3C41F1B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86" b="3806"/>
          <a:stretch/>
        </p:blipFill>
        <p:spPr>
          <a:xfrm>
            <a:off x="0" y="5672561"/>
            <a:ext cx="12192000" cy="1201477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A620798-9982-4E1D-BBBB-96F9A993EE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474" y="1944206"/>
            <a:ext cx="5921053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75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chieves Header">
    <p:bg>
      <p:bgPr>
        <a:blipFill dpi="0" rotWithShape="1">
          <a:blip r:embed="rId2">
            <a:alphaModFix amt="14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986C7-A3E6-4043-AA8B-A1314450A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049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58F89-96AE-40E0-8B93-FB872E3DD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80918"/>
            <a:ext cx="10515600" cy="133007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EE951B-FF5C-4005-9710-C18341127A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4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89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hieves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BA3BE-5BAD-4E9C-B801-292154BDF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C6461-BEA1-4760-997B-F09FF6FEA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7DDF37-11CD-44B6-AD67-3E3F465E54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31705" y="421600"/>
            <a:ext cx="2706974" cy="82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45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6">
            <a:alphaModFix amt="14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6D9DF6-E68F-429D-97AD-8BD4F3803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566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41614-B6B7-44F8-9724-52BF7C22A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596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C5044640-9AA2-4FDA-9D74-3B40EF1A10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7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86" b="3806"/>
          <a:stretch/>
        </p:blipFill>
        <p:spPr>
          <a:xfrm>
            <a:off x="0" y="5672561"/>
            <a:ext cx="12192000" cy="120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966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49" r:id="rId7"/>
    <p:sldLayoutId id="2147483651" r:id="rId8"/>
    <p:sldLayoutId id="2147483650" r:id="rId9"/>
    <p:sldLayoutId id="2147483652" r:id="rId10"/>
    <p:sldLayoutId id="2147483654" r:id="rId11"/>
    <p:sldLayoutId id="2147483655" r:id="rId12"/>
    <p:sldLayoutId id="2147483656" r:id="rId13"/>
    <p:sldLayoutId id="2147483659" r:id="rId14"/>
    <p:sldLayoutId id="2147483660" r:id="rId15"/>
    <p:sldLayoutId id="2147483661" r:id="rId16"/>
    <p:sldLayoutId id="2147483662" r:id="rId17"/>
    <p:sldLayoutId id="2147483663" r:id="rId18"/>
    <p:sldLayoutId id="2147483657" r:id="rId19"/>
    <p:sldLayoutId id="2147483664" r:id="rId20"/>
    <p:sldLayoutId id="2147483665" r:id="rId21"/>
    <p:sldLayoutId id="2147483666" r:id="rId22"/>
    <p:sldLayoutId id="2147483667" r:id="rId23"/>
    <p:sldLayoutId id="2147483668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inkaware.co.uk/" TargetMode="External"/><Relationship Id="rId2" Type="http://schemas.openxmlformats.org/officeDocument/2006/relationships/hyperlink" Target="https://www.nhs.uk/live-well/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nhs.uk/live-well/quit-smoking/nhs-stop-smoking-services-help-you-qui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hs.uk/live-well/quit-smoking/10-self-help-tips-to-stop-smoking/" TargetMode="Externa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224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6469394-D648-4FC0-82B9-98EA4D209FC5}"/>
              </a:ext>
            </a:extLst>
          </p:cNvPr>
          <p:cNvSpPr/>
          <p:nvPr/>
        </p:nvSpPr>
        <p:spPr>
          <a:xfrm>
            <a:off x="413835" y="488669"/>
            <a:ext cx="72484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solidFill>
                  <a:srgbClr val="00A4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Alcohol </a:t>
            </a:r>
            <a:b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Work out what 14 units a week would look like. For example, would one glass of wine = 14 units in a week? You may need to do some research. </a:t>
            </a: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01962-107E-4A3B-B3F8-9E1938018050}"/>
              </a:ext>
            </a:extLst>
          </p:cNvPr>
          <p:cNvSpPr txBox="1"/>
          <p:nvPr/>
        </p:nvSpPr>
        <p:spPr>
          <a:xfrm>
            <a:off x="7519139" y="3548706"/>
            <a:ext cx="1757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>
                <a:solidFill>
                  <a:schemeClr val="bg1"/>
                </a:solidFill>
              </a:rPr>
              <a:t>Click me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1BBB16-449D-49CB-8427-1560AD592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51" y="1421894"/>
            <a:ext cx="3796971" cy="4664544"/>
          </a:xfrm>
          <a:prstGeom prst="rect">
            <a:avLst/>
          </a:prstGeom>
        </p:spPr>
      </p:pic>
      <p:sp>
        <p:nvSpPr>
          <p:cNvPr id="6" name="Cloud 5">
            <a:extLst>
              <a:ext uri="{FF2B5EF4-FFF2-40B4-BE49-F238E27FC236}">
                <a16:creationId xmlns:a16="http://schemas.microsoft.com/office/drawing/2014/main" id="{F266DCEF-DD44-4172-B889-6CDF7ADD4A1F}"/>
              </a:ext>
            </a:extLst>
          </p:cNvPr>
          <p:cNvSpPr/>
          <p:nvPr/>
        </p:nvSpPr>
        <p:spPr>
          <a:xfrm>
            <a:off x="1259586" y="2989691"/>
            <a:ext cx="5724939" cy="2615979"/>
          </a:xfrm>
          <a:prstGeom prst="cloud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Finished?</a:t>
            </a:r>
          </a:p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Calculate how many units of alcohol you consumed last week. You don’t have to share your log; it is just for your person record. </a:t>
            </a: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175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6469394-D648-4FC0-82B9-98EA4D209FC5}"/>
              </a:ext>
            </a:extLst>
          </p:cNvPr>
          <p:cNvSpPr/>
          <p:nvPr/>
        </p:nvSpPr>
        <p:spPr>
          <a:xfrm>
            <a:off x="413835" y="488669"/>
            <a:ext cx="72484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solidFill>
                  <a:srgbClr val="00A4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</a:t>
            </a:r>
            <a:b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Let’s share any other factors that might make up a healthy lifestyle. As well as, any tips you can share with each other that might help. </a:t>
            </a: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01962-107E-4A3B-B3F8-9E1938018050}"/>
              </a:ext>
            </a:extLst>
          </p:cNvPr>
          <p:cNvSpPr txBox="1"/>
          <p:nvPr/>
        </p:nvSpPr>
        <p:spPr>
          <a:xfrm>
            <a:off x="7519139" y="3548706"/>
            <a:ext cx="1757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>
                <a:solidFill>
                  <a:schemeClr val="bg1"/>
                </a:solidFill>
              </a:rPr>
              <a:t>Click 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86EFD7-2365-4CE4-8473-ADADEB35F272}"/>
              </a:ext>
            </a:extLst>
          </p:cNvPr>
          <p:cNvSpPr txBox="1"/>
          <p:nvPr/>
        </p:nvSpPr>
        <p:spPr>
          <a:xfrm>
            <a:off x="1963972" y="3252083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Eat well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0C907C-E853-4025-B30E-502CFE1B79AA}"/>
              </a:ext>
            </a:extLst>
          </p:cNvPr>
          <p:cNvSpPr txBox="1"/>
          <p:nvPr/>
        </p:nvSpPr>
        <p:spPr>
          <a:xfrm>
            <a:off x="4582602" y="5304083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Mental wellbeing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810159-DA57-4D65-A44F-885E7FCD8303}"/>
              </a:ext>
            </a:extLst>
          </p:cNvPr>
          <p:cNvSpPr txBox="1"/>
          <p:nvPr/>
        </p:nvSpPr>
        <p:spPr>
          <a:xfrm>
            <a:off x="3541759" y="4122563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Quit smoking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DC2E9D-6921-49BF-AD46-D264C0B60AFE}"/>
              </a:ext>
            </a:extLst>
          </p:cNvPr>
          <p:cNvSpPr txBox="1"/>
          <p:nvPr/>
        </p:nvSpPr>
        <p:spPr>
          <a:xfrm>
            <a:off x="1090654" y="4745603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Alcohol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17D88C-586B-40D2-B622-9B8A8156798F}"/>
              </a:ext>
            </a:extLst>
          </p:cNvPr>
          <p:cNvSpPr txBox="1"/>
          <p:nvPr/>
        </p:nvSpPr>
        <p:spPr>
          <a:xfrm>
            <a:off x="7119055" y="4376271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Sleep and tiredness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C744F0-0E1B-4D3B-AD26-DC00C0FE9C4C}"/>
              </a:ext>
            </a:extLst>
          </p:cNvPr>
          <p:cNvSpPr txBox="1"/>
          <p:nvPr/>
        </p:nvSpPr>
        <p:spPr>
          <a:xfrm>
            <a:off x="8142707" y="3474185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Exercise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0DFABF-1494-4227-BC94-DB81D63B322B}"/>
              </a:ext>
            </a:extLst>
          </p:cNvPr>
          <p:cNvSpPr txBox="1"/>
          <p:nvPr/>
        </p:nvSpPr>
        <p:spPr>
          <a:xfrm>
            <a:off x="4582602" y="3001856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Healthy weight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9C5076E-A671-4B60-A815-614C3D2107F2}"/>
              </a:ext>
            </a:extLst>
          </p:cNvPr>
          <p:cNvSpPr/>
          <p:nvPr/>
        </p:nvSpPr>
        <p:spPr>
          <a:xfrm>
            <a:off x="4307353" y="2870421"/>
            <a:ext cx="2117301" cy="616392"/>
          </a:xfrm>
          <a:prstGeom prst="roundRect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31B159D-B384-4410-B052-FE263FC12749}"/>
              </a:ext>
            </a:extLst>
          </p:cNvPr>
          <p:cNvSpPr/>
          <p:nvPr/>
        </p:nvSpPr>
        <p:spPr>
          <a:xfrm>
            <a:off x="1388009" y="3145158"/>
            <a:ext cx="2117301" cy="616392"/>
          </a:xfrm>
          <a:prstGeom prst="roundRect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FB77081-B2FA-4588-BA44-BD50A76D2A38}"/>
              </a:ext>
            </a:extLst>
          </p:cNvPr>
          <p:cNvSpPr/>
          <p:nvPr/>
        </p:nvSpPr>
        <p:spPr>
          <a:xfrm>
            <a:off x="7084056" y="4299375"/>
            <a:ext cx="2117301" cy="616392"/>
          </a:xfrm>
          <a:prstGeom prst="roundRect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154D6BA-717B-4FE7-9F0D-8F7BDD922DAB}"/>
              </a:ext>
            </a:extLst>
          </p:cNvPr>
          <p:cNvSpPr/>
          <p:nvPr/>
        </p:nvSpPr>
        <p:spPr>
          <a:xfrm>
            <a:off x="667838" y="4560937"/>
            <a:ext cx="2117301" cy="616392"/>
          </a:xfrm>
          <a:prstGeom prst="roundRect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1F6566D-F2A7-4807-9A33-FF2AAE7A62DF}"/>
              </a:ext>
            </a:extLst>
          </p:cNvPr>
          <p:cNvSpPr/>
          <p:nvPr/>
        </p:nvSpPr>
        <p:spPr>
          <a:xfrm>
            <a:off x="3248702" y="3953448"/>
            <a:ext cx="2117301" cy="616392"/>
          </a:xfrm>
          <a:prstGeom prst="roundRect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9451DAD-4C8A-449F-B5B3-199726995317}"/>
              </a:ext>
            </a:extLst>
          </p:cNvPr>
          <p:cNvSpPr/>
          <p:nvPr/>
        </p:nvSpPr>
        <p:spPr>
          <a:xfrm>
            <a:off x="7399869" y="3382812"/>
            <a:ext cx="2117301" cy="616392"/>
          </a:xfrm>
          <a:prstGeom prst="roundRect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F293D7F-BFD3-4110-B27C-A9ECD7CC664D}"/>
              </a:ext>
            </a:extLst>
          </p:cNvPr>
          <p:cNvSpPr/>
          <p:nvPr/>
        </p:nvSpPr>
        <p:spPr>
          <a:xfrm>
            <a:off x="4475493" y="5187629"/>
            <a:ext cx="2117301" cy="616392"/>
          </a:xfrm>
          <a:prstGeom prst="roundRect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02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83C59B5-3091-401F-87FE-51E0E9535999}"/>
              </a:ext>
            </a:extLst>
          </p:cNvPr>
          <p:cNvSpPr txBox="1">
            <a:spLocks/>
          </p:cNvSpPr>
          <p:nvPr/>
        </p:nvSpPr>
        <p:spPr>
          <a:xfrm>
            <a:off x="429897" y="557506"/>
            <a:ext cx="9503439" cy="45259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3200" b="1">
                <a:solidFill>
                  <a:srgbClr val="00A4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resources and learning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400">
                <a:solidFill>
                  <a:srgbClr val="00A4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2000"/>
              <a:t>There are other components that make up a healthy lifestyle. You can find good information on this NHS site.  </a:t>
            </a:r>
          </a:p>
          <a:p>
            <a:pPr marL="0" indent="0">
              <a:buNone/>
            </a:pPr>
            <a:r>
              <a:rPr lang="en-GB" sz="2000">
                <a:hlinkClick r:id="rId2"/>
              </a:rPr>
              <a:t>https://www.nhs.uk/live-well/</a:t>
            </a:r>
            <a:r>
              <a:rPr lang="en-GB" sz="2000"/>
              <a:t> </a:t>
            </a:r>
          </a:p>
          <a:p>
            <a:pPr marL="0" indent="0">
              <a:buNone/>
            </a:pPr>
            <a:endParaRPr lang="en-GB" sz="2000"/>
          </a:p>
          <a:p>
            <a:pPr marL="0" indent="0">
              <a:buNone/>
            </a:pPr>
            <a:r>
              <a:rPr lang="en-GB" sz="2000">
                <a:solidFill>
                  <a:schemeClr val="tx1">
                    <a:lumMod val="95000"/>
                    <a:lumOff val="5000"/>
                  </a:schemeClr>
                </a:solidFill>
              </a:rPr>
              <a:t>For more information on alcohol consumption or helping someone else here is a good link.</a:t>
            </a:r>
          </a:p>
          <a:p>
            <a:pPr marL="0" indent="0">
              <a:buNone/>
            </a:pPr>
            <a:r>
              <a:rPr lang="en-GB" sz="2000">
                <a:hlinkClick r:id="rId3"/>
              </a:rPr>
              <a:t>https://www.drinkaware.co.uk/</a:t>
            </a:r>
            <a:r>
              <a:rPr lang="en-GB" sz="2000"/>
              <a:t> </a:t>
            </a:r>
          </a:p>
          <a:p>
            <a:pPr marL="0" indent="0">
              <a:buNone/>
            </a:pPr>
            <a:endParaRPr lang="en-GB" sz="2400"/>
          </a:p>
          <a:p>
            <a:pPr marL="0" indent="0">
              <a:buNone/>
            </a:pPr>
            <a:r>
              <a:rPr lang="en-GB" sz="2000"/>
              <a:t>If you need help with quitting smoking or know some who neds support then look here for advice</a:t>
            </a:r>
            <a:r>
              <a:rPr lang="en-GB" sz="2400"/>
              <a:t>. </a:t>
            </a:r>
          </a:p>
          <a:p>
            <a:pPr marL="0" indent="0">
              <a:buNone/>
            </a:pPr>
            <a:r>
              <a:rPr lang="en-GB" sz="2000">
                <a:hlinkClick r:id="rId4"/>
              </a:rPr>
              <a:t>https://www.nhs.uk/live-well/quit-smoking/nhs-stop-smoking-services-help-you-quit/</a:t>
            </a:r>
            <a:r>
              <a:rPr lang="en-GB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954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7DC499F-8131-42B7-9E7C-34FED9BAB0F2}"/>
              </a:ext>
            </a:extLst>
          </p:cNvPr>
          <p:cNvSpPr txBox="1">
            <a:spLocks/>
          </p:cNvSpPr>
          <p:nvPr/>
        </p:nvSpPr>
        <p:spPr>
          <a:xfrm>
            <a:off x="551063" y="829928"/>
            <a:ext cx="872010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Healthy lifestyles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F5633D-5EC1-4086-B8DC-A4D0F00FB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3350" y="2062162"/>
            <a:ext cx="4738941" cy="317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83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4A48434-A3F1-43A5-90FD-A43DA3320517}"/>
              </a:ext>
            </a:extLst>
          </p:cNvPr>
          <p:cNvSpPr/>
          <p:nvPr/>
        </p:nvSpPr>
        <p:spPr>
          <a:xfrm>
            <a:off x="817510" y="832635"/>
            <a:ext cx="924788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n-GB" sz="28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(what I am going to do)</a:t>
            </a:r>
          </a:p>
          <a:p>
            <a:endParaRPr lang="en-GB" sz="28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understand the importance of a healthy lifestyle on your wellbeing. </a:t>
            </a:r>
          </a:p>
          <a:p>
            <a:endParaRPr lang="en-GB" sz="28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177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7DC499F-8131-42B7-9E7C-34FED9BAB0F2}"/>
              </a:ext>
            </a:extLst>
          </p:cNvPr>
          <p:cNvSpPr txBox="1">
            <a:spLocks/>
          </p:cNvSpPr>
          <p:nvPr/>
        </p:nvSpPr>
        <p:spPr>
          <a:xfrm>
            <a:off x="203591" y="61832"/>
            <a:ext cx="872010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>
                <a:latin typeface="Arial" panose="020B0604020202020204" pitchFamily="34" charset="0"/>
                <a:cs typeface="Arial" panose="020B0604020202020204" pitchFamily="34" charset="0"/>
              </a:rPr>
              <a:t>Healthy lifestyle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ADE670-5320-47B2-B95B-4F43764B4869}"/>
              </a:ext>
            </a:extLst>
          </p:cNvPr>
          <p:cNvSpPr txBox="1">
            <a:spLocks/>
          </p:cNvSpPr>
          <p:nvPr/>
        </p:nvSpPr>
        <p:spPr>
          <a:xfrm>
            <a:off x="1607205" y="2494136"/>
            <a:ext cx="872010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>
                <a:solidFill>
                  <a:srgbClr val="00A4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Points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B3B0E2-5BF8-4ED0-88C5-EBB8BE2DD095}"/>
              </a:ext>
            </a:extLst>
          </p:cNvPr>
          <p:cNvSpPr txBox="1"/>
          <p:nvPr/>
        </p:nvSpPr>
        <p:spPr>
          <a:xfrm>
            <a:off x="798358" y="1989446"/>
            <a:ext cx="4044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What does a healthy lifestyle mean?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2A140A-3395-4569-90F8-9001E3F87CE4}"/>
              </a:ext>
            </a:extLst>
          </p:cNvPr>
          <p:cNvSpPr txBox="1"/>
          <p:nvPr/>
        </p:nvSpPr>
        <p:spPr>
          <a:xfrm>
            <a:off x="6813947" y="4280109"/>
            <a:ext cx="4635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Do you know anyone who you would consider to have a healthy lifestyle?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21B97F-798F-4CC8-B754-BEC3703F9DD2}"/>
              </a:ext>
            </a:extLst>
          </p:cNvPr>
          <p:cNvSpPr txBox="1"/>
          <p:nvPr/>
        </p:nvSpPr>
        <p:spPr>
          <a:xfrm>
            <a:off x="6096000" y="168665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What barriers do people face that will effect whether they have a healthy lifestyle?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AB3890-7F16-48D0-9F25-AE4C4979D9AD}"/>
              </a:ext>
            </a:extLst>
          </p:cNvPr>
          <p:cNvSpPr txBox="1"/>
          <p:nvPr/>
        </p:nvSpPr>
        <p:spPr>
          <a:xfrm>
            <a:off x="798358" y="4205013"/>
            <a:ext cx="5168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Have there been any trends in recent years to do with healthy lifestyles? Discuss whether these trends good. </a:t>
            </a:r>
          </a:p>
        </p:txBody>
      </p:sp>
    </p:spTree>
    <p:extLst>
      <p:ext uri="{BB962C8B-B14F-4D97-AF65-F5344CB8AC3E}">
        <p14:creationId xmlns:p14="http://schemas.microsoft.com/office/powerpoint/2010/main" val="176401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7DC499F-8131-42B7-9E7C-34FED9BAB0F2}"/>
              </a:ext>
            </a:extLst>
          </p:cNvPr>
          <p:cNvSpPr txBox="1">
            <a:spLocks/>
          </p:cNvSpPr>
          <p:nvPr/>
        </p:nvSpPr>
        <p:spPr>
          <a:xfrm>
            <a:off x="203591" y="61832"/>
            <a:ext cx="872010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>
                <a:latin typeface="Arial" panose="020B0604020202020204" pitchFamily="34" charset="0"/>
                <a:cs typeface="Arial" panose="020B0604020202020204" pitchFamily="34" charset="0"/>
              </a:rPr>
              <a:t>Healthy lifestyle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469394-D648-4FC0-82B9-98EA4D209FC5}"/>
              </a:ext>
            </a:extLst>
          </p:cNvPr>
          <p:cNvSpPr/>
          <p:nvPr/>
        </p:nvSpPr>
        <p:spPr>
          <a:xfrm>
            <a:off x="376873" y="1682622"/>
            <a:ext cx="72484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Draw a person and jot down two different things:</a:t>
            </a:r>
          </a:p>
          <a:p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Healthy lifestyle ideas </a:t>
            </a:r>
            <a:b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Unhealthy lifestyle trends/habits </a:t>
            </a: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68A739F4-C1BD-49FA-B82A-019A8F2E7E7F}"/>
              </a:ext>
            </a:extLst>
          </p:cNvPr>
          <p:cNvSpPr/>
          <p:nvPr/>
        </p:nvSpPr>
        <p:spPr>
          <a:xfrm>
            <a:off x="5534368" y="2046496"/>
            <a:ext cx="6432094" cy="2631881"/>
          </a:xfrm>
          <a:prstGeom prst="cloud">
            <a:avLst/>
          </a:prstGeom>
          <a:solidFill>
            <a:srgbClr val="00A4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Remember this is about whole lifestyle choices.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B25C8F-C8B9-44DF-8B81-5EC134B93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1195" y="3802244"/>
            <a:ext cx="1899624" cy="263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93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7DC499F-8131-42B7-9E7C-34FED9BAB0F2}"/>
              </a:ext>
            </a:extLst>
          </p:cNvPr>
          <p:cNvSpPr txBox="1">
            <a:spLocks/>
          </p:cNvSpPr>
          <p:nvPr/>
        </p:nvSpPr>
        <p:spPr>
          <a:xfrm>
            <a:off x="203591" y="61832"/>
            <a:ext cx="872010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>
                <a:latin typeface="Arial" panose="020B0604020202020204" pitchFamily="34" charset="0"/>
                <a:cs typeface="Arial" panose="020B0604020202020204" pitchFamily="34" charset="0"/>
              </a:rPr>
              <a:t>Healthy lifestyle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469394-D648-4FC0-82B9-98EA4D209FC5}"/>
              </a:ext>
            </a:extLst>
          </p:cNvPr>
          <p:cNvSpPr/>
          <p:nvPr/>
        </p:nvSpPr>
        <p:spPr>
          <a:xfrm>
            <a:off x="376873" y="1682622"/>
            <a:ext cx="72484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Discussion time:</a:t>
            </a:r>
          </a:p>
          <a:p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Share the things you have written down with the group. What sort of things have been included for both the healthy and unhealthy lifestyle. </a:t>
            </a: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68A739F4-C1BD-49FA-B82A-019A8F2E7E7F}"/>
              </a:ext>
            </a:extLst>
          </p:cNvPr>
          <p:cNvSpPr/>
          <p:nvPr/>
        </p:nvSpPr>
        <p:spPr>
          <a:xfrm>
            <a:off x="5383033" y="2608028"/>
            <a:ext cx="6432094" cy="2631881"/>
          </a:xfrm>
          <a:prstGeom prst="cloud">
            <a:avLst/>
          </a:prstGeom>
          <a:solidFill>
            <a:srgbClr val="00A4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Think about how these different lifestyles compare and how they might make people feel.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3FC712-0A5E-4E6F-9429-FF4260A2A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275" y="2818972"/>
            <a:ext cx="1899624" cy="263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563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6469394-D648-4FC0-82B9-98EA4D209FC5}"/>
              </a:ext>
            </a:extLst>
          </p:cNvPr>
          <p:cNvSpPr/>
          <p:nvPr/>
        </p:nvSpPr>
        <p:spPr>
          <a:xfrm>
            <a:off x="424070" y="204667"/>
            <a:ext cx="812307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solidFill>
                  <a:srgbClr val="00A4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Smoking: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By now the majority of people know that smoking is not a healthy lifestyle choice. However, it is one of the biggest causes of death and illness in the UK. Here are some facts (NHS.uk):</a:t>
            </a:r>
            <a:b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Around 78,000 people die from smoking every year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Smoking increases your risk of developing more than 50 serious health conditions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Smoking causes around 7 out of every 10 cases of lung cancer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For more facts and advice on how to quit visit:</a:t>
            </a:r>
          </a:p>
          <a:p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https://www.nhs.uk/live-well/quit-smoking/10-self-help-tips-to-stop-smoking/</a:t>
            </a: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5B3FCD33-5286-46B8-A2A6-7952A4DE69F0}"/>
              </a:ext>
            </a:extLst>
          </p:cNvPr>
          <p:cNvSpPr/>
          <p:nvPr/>
        </p:nvSpPr>
        <p:spPr>
          <a:xfrm>
            <a:off x="7529885" y="3927944"/>
            <a:ext cx="4603294" cy="2321781"/>
          </a:xfrm>
          <a:prstGeom prst="cloud">
            <a:avLst/>
          </a:prstGeom>
          <a:solidFill>
            <a:srgbClr val="00A4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Do you have any tips for people who would want to quit smoking?</a:t>
            </a:r>
          </a:p>
        </p:txBody>
      </p:sp>
    </p:spTree>
    <p:extLst>
      <p:ext uri="{BB962C8B-B14F-4D97-AF65-F5344CB8AC3E}">
        <p14:creationId xmlns:p14="http://schemas.microsoft.com/office/powerpoint/2010/main" val="3773234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6469394-D648-4FC0-82B9-98EA4D209FC5}"/>
              </a:ext>
            </a:extLst>
          </p:cNvPr>
          <p:cNvSpPr/>
          <p:nvPr/>
        </p:nvSpPr>
        <p:spPr>
          <a:xfrm>
            <a:off x="413835" y="488669"/>
            <a:ext cx="72484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solidFill>
                  <a:srgbClr val="00A4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Alcohol </a:t>
            </a:r>
            <a:b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Love it or hate it alcohol features in cultures across the globe, so it is important that we understand it. Have a go at matching the drink to the correct units. </a:t>
            </a:r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01962-107E-4A3B-B3F8-9E1938018050}"/>
              </a:ext>
            </a:extLst>
          </p:cNvPr>
          <p:cNvSpPr txBox="1"/>
          <p:nvPr/>
        </p:nvSpPr>
        <p:spPr>
          <a:xfrm>
            <a:off x="7519139" y="3548706"/>
            <a:ext cx="1757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>
                <a:solidFill>
                  <a:schemeClr val="bg1"/>
                </a:solidFill>
              </a:rPr>
              <a:t>Click 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A5E43C-C517-44FE-A7FC-48A7A31A4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960" y="3093184"/>
            <a:ext cx="4601377" cy="7536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F40C39-CB71-495F-938F-5891D586C7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651" y="4939323"/>
            <a:ext cx="3693547" cy="673208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39419192-418E-4C56-9555-BD7E945A2D81}"/>
              </a:ext>
            </a:extLst>
          </p:cNvPr>
          <p:cNvSpPr/>
          <p:nvPr/>
        </p:nvSpPr>
        <p:spPr>
          <a:xfrm>
            <a:off x="8808815" y="5167251"/>
            <a:ext cx="1455548" cy="1063039"/>
          </a:xfrm>
          <a:prstGeom prst="ellipse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2.3 Units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DB50BE6-5032-43BF-818F-21341A156312}"/>
              </a:ext>
            </a:extLst>
          </p:cNvPr>
          <p:cNvSpPr/>
          <p:nvPr/>
        </p:nvSpPr>
        <p:spPr>
          <a:xfrm>
            <a:off x="8791425" y="1690749"/>
            <a:ext cx="1455548" cy="1063039"/>
          </a:xfrm>
          <a:prstGeom prst="ellipse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1 Units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C55FE8C-16C8-489C-9476-95E74D0C75D4}"/>
              </a:ext>
            </a:extLst>
          </p:cNvPr>
          <p:cNvSpPr/>
          <p:nvPr/>
        </p:nvSpPr>
        <p:spPr>
          <a:xfrm>
            <a:off x="8808815" y="3960519"/>
            <a:ext cx="1455548" cy="1063039"/>
          </a:xfrm>
          <a:prstGeom prst="ellipse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1.6 Units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6CFD657-E9B1-4141-B685-78FBC5DF61C2}"/>
              </a:ext>
            </a:extLst>
          </p:cNvPr>
          <p:cNvSpPr/>
          <p:nvPr/>
        </p:nvSpPr>
        <p:spPr>
          <a:xfrm>
            <a:off x="8808815" y="2825634"/>
            <a:ext cx="1455548" cy="1063039"/>
          </a:xfrm>
          <a:prstGeom prst="ellipse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2.6 Units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4D76926-9F8F-42C2-AD15-221E342FA0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651" y="4040665"/>
            <a:ext cx="4114800" cy="7048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BEA809-802C-47E9-BFDF-952060F5F5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651" y="2204051"/>
            <a:ext cx="369570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742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6469394-D648-4FC0-82B9-98EA4D209FC5}"/>
              </a:ext>
            </a:extLst>
          </p:cNvPr>
          <p:cNvSpPr/>
          <p:nvPr/>
        </p:nvSpPr>
        <p:spPr>
          <a:xfrm>
            <a:off x="413835" y="488669"/>
            <a:ext cx="72484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solidFill>
                  <a:srgbClr val="00A4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Alcohol </a:t>
            </a:r>
            <a:b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Love it or hate it alcohol features in cultures across the globe, so it is important that we understand it. Have a go at matching the drink to the correct units. </a:t>
            </a:r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01962-107E-4A3B-B3F8-9E1938018050}"/>
              </a:ext>
            </a:extLst>
          </p:cNvPr>
          <p:cNvSpPr txBox="1"/>
          <p:nvPr/>
        </p:nvSpPr>
        <p:spPr>
          <a:xfrm>
            <a:off x="7519139" y="3548706"/>
            <a:ext cx="1757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>
                <a:solidFill>
                  <a:schemeClr val="bg1"/>
                </a:solidFill>
              </a:rPr>
              <a:t>Click 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A5E43C-C517-44FE-A7FC-48A7A31A4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960" y="3093184"/>
            <a:ext cx="4601377" cy="7536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F40C39-CB71-495F-938F-5891D586C7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651" y="4939323"/>
            <a:ext cx="3693547" cy="673208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39419192-418E-4C56-9555-BD7E945A2D81}"/>
              </a:ext>
            </a:extLst>
          </p:cNvPr>
          <p:cNvSpPr/>
          <p:nvPr/>
        </p:nvSpPr>
        <p:spPr>
          <a:xfrm>
            <a:off x="8808815" y="5167251"/>
            <a:ext cx="1455548" cy="1063039"/>
          </a:xfrm>
          <a:prstGeom prst="ellipse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2.3 Units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DB50BE6-5032-43BF-818F-21341A156312}"/>
              </a:ext>
            </a:extLst>
          </p:cNvPr>
          <p:cNvSpPr/>
          <p:nvPr/>
        </p:nvSpPr>
        <p:spPr>
          <a:xfrm>
            <a:off x="8791425" y="1690749"/>
            <a:ext cx="1455548" cy="1063039"/>
          </a:xfrm>
          <a:prstGeom prst="ellipse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1 Units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C55FE8C-16C8-489C-9476-95E74D0C75D4}"/>
              </a:ext>
            </a:extLst>
          </p:cNvPr>
          <p:cNvSpPr/>
          <p:nvPr/>
        </p:nvSpPr>
        <p:spPr>
          <a:xfrm>
            <a:off x="8808815" y="3960519"/>
            <a:ext cx="1455548" cy="1063039"/>
          </a:xfrm>
          <a:prstGeom prst="ellipse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1.6 Units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6CFD657-E9B1-4141-B685-78FBC5DF61C2}"/>
              </a:ext>
            </a:extLst>
          </p:cNvPr>
          <p:cNvSpPr/>
          <p:nvPr/>
        </p:nvSpPr>
        <p:spPr>
          <a:xfrm>
            <a:off x="8808815" y="2825634"/>
            <a:ext cx="1455548" cy="1063039"/>
          </a:xfrm>
          <a:prstGeom prst="ellipse">
            <a:avLst/>
          </a:prstGeom>
          <a:solidFill>
            <a:srgbClr val="00A4B4"/>
          </a:solidFill>
          <a:ln>
            <a:solidFill>
              <a:srgbClr val="00A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2.6 Units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4D76926-9F8F-42C2-AD15-221E342FA0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651" y="4040665"/>
            <a:ext cx="4114800" cy="7048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BEA809-802C-47E9-BFDF-952060F5F5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651" y="2204051"/>
            <a:ext cx="3695700" cy="69532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0457ABC-B662-474A-9668-AB5C05CD0A89}"/>
              </a:ext>
            </a:extLst>
          </p:cNvPr>
          <p:cNvCxnSpPr/>
          <p:nvPr/>
        </p:nvCxnSpPr>
        <p:spPr>
          <a:xfrm>
            <a:off x="5478449" y="2560320"/>
            <a:ext cx="2910177" cy="787179"/>
          </a:xfrm>
          <a:prstGeom prst="line">
            <a:avLst/>
          </a:prstGeom>
          <a:ln w="38100">
            <a:solidFill>
              <a:srgbClr val="00A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0BE43FA-D493-467D-84A7-7B0393E0BC9D}"/>
              </a:ext>
            </a:extLst>
          </p:cNvPr>
          <p:cNvCxnSpPr>
            <a:cxnSpLocks/>
          </p:cNvCxnSpPr>
          <p:nvPr/>
        </p:nvCxnSpPr>
        <p:spPr>
          <a:xfrm>
            <a:off x="5520576" y="3605911"/>
            <a:ext cx="2794693" cy="2092859"/>
          </a:xfrm>
          <a:prstGeom prst="line">
            <a:avLst/>
          </a:prstGeom>
          <a:ln w="38100">
            <a:solidFill>
              <a:srgbClr val="00A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05D58AC-7A3F-4C4D-83DF-F742CC05ED7A}"/>
              </a:ext>
            </a:extLst>
          </p:cNvPr>
          <p:cNvCxnSpPr>
            <a:cxnSpLocks/>
          </p:cNvCxnSpPr>
          <p:nvPr/>
        </p:nvCxnSpPr>
        <p:spPr>
          <a:xfrm>
            <a:off x="5120831" y="4352963"/>
            <a:ext cx="3442724" cy="38930"/>
          </a:xfrm>
          <a:prstGeom prst="line">
            <a:avLst/>
          </a:prstGeom>
          <a:ln w="38100">
            <a:solidFill>
              <a:srgbClr val="00A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2B87933-E1F8-45F4-89B5-BACF727A98F1}"/>
              </a:ext>
            </a:extLst>
          </p:cNvPr>
          <p:cNvCxnSpPr>
            <a:cxnSpLocks/>
          </p:cNvCxnSpPr>
          <p:nvPr/>
        </p:nvCxnSpPr>
        <p:spPr>
          <a:xfrm flipV="1">
            <a:off x="5189370" y="2560320"/>
            <a:ext cx="3064084" cy="2676677"/>
          </a:xfrm>
          <a:prstGeom prst="line">
            <a:avLst/>
          </a:prstGeom>
          <a:ln w="38100">
            <a:solidFill>
              <a:srgbClr val="00A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977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&amp;P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4d05b73ac8e45788dace252164c008a xmlns="ef834189-ea37-43c1-b23c-fe8cd9c72e41">
      <Terms xmlns="http://schemas.microsoft.com/office/infopath/2007/PartnerControls"/>
    </g4d05b73ac8e45788dace252164c008a>
    <IconOverlay xmlns="http://schemas.microsoft.com/sharepoint/v4" xsi:nil="true"/>
    <Open xmlns="ef834189-ea37-43c1-b23c-fe8cd9c72e41">true</Open>
    <SharedWithUsers xmlns="189d6819-42bb-40a9-9aa1-b6cfbddd55fc">
      <UserInfo>
        <DisplayName/>
        <AccountId xsi:nil="true"/>
        <AccountType/>
      </UserInfo>
    </SharedWithUsers>
    <_dlc_DocId xmlns="189d6819-42bb-40a9-9aa1-b6cfbddd55fc">HFUTUREDOCID-1165664543-98905</_dlc_DocId>
    <_dlc_DocIdUrl xmlns="189d6819-42bb-40a9-9aa1-b6cfbddd55fc">
      <Url>https://hants.sharepoint.com/sites/HF/_layouts/15/DocIdRedir.aspx?ID=HFUTUREDOCID-1165664543-98905</Url>
      <Description>HFUTUREDOCID-1165664543-98905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B2C58A1F3B5F40B9DAB2C1A41FA8E9" ma:contentTypeVersion="527" ma:contentTypeDescription="Create a new document." ma:contentTypeScope="" ma:versionID="06665eb883407991979319b5e0d30e56">
  <xsd:schema xmlns:xsd="http://www.w3.org/2001/XMLSchema" xmlns:xs="http://www.w3.org/2001/XMLSchema" xmlns:p="http://schemas.microsoft.com/office/2006/metadata/properties" xmlns:ns1="http://schemas.microsoft.com/sharepoint/v3" xmlns:ns2="189d6819-42bb-40a9-9aa1-b6cfbddd55fc" xmlns:ns3="ef834189-ea37-43c1-b23c-fe8cd9c72e41" xmlns:ns4="http://schemas.microsoft.com/sharepoint/v4" targetNamespace="http://schemas.microsoft.com/office/2006/metadata/properties" ma:root="true" ma:fieldsID="d559ea567f626e9e77d21a1e1c6a915c" ns1:_="" ns2:_="" ns3:_="" ns4:_="">
    <xsd:import namespace="http://schemas.microsoft.com/sharepoint/v3"/>
    <xsd:import namespace="189d6819-42bb-40a9-9aa1-b6cfbddd55fc"/>
    <xsd:import namespace="ef834189-ea37-43c1-b23c-fe8cd9c72e41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IconOverlay" minOccurs="0"/>
                <xsd:element ref="ns1:_vti_ItemDeclaredRecord" minOccurs="0"/>
                <xsd:element ref="ns1:_vti_ItemHoldRecordStatus" minOccurs="0"/>
                <xsd:element ref="ns3:Open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g4d05b73ac8e45788dace252164c008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8" nillable="true" ma:displayName="Declared Record" ma:description="" ma:hidden="true" ma:internalName="_vti_ItemDeclaredRecord" ma:readOnly="true">
      <xsd:simpleType>
        <xsd:restriction base="dms:DateTime"/>
      </xsd:simpleType>
    </xsd:element>
    <xsd:element name="_vti_ItemHoldRecordStatus" ma:index="19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d6819-42bb-40a9-9aa1-b6cfbddd55f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834189-ea37-43c1-b23c-fe8cd9c72e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Open" ma:index="20" nillable="true" ma:displayName="Open" ma:default="1" ma:format="Dropdown" ma:internalName="Open">
      <xsd:simpleType>
        <xsd:restriction base="dms:Boolean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g4d05b73ac8e45788dace252164c008a" ma:index="26" nillable="true" ma:taxonomy="true" ma:internalName="g4d05b73ac8e45788dace252164c008a" ma:taxonomyFieldName="CSF" ma:displayName="CSF" ma:default="" ma:fieldId="{04d05b73-ac8e-4578-8dac-e252164c008a}" ma:sspId="3c5dbf34-c73a-430c-9290-9174ad787734" ma:termSetId="86a6d794-3e8d-47bd-b8d1-ecaf61a5c95e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8FB69A6-09C1-4585-BECB-C8BF51F63F6B}">
  <ds:schemaRefs>
    <ds:schemaRef ds:uri="189d6819-42bb-40a9-9aa1-b6cfbddd55fc"/>
    <ds:schemaRef ds:uri="ef834189-ea37-43c1-b23c-fe8cd9c72e4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BD0D0E2-C095-4EFA-9197-BC8CE1C443DB}">
  <ds:schemaRefs>
    <ds:schemaRef ds:uri="189d6819-42bb-40a9-9aa1-b6cfbddd55fc"/>
    <ds:schemaRef ds:uri="ef834189-ea37-43c1-b23c-fe8cd9c72e4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DBD869A-BC30-427B-884B-868B626BC74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EB2723E-AB69-47BF-B201-34C0178D57C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McKee, Charlee</dc:creator>
  <cp:revision>1</cp:revision>
  <dcterms:created xsi:type="dcterms:W3CDTF">2020-01-07T16:43:56Z</dcterms:created>
  <dcterms:modified xsi:type="dcterms:W3CDTF">2020-08-14T08:51:31Z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0x01010082B2C58A1F3B5F40B9DAB2C1A41FA8E9</vt:lpwstr>
  </property>
  <property fmtid="{D5CDD505-2E9C-101B-9397-08002B2CF9AE}" pid="3" name="Order">
    <vt:r8>89100</vt:r8>
  </property>
  <property fmtid="{D5CDD505-2E9C-101B-9397-08002B2CF9AE}" pid="4" name="ComplianceAssetId">
    <vt:lpwstr/>
  </property>
  <property fmtid="{D5CDD505-2E9C-101B-9397-08002B2CF9AE}" pid="5" name="CSF">
    <vt:lpwstr/>
  </property>
  <property fmtid="{D5CDD505-2E9C-101B-9397-08002B2CF9AE}" pid="6" name="_dlc_DocIdItemGuid">
    <vt:lpwstr>c9613653-d8ac-4d80-a96d-ef406b1e9262</vt:lpwstr>
  </property>
  <property fmtid="{D5CDD505-2E9C-101B-9397-08002B2CF9AE}" pid="7" name="Youth_x0020_Services">
    <vt:lpwstr/>
  </property>
  <property fmtid="{D5CDD505-2E9C-101B-9397-08002B2CF9AE}" pid="8" name="Document_x0020_Type">
    <vt:lpwstr/>
  </property>
  <property fmtid="{D5CDD505-2E9C-101B-9397-08002B2CF9AE}" pid="9" name="Careers_x0020_Service">
    <vt:lpwstr/>
  </property>
  <property fmtid="{D5CDD505-2E9C-101B-9397-08002B2CF9AE}" pid="10" name="Duke_x0020_of_x0020_Edinburgh_x0020_Award">
    <vt:lpwstr/>
  </property>
  <property fmtid="{D5CDD505-2E9C-101B-9397-08002B2CF9AE}" pid="11" name="Schools">
    <vt:lpwstr/>
  </property>
  <property fmtid="{D5CDD505-2E9C-101B-9397-08002B2CF9AE}" pid="12" name="Education_x0020_and_x0020_Inclusion">
    <vt:lpwstr/>
  </property>
  <property fmtid="{D5CDD505-2E9C-101B-9397-08002B2CF9AE}" pid="13" name="cf18ccb67a8c47b4a12d68c41e3eb221">
    <vt:lpwstr/>
  </property>
  <property fmtid="{D5CDD505-2E9C-101B-9397-08002B2CF9AE}" pid="14" name="School_x0020_Support_x0020_Staff">
    <vt:lpwstr/>
  </property>
  <property fmtid="{D5CDD505-2E9C-101B-9397-08002B2CF9AE}" pid="15" name="f8525ee3932e4ad9843cf3b91fb03df5">
    <vt:lpwstr/>
  </property>
  <property fmtid="{D5CDD505-2E9C-101B-9397-08002B2CF9AE}" pid="16" name="TaxCatchAll">
    <vt:lpwstr/>
  </property>
  <property fmtid="{D5CDD505-2E9C-101B-9397-08002B2CF9AE}" pid="17" name="Post_x0020_14_x0020_Learning">
    <vt:lpwstr/>
  </property>
  <property fmtid="{D5CDD505-2E9C-101B-9397-08002B2CF9AE}" pid="18" name="CSD_x0020_Groups_x0020_and_x0020_Meetings">
    <vt:lpwstr/>
  </property>
  <property fmtid="{D5CDD505-2E9C-101B-9397-08002B2CF9AE}" pid="19" name="kaa69b6aade4434483abfac0b390183b">
    <vt:lpwstr/>
  </property>
  <property fmtid="{D5CDD505-2E9C-101B-9397-08002B2CF9AE}" pid="20" name="d5183101b66d4e3dacd96e4e4686face">
    <vt:lpwstr/>
  </property>
  <property fmtid="{D5CDD505-2E9C-101B-9397-08002B2CF9AE}" pid="21" name="j33cdd25bf9e4ea08677b665c22cea81">
    <vt:lpwstr/>
  </property>
  <property fmtid="{D5CDD505-2E9C-101B-9397-08002B2CF9AE}" pid="22" name="jf81eab6ba0d48e39021c117f6226ee2">
    <vt:lpwstr/>
  </property>
  <property fmtid="{D5CDD505-2E9C-101B-9397-08002B2CF9AE}" pid="23" name="ka2fadf937d140639443f94f82f9d7d2">
    <vt:lpwstr/>
  </property>
  <property fmtid="{D5CDD505-2E9C-101B-9397-08002B2CF9AE}" pid="24" name="j62f77b6372d4d31815658479387a95c">
    <vt:lpwstr/>
  </property>
  <property fmtid="{D5CDD505-2E9C-101B-9397-08002B2CF9AE}" pid="25" name="hc632fe273cb498aa970207d30c3b1d8">
    <vt:lpwstr/>
  </property>
  <property fmtid="{D5CDD505-2E9C-101B-9397-08002B2CF9AE}" pid="26" name="Outdoor_x0020_Education">
    <vt:lpwstr/>
  </property>
  <property fmtid="{D5CDD505-2E9C-101B-9397-08002B2CF9AE}" pid="27" name="d397eddc9e1d4f36bd09322be9c6af31">
    <vt:lpwstr/>
  </property>
  <property fmtid="{D5CDD505-2E9C-101B-9397-08002B2CF9AE}" pid="28" name="Physical_x0020_Education_x0020_and_x0020_Sport">
    <vt:lpwstr/>
  </property>
  <property fmtid="{D5CDD505-2E9C-101B-9397-08002B2CF9AE}" pid="29" name="jb30d1c0940a41f7836212edd3171965">
    <vt:lpwstr/>
  </property>
  <property fmtid="{D5CDD505-2E9C-101B-9397-08002B2CF9AE}" pid="30" name="Post 14 Learning">
    <vt:lpwstr/>
  </property>
  <property fmtid="{D5CDD505-2E9C-101B-9397-08002B2CF9AE}" pid="31" name="Duke of Edinburgh Award">
    <vt:lpwstr/>
  </property>
  <property fmtid="{D5CDD505-2E9C-101B-9397-08002B2CF9AE}" pid="32" name="Education and Inclusion">
    <vt:lpwstr/>
  </property>
  <property fmtid="{D5CDD505-2E9C-101B-9397-08002B2CF9AE}" pid="33" name="CSD Groups and Meetings">
    <vt:lpwstr/>
  </property>
  <property fmtid="{D5CDD505-2E9C-101B-9397-08002B2CF9AE}" pid="34" name="School Support Staff">
    <vt:lpwstr/>
  </property>
  <property fmtid="{D5CDD505-2E9C-101B-9397-08002B2CF9AE}" pid="35" name="Outdoor Education">
    <vt:lpwstr/>
  </property>
  <property fmtid="{D5CDD505-2E9C-101B-9397-08002B2CF9AE}" pid="36" name="Careers Service">
    <vt:lpwstr/>
  </property>
  <property fmtid="{D5CDD505-2E9C-101B-9397-08002B2CF9AE}" pid="37" name="Document Type">
    <vt:lpwstr/>
  </property>
  <property fmtid="{D5CDD505-2E9C-101B-9397-08002B2CF9AE}" pid="38" name="Physical Education and Sport">
    <vt:lpwstr/>
  </property>
  <property fmtid="{D5CDD505-2E9C-101B-9397-08002B2CF9AE}" pid="39" name="Youth Services">
    <vt:lpwstr/>
  </property>
  <property fmtid="{D5CDD505-2E9C-101B-9397-08002B2CF9AE}" pid="40" name="_SharedFileIndex">
    <vt:lpwstr/>
  </property>
  <property fmtid="{D5CDD505-2E9C-101B-9397-08002B2CF9AE}" pid="41" name="_SourceUrl">
    <vt:lpwstr/>
  </property>
</Properties>
</file>