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6"/>
    <p:sldMasterId id="2147483698" r:id="rId7"/>
  </p:sldMasterIdLst>
  <p:notesMasterIdLst>
    <p:notesMasterId r:id="rId29"/>
  </p:notesMasterIdLst>
  <p:handoutMasterIdLst>
    <p:handoutMasterId r:id="rId30"/>
  </p:handoutMasterIdLst>
  <p:sldIdLst>
    <p:sldId id="266" r:id="rId8"/>
    <p:sldId id="265" r:id="rId9"/>
    <p:sldId id="268" r:id="rId10"/>
    <p:sldId id="267" r:id="rId11"/>
    <p:sldId id="295" r:id="rId12"/>
    <p:sldId id="312" r:id="rId13"/>
    <p:sldId id="274" r:id="rId14"/>
    <p:sldId id="296" r:id="rId15"/>
    <p:sldId id="297" r:id="rId16"/>
    <p:sldId id="298" r:id="rId17"/>
    <p:sldId id="299" r:id="rId18"/>
    <p:sldId id="313" r:id="rId19"/>
    <p:sldId id="300" r:id="rId20"/>
    <p:sldId id="303" r:id="rId21"/>
    <p:sldId id="315" r:id="rId22"/>
    <p:sldId id="304" r:id="rId23"/>
    <p:sldId id="306" r:id="rId24"/>
    <p:sldId id="308" r:id="rId25"/>
    <p:sldId id="311" r:id="rId26"/>
    <p:sldId id="314" r:id="rId27"/>
    <p:sldId id="294" r:id="rId28"/>
  </p:sldIdLst>
  <p:sldSz cx="12192000" cy="6858000"/>
  <p:notesSz cx="6623050" cy="9810750"/>
  <p:defaultTextStyle>
    <a:defPPr>
      <a:defRPr lang="en-GB"/>
    </a:defPPr>
    <a:lvl1pPr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10BEC-CBDC-48B7-BBA2-DB344BCC0669}" v="6" dt="2020-08-13T17:49:22.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65" autoAdjust="0"/>
    <p:restoredTop sz="73115" autoAdjust="0"/>
  </p:normalViewPr>
  <p:slideViewPr>
    <p:cSldViewPr>
      <p:cViewPr varScale="1">
        <p:scale>
          <a:sx n="56" d="100"/>
          <a:sy n="56" d="100"/>
        </p:scale>
        <p:origin x="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peland, Deborah" userId="72325f7b-e609-4310-8c44-997af699e79a" providerId="ADAL" clId="{EB710BEC-CBDC-48B7-BBA2-DB344BCC0669}"/>
    <pc:docChg chg="undo custSel addSld delSld modSld sldOrd">
      <pc:chgData name="Copeland, Deborah" userId="72325f7b-e609-4310-8c44-997af699e79a" providerId="ADAL" clId="{EB710BEC-CBDC-48B7-BBA2-DB344BCC0669}" dt="2020-08-13T17:50:19.061" v="174" actId="20577"/>
      <pc:docMkLst>
        <pc:docMk/>
      </pc:docMkLst>
      <pc:sldChg chg="modNotesTx">
        <pc:chgData name="Copeland, Deborah" userId="72325f7b-e609-4310-8c44-997af699e79a" providerId="ADAL" clId="{EB710BEC-CBDC-48B7-BBA2-DB344BCC0669}" dt="2020-08-13T12:38:46.676" v="9" actId="20577"/>
        <pc:sldMkLst>
          <pc:docMk/>
          <pc:sldMk cId="1298302475" sldId="267"/>
        </pc:sldMkLst>
      </pc:sldChg>
      <pc:sldChg chg="ord">
        <pc:chgData name="Copeland, Deborah" userId="72325f7b-e609-4310-8c44-997af699e79a" providerId="ADAL" clId="{EB710BEC-CBDC-48B7-BBA2-DB344BCC0669}" dt="2020-08-13T12:48:25.689" v="14"/>
        <pc:sldMkLst>
          <pc:docMk/>
          <pc:sldMk cId="2971580071" sldId="313"/>
        </pc:sldMkLst>
      </pc:sldChg>
      <pc:sldChg chg="add">
        <pc:chgData name="Copeland, Deborah" userId="72325f7b-e609-4310-8c44-997af699e79a" providerId="ADAL" clId="{EB710BEC-CBDC-48B7-BBA2-DB344BCC0669}" dt="2020-08-13T12:45:39.750" v="10"/>
        <pc:sldMkLst>
          <pc:docMk/>
          <pc:sldMk cId="483779197" sldId="314"/>
        </pc:sldMkLst>
      </pc:sldChg>
      <pc:sldChg chg="addSp modSp new mod modNotesTx">
        <pc:chgData name="Copeland, Deborah" userId="72325f7b-e609-4310-8c44-997af699e79a" providerId="ADAL" clId="{EB710BEC-CBDC-48B7-BBA2-DB344BCC0669}" dt="2020-08-13T17:50:19.061" v="174" actId="20577"/>
        <pc:sldMkLst>
          <pc:docMk/>
          <pc:sldMk cId="808824841" sldId="315"/>
        </pc:sldMkLst>
        <pc:spChg chg="mod">
          <ac:chgData name="Copeland, Deborah" userId="72325f7b-e609-4310-8c44-997af699e79a" providerId="ADAL" clId="{EB710BEC-CBDC-48B7-BBA2-DB344BCC0669}" dt="2020-08-13T17:47:58.842" v="76" actId="14100"/>
          <ac:spMkLst>
            <pc:docMk/>
            <pc:sldMk cId="808824841" sldId="315"/>
            <ac:spMk id="2" creationId="{6B5B5147-0784-4AF6-8886-D0515321D1A4}"/>
          </ac:spMkLst>
        </pc:spChg>
        <pc:spChg chg="mod">
          <ac:chgData name="Copeland, Deborah" userId="72325f7b-e609-4310-8c44-997af699e79a" providerId="ADAL" clId="{EB710BEC-CBDC-48B7-BBA2-DB344BCC0669}" dt="2020-08-13T17:49:19.636" v="77" actId="14100"/>
          <ac:spMkLst>
            <pc:docMk/>
            <pc:sldMk cId="808824841" sldId="315"/>
            <ac:spMk id="3" creationId="{A8626D71-407A-4D35-9FAD-4041BB5527C2}"/>
          </ac:spMkLst>
        </pc:spChg>
        <pc:picChg chg="add mod">
          <ac:chgData name="Copeland, Deborah" userId="72325f7b-e609-4310-8c44-997af699e79a" providerId="ADAL" clId="{EB710BEC-CBDC-48B7-BBA2-DB344BCC0669}" dt="2020-08-13T17:49:32.568" v="81" actId="14100"/>
          <ac:picMkLst>
            <pc:docMk/>
            <pc:sldMk cId="808824841" sldId="315"/>
            <ac:picMk id="4" creationId="{B178AD1D-B889-4A47-8540-C294061BA48D}"/>
          </ac:picMkLst>
        </pc:picChg>
      </pc:sldChg>
      <pc:sldChg chg="addSp delSp modSp new del mod modClrScheme chgLayout">
        <pc:chgData name="Copeland, Deborah" userId="72325f7b-e609-4310-8c44-997af699e79a" providerId="ADAL" clId="{EB710BEC-CBDC-48B7-BBA2-DB344BCC0669}" dt="2020-08-13T17:46:52.834" v="38" actId="680"/>
        <pc:sldMkLst>
          <pc:docMk/>
          <pc:sldMk cId="3954457426" sldId="315"/>
        </pc:sldMkLst>
        <pc:spChg chg="add del mod">
          <ac:chgData name="Copeland, Deborah" userId="72325f7b-e609-4310-8c44-997af699e79a" providerId="ADAL" clId="{EB710BEC-CBDC-48B7-BBA2-DB344BCC0669}" dt="2020-08-13T17:46:50.508" v="37" actId="22"/>
          <ac:spMkLst>
            <pc:docMk/>
            <pc:sldMk cId="3954457426" sldId="315"/>
            <ac:spMk id="3" creationId="{C525D1FE-76F1-43E5-8210-9CFB16C19CA9}"/>
          </ac:spMkLst>
        </pc:spChg>
        <pc:spChg chg="add del mod ord">
          <ac:chgData name="Copeland, Deborah" userId="72325f7b-e609-4310-8c44-997af699e79a" providerId="ADAL" clId="{EB710BEC-CBDC-48B7-BBA2-DB344BCC0669}" dt="2020-08-13T17:46:40.674" v="32" actId="700"/>
          <ac:spMkLst>
            <pc:docMk/>
            <pc:sldMk cId="3954457426" sldId="315"/>
            <ac:spMk id="4" creationId="{0FA1D9F8-1B76-4472-8414-B55CB61D0849}"/>
          </ac:spMkLst>
        </pc:spChg>
        <pc:spChg chg="add del mod ord">
          <ac:chgData name="Copeland, Deborah" userId="72325f7b-e609-4310-8c44-997af699e79a" providerId="ADAL" clId="{EB710BEC-CBDC-48B7-BBA2-DB344BCC0669}" dt="2020-08-13T17:46:40.674" v="32" actId="700"/>
          <ac:spMkLst>
            <pc:docMk/>
            <pc:sldMk cId="3954457426" sldId="315"/>
            <ac:spMk id="5" creationId="{2202575F-13EF-484F-ACCA-FF2E8B1F4DEC}"/>
          </ac:spMkLst>
        </pc:spChg>
      </pc:sldChg>
    </pc:docChg>
  </pc:docChgLst>
  <pc:docChgLst>
    <pc:chgData name="Copeland, Deborah" userId="72325f7b-e609-4310-8c44-997af699e79a" providerId="ADAL" clId="{6AA6554D-A7A8-418B-8794-BA2AC105F515}"/>
    <pc:docChg chg="undo custSel mod addSld delSld modSld sldOrd">
      <pc:chgData name="Copeland, Deborah" userId="72325f7b-e609-4310-8c44-997af699e79a" providerId="ADAL" clId="{6AA6554D-A7A8-418B-8794-BA2AC105F515}" dt="2020-06-08T12:17:58.260" v="229" actId="20577"/>
      <pc:docMkLst>
        <pc:docMk/>
      </pc:docMkLst>
      <pc:sldChg chg="modNotesTx">
        <pc:chgData name="Copeland, Deborah" userId="72325f7b-e609-4310-8c44-997af699e79a" providerId="ADAL" clId="{6AA6554D-A7A8-418B-8794-BA2AC105F515}" dt="2020-06-08T11:40:34.323" v="3" actId="20577"/>
        <pc:sldMkLst>
          <pc:docMk/>
          <pc:sldMk cId="3032074949" sldId="300"/>
        </pc:sldMkLst>
      </pc:sldChg>
      <pc:sldChg chg="del">
        <pc:chgData name="Copeland, Deborah" userId="72325f7b-e609-4310-8c44-997af699e79a" providerId="ADAL" clId="{6AA6554D-A7A8-418B-8794-BA2AC105F515}" dt="2020-06-08T11:39:47.051" v="0" actId="2696"/>
        <pc:sldMkLst>
          <pc:docMk/>
          <pc:sldMk cId="1165148028" sldId="301"/>
        </pc:sldMkLst>
      </pc:sldChg>
      <pc:sldChg chg="modSp add del mod">
        <pc:chgData name="Copeland, Deborah" userId="72325f7b-e609-4310-8c44-997af699e79a" providerId="ADAL" clId="{6AA6554D-A7A8-418B-8794-BA2AC105F515}" dt="2020-06-08T11:40:39.877" v="4" actId="2696"/>
        <pc:sldMkLst>
          <pc:docMk/>
          <pc:sldMk cId="1678089670" sldId="301"/>
        </pc:sldMkLst>
        <pc:spChg chg="mod">
          <ac:chgData name="Copeland, Deborah" userId="72325f7b-e609-4310-8c44-997af699e79a" providerId="ADAL" clId="{6AA6554D-A7A8-418B-8794-BA2AC105F515}" dt="2020-06-08T11:40:25.644" v="2" actId="21"/>
          <ac:spMkLst>
            <pc:docMk/>
            <pc:sldMk cId="1678089670" sldId="301"/>
            <ac:spMk id="5" creationId="{8C31514C-F005-45BD-98C4-72CD1A0DE4DD}"/>
          </ac:spMkLst>
        </pc:spChg>
      </pc:sldChg>
      <pc:sldChg chg="del ord">
        <pc:chgData name="Copeland, Deborah" userId="72325f7b-e609-4310-8c44-997af699e79a" providerId="ADAL" clId="{6AA6554D-A7A8-418B-8794-BA2AC105F515}" dt="2020-06-08T11:51:50.982" v="184" actId="47"/>
        <pc:sldMkLst>
          <pc:docMk/>
          <pc:sldMk cId="2452223619" sldId="302"/>
        </pc:sldMkLst>
      </pc:sldChg>
      <pc:sldChg chg="addSp modSp mod modNotesTx">
        <pc:chgData name="Copeland, Deborah" userId="72325f7b-e609-4310-8c44-997af699e79a" providerId="ADAL" clId="{6AA6554D-A7A8-418B-8794-BA2AC105F515}" dt="2020-06-08T11:49:47.938" v="176" actId="20577"/>
        <pc:sldMkLst>
          <pc:docMk/>
          <pc:sldMk cId="2194833024" sldId="304"/>
        </pc:sldMkLst>
        <pc:spChg chg="mod">
          <ac:chgData name="Copeland, Deborah" userId="72325f7b-e609-4310-8c44-997af699e79a" providerId="ADAL" clId="{6AA6554D-A7A8-418B-8794-BA2AC105F515}" dt="2020-06-08T11:49:47.938" v="176" actId="20577"/>
          <ac:spMkLst>
            <pc:docMk/>
            <pc:sldMk cId="2194833024" sldId="304"/>
            <ac:spMk id="11267" creationId="{23067477-4754-4FFD-996C-4C851CA93D85}"/>
          </ac:spMkLst>
        </pc:spChg>
        <pc:picChg chg="add mod">
          <ac:chgData name="Copeland, Deborah" userId="72325f7b-e609-4310-8c44-997af699e79a" providerId="ADAL" clId="{6AA6554D-A7A8-418B-8794-BA2AC105F515}" dt="2020-06-08T11:49:25.430" v="168" actId="1076"/>
          <ac:picMkLst>
            <pc:docMk/>
            <pc:sldMk cId="2194833024" sldId="304"/>
            <ac:picMk id="3" creationId="{6F7C4F85-E92D-4825-8A53-8D33098AC34E}"/>
          </ac:picMkLst>
        </pc:picChg>
      </pc:sldChg>
      <pc:sldChg chg="del">
        <pc:chgData name="Copeland, Deborah" userId="72325f7b-e609-4310-8c44-997af699e79a" providerId="ADAL" clId="{6AA6554D-A7A8-418B-8794-BA2AC105F515}" dt="2020-06-08T11:50:03.146" v="177" actId="2696"/>
        <pc:sldMkLst>
          <pc:docMk/>
          <pc:sldMk cId="359793663" sldId="305"/>
        </pc:sldMkLst>
      </pc:sldChg>
      <pc:sldChg chg="addSp delSp modSp mod setBg">
        <pc:chgData name="Copeland, Deborah" userId="72325f7b-e609-4310-8c44-997af699e79a" providerId="ADAL" clId="{6AA6554D-A7A8-418B-8794-BA2AC105F515}" dt="2020-06-08T11:50:20.927" v="179" actId="26606"/>
        <pc:sldMkLst>
          <pc:docMk/>
          <pc:sldMk cId="4016792383" sldId="306"/>
        </pc:sldMkLst>
        <pc:spChg chg="mod">
          <ac:chgData name="Copeland, Deborah" userId="72325f7b-e609-4310-8c44-997af699e79a" providerId="ADAL" clId="{6AA6554D-A7A8-418B-8794-BA2AC105F515}" dt="2020-06-08T11:50:20.927" v="179" actId="26606"/>
          <ac:spMkLst>
            <pc:docMk/>
            <pc:sldMk cId="4016792383" sldId="306"/>
            <ac:spMk id="2" creationId="{046CDACC-DF61-4C03-9F90-55827CE87BE7}"/>
          </ac:spMkLst>
        </pc:spChg>
        <pc:spChg chg="add del">
          <ac:chgData name="Copeland, Deborah" userId="72325f7b-e609-4310-8c44-997af699e79a" providerId="ADAL" clId="{6AA6554D-A7A8-418B-8794-BA2AC105F515}" dt="2020-06-08T11:50:20.927" v="179" actId="26606"/>
          <ac:spMkLst>
            <pc:docMk/>
            <pc:sldMk cId="4016792383" sldId="306"/>
            <ac:spMk id="72" creationId="{907EF6B7-1338-4443-8C46-6A318D952DFD}"/>
          </ac:spMkLst>
        </pc:spChg>
        <pc:spChg chg="add del">
          <ac:chgData name="Copeland, Deborah" userId="72325f7b-e609-4310-8c44-997af699e79a" providerId="ADAL" clId="{6AA6554D-A7A8-418B-8794-BA2AC105F515}" dt="2020-06-08T11:50:20.927" v="179" actId="26606"/>
          <ac:spMkLst>
            <pc:docMk/>
            <pc:sldMk cId="4016792383" sldId="306"/>
            <ac:spMk id="74" creationId="{DAAE4CDD-124C-4DCF-9584-B6033B545DD5}"/>
          </ac:spMkLst>
        </pc:spChg>
        <pc:spChg chg="add del">
          <ac:chgData name="Copeland, Deborah" userId="72325f7b-e609-4310-8c44-997af699e79a" providerId="ADAL" clId="{6AA6554D-A7A8-418B-8794-BA2AC105F515}" dt="2020-06-08T11:50:20.927" v="179" actId="26606"/>
          <ac:spMkLst>
            <pc:docMk/>
            <pc:sldMk cId="4016792383" sldId="306"/>
            <ac:spMk id="76" creationId="{081E4A58-353D-44AE-B2FC-2A74E2E400F7}"/>
          </ac:spMkLst>
        </pc:spChg>
        <pc:spChg chg="mod">
          <ac:chgData name="Copeland, Deborah" userId="72325f7b-e609-4310-8c44-997af699e79a" providerId="ADAL" clId="{6AA6554D-A7A8-418B-8794-BA2AC105F515}" dt="2020-06-08T11:50:20.927" v="179" actId="26606"/>
          <ac:spMkLst>
            <pc:docMk/>
            <pc:sldMk cId="4016792383" sldId="306"/>
            <ac:spMk id="11266" creationId="{CFC536C9-C146-4F1B-85C6-F1DA463095FF}"/>
          </ac:spMkLst>
        </pc:spChg>
        <pc:spChg chg="mod">
          <ac:chgData name="Copeland, Deborah" userId="72325f7b-e609-4310-8c44-997af699e79a" providerId="ADAL" clId="{6AA6554D-A7A8-418B-8794-BA2AC105F515}" dt="2020-06-08T11:50:20.927" v="179" actId="26606"/>
          <ac:spMkLst>
            <pc:docMk/>
            <pc:sldMk cId="4016792383" sldId="306"/>
            <ac:spMk id="11267" creationId="{23067477-4754-4FFD-996C-4C851CA93D85}"/>
          </ac:spMkLst>
        </pc:spChg>
      </pc:sldChg>
      <pc:sldChg chg="del ord">
        <pc:chgData name="Copeland, Deborah" userId="72325f7b-e609-4310-8c44-997af699e79a" providerId="ADAL" clId="{6AA6554D-A7A8-418B-8794-BA2AC105F515}" dt="2020-06-08T11:51:51.821" v="185" actId="47"/>
        <pc:sldMkLst>
          <pc:docMk/>
          <pc:sldMk cId="2073414314" sldId="307"/>
        </pc:sldMkLst>
      </pc:sldChg>
      <pc:sldChg chg="del">
        <pc:chgData name="Copeland, Deborah" userId="72325f7b-e609-4310-8c44-997af699e79a" providerId="ADAL" clId="{6AA6554D-A7A8-418B-8794-BA2AC105F515}" dt="2020-06-08T11:51:21.029" v="182" actId="47"/>
        <pc:sldMkLst>
          <pc:docMk/>
          <pc:sldMk cId="3688004287" sldId="309"/>
        </pc:sldMkLst>
      </pc:sldChg>
      <pc:sldChg chg="del">
        <pc:chgData name="Copeland, Deborah" userId="72325f7b-e609-4310-8c44-997af699e79a" providerId="ADAL" clId="{6AA6554D-A7A8-418B-8794-BA2AC105F515}" dt="2020-06-08T11:51:36.110" v="183" actId="47"/>
        <pc:sldMkLst>
          <pc:docMk/>
          <pc:sldMk cId="188630637" sldId="310"/>
        </pc:sldMkLst>
      </pc:sldChg>
      <pc:sldChg chg="new del ord">
        <pc:chgData name="Copeland, Deborah" userId="72325f7b-e609-4310-8c44-997af699e79a" providerId="ADAL" clId="{6AA6554D-A7A8-418B-8794-BA2AC105F515}" dt="2020-06-08T12:15:56.197" v="189" actId="47"/>
        <pc:sldMkLst>
          <pc:docMk/>
          <pc:sldMk cId="2582318521" sldId="313"/>
        </pc:sldMkLst>
      </pc:sldChg>
      <pc:sldChg chg="delSp modSp new mod ord modAnim modNotesTx">
        <pc:chgData name="Copeland, Deborah" userId="72325f7b-e609-4310-8c44-997af699e79a" providerId="ADAL" clId="{6AA6554D-A7A8-418B-8794-BA2AC105F515}" dt="2020-06-08T12:17:58.260" v="229" actId="20577"/>
        <pc:sldMkLst>
          <pc:docMk/>
          <pc:sldMk cId="2971580071" sldId="313"/>
        </pc:sldMkLst>
        <pc:spChg chg="del">
          <ac:chgData name="Copeland, Deborah" userId="72325f7b-e609-4310-8c44-997af699e79a" providerId="ADAL" clId="{6AA6554D-A7A8-418B-8794-BA2AC105F515}" dt="2020-06-08T12:16:32.904" v="209" actId="21"/>
          <ac:spMkLst>
            <pc:docMk/>
            <pc:sldMk cId="2971580071" sldId="313"/>
            <ac:spMk id="2" creationId="{F5CCFDF5-84AE-485F-820E-8B9E67D40BBA}"/>
          </ac:spMkLst>
        </pc:spChg>
        <pc:spChg chg="mod">
          <ac:chgData name="Copeland, Deborah" userId="72325f7b-e609-4310-8c44-997af699e79a" providerId="ADAL" clId="{6AA6554D-A7A8-418B-8794-BA2AC105F515}" dt="2020-06-08T12:17:27.166" v="214" actId="207"/>
          <ac:spMkLst>
            <pc:docMk/>
            <pc:sldMk cId="2971580071" sldId="313"/>
            <ac:spMk id="3" creationId="{05168714-1091-41CC-B99B-5C69BD9BC43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20B0DE6-C062-4A8F-BAC7-8FA2ADFDC40E}"/>
              </a:ext>
            </a:extLst>
          </p:cNvPr>
          <p:cNvSpPr>
            <a:spLocks noGrp="1" noChangeArrowheads="1"/>
          </p:cNvSpPr>
          <p:nvPr>
            <p:ph type="hdr" sz="quarter"/>
          </p:nvPr>
        </p:nvSpPr>
        <p:spPr bwMode="auto">
          <a:xfrm>
            <a:off x="0" y="0"/>
            <a:ext cx="28702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099" name="Rectangle 3">
            <a:extLst>
              <a:ext uri="{FF2B5EF4-FFF2-40B4-BE49-F238E27FC236}">
                <a16:creationId xmlns:a16="http://schemas.microsoft.com/office/drawing/2014/main" id="{1FBE824B-F64A-4648-8ADA-D9854B2460B2}"/>
              </a:ext>
            </a:extLst>
          </p:cNvPr>
          <p:cNvSpPr>
            <a:spLocks noGrp="1" noChangeArrowheads="1"/>
          </p:cNvSpPr>
          <p:nvPr>
            <p:ph type="dt" sz="quarter" idx="1"/>
          </p:nvPr>
        </p:nvSpPr>
        <p:spPr bwMode="auto">
          <a:xfrm>
            <a:off x="3752850" y="0"/>
            <a:ext cx="28702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GB" altLang="en-US"/>
          </a:p>
        </p:txBody>
      </p:sp>
      <p:sp>
        <p:nvSpPr>
          <p:cNvPr id="4100" name="Rectangle 4">
            <a:extLst>
              <a:ext uri="{FF2B5EF4-FFF2-40B4-BE49-F238E27FC236}">
                <a16:creationId xmlns:a16="http://schemas.microsoft.com/office/drawing/2014/main" id="{A676F842-BA96-4EAE-ADB4-11CFA5D642A9}"/>
              </a:ext>
            </a:extLst>
          </p:cNvPr>
          <p:cNvSpPr>
            <a:spLocks noGrp="1" noChangeArrowheads="1"/>
          </p:cNvSpPr>
          <p:nvPr>
            <p:ph type="ftr" sz="quarter" idx="2"/>
          </p:nvPr>
        </p:nvSpPr>
        <p:spPr bwMode="auto">
          <a:xfrm>
            <a:off x="0" y="9320213"/>
            <a:ext cx="28702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101" name="Rectangle 5">
            <a:extLst>
              <a:ext uri="{FF2B5EF4-FFF2-40B4-BE49-F238E27FC236}">
                <a16:creationId xmlns:a16="http://schemas.microsoft.com/office/drawing/2014/main" id="{D160D536-000A-4533-9884-9196D1888897}"/>
              </a:ext>
            </a:extLst>
          </p:cNvPr>
          <p:cNvSpPr>
            <a:spLocks noGrp="1" noChangeArrowheads="1"/>
          </p:cNvSpPr>
          <p:nvPr>
            <p:ph type="sldNum" sz="quarter" idx="3"/>
          </p:nvPr>
        </p:nvSpPr>
        <p:spPr bwMode="auto">
          <a:xfrm>
            <a:off x="3752850" y="9320213"/>
            <a:ext cx="28702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6F6CD506-DB38-4AF1-A05C-DCEDBA4170C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0200"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51263" y="0"/>
            <a:ext cx="2870200" cy="492125"/>
          </a:xfrm>
          <a:prstGeom prst="rect">
            <a:avLst/>
          </a:prstGeom>
        </p:spPr>
        <p:txBody>
          <a:bodyPr vert="horz" lIns="91440" tIns="45720" rIns="91440" bIns="45720" rtlCol="0"/>
          <a:lstStyle>
            <a:lvl1pPr algn="r">
              <a:defRPr sz="1200"/>
            </a:lvl1pPr>
          </a:lstStyle>
          <a:p>
            <a:fld id="{A0BE74E3-7C3F-4949-B0EA-9D3972139FE2}" type="datetimeFigureOut">
              <a:rPr lang="en-GB" smtClean="0"/>
              <a:t>13/08/2020</a:t>
            </a:fld>
            <a:endParaRPr lang="en-GB"/>
          </a:p>
        </p:txBody>
      </p:sp>
      <p:sp>
        <p:nvSpPr>
          <p:cNvPr id="4" name="Slide Image Placeholder 3"/>
          <p:cNvSpPr>
            <a:spLocks noGrp="1" noRot="1" noChangeAspect="1"/>
          </p:cNvSpPr>
          <p:nvPr>
            <p:ph type="sldImg" idx="2"/>
          </p:nvPr>
        </p:nvSpPr>
        <p:spPr>
          <a:xfrm>
            <a:off x="369888" y="1227138"/>
            <a:ext cx="5883275" cy="3309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1988" y="4721225"/>
            <a:ext cx="5299075" cy="38639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18625"/>
            <a:ext cx="2870200" cy="492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51263" y="9318625"/>
            <a:ext cx="2870200" cy="492125"/>
          </a:xfrm>
          <a:prstGeom prst="rect">
            <a:avLst/>
          </a:prstGeom>
        </p:spPr>
        <p:txBody>
          <a:bodyPr vert="horz" lIns="91440" tIns="45720" rIns="91440" bIns="45720" rtlCol="0" anchor="b"/>
          <a:lstStyle>
            <a:lvl1pPr algn="r">
              <a:defRPr sz="1200"/>
            </a:lvl1pPr>
          </a:lstStyle>
          <a:p>
            <a:fld id="{65B0D485-724A-414F-84F7-10958BF36D69}" type="slidenum">
              <a:rPr lang="en-GB" smtClean="0"/>
              <a:t>‹#›</a:t>
            </a:fld>
            <a:endParaRPr lang="en-GB"/>
          </a:p>
        </p:txBody>
      </p:sp>
    </p:spTree>
    <p:extLst>
      <p:ext uri="{BB962C8B-B14F-4D97-AF65-F5344CB8AC3E}">
        <p14:creationId xmlns:p14="http://schemas.microsoft.com/office/powerpoint/2010/main" val="990518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people that today’s space is: confidential, a safe space to speak and comfortable </a:t>
            </a:r>
          </a:p>
          <a:p>
            <a:r>
              <a:rPr lang="en-US" dirty="0"/>
              <a:t> </a:t>
            </a:r>
            <a:endParaRPr lang="en-GB" dirty="0"/>
          </a:p>
        </p:txBody>
      </p:sp>
      <p:sp>
        <p:nvSpPr>
          <p:cNvPr id="4" name="Slide Number Placeholder 3"/>
          <p:cNvSpPr>
            <a:spLocks noGrp="1"/>
          </p:cNvSpPr>
          <p:nvPr>
            <p:ph type="sldNum" sz="quarter" idx="5"/>
          </p:nvPr>
        </p:nvSpPr>
        <p:spPr/>
        <p:txBody>
          <a:bodyPr/>
          <a:lstStyle/>
          <a:p>
            <a:fld id="{65B0D485-724A-414F-84F7-10958BF36D69}" type="slidenum">
              <a:rPr lang="en-GB" smtClean="0"/>
              <a:t>3</a:t>
            </a:fld>
            <a:endParaRPr lang="en-GB"/>
          </a:p>
        </p:txBody>
      </p:sp>
    </p:spTree>
    <p:extLst>
      <p:ext uri="{BB962C8B-B14F-4D97-AF65-F5344CB8AC3E}">
        <p14:creationId xmlns:p14="http://schemas.microsoft.com/office/powerpoint/2010/main" val="242887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u="none" dirty="0"/>
              <a:t>Ask the group to think about the questions and ask for feedback to the group </a:t>
            </a:r>
          </a:p>
          <a:p>
            <a:endParaRPr lang="en-GB" sz="1050" u="none" dirty="0"/>
          </a:p>
          <a:p>
            <a:r>
              <a:rPr lang="en-GB" sz="1050" u="none" dirty="0"/>
              <a:t>democracy (noun)</a:t>
            </a:r>
          </a:p>
          <a:p>
            <a:r>
              <a:rPr lang="en-GB" sz="1050" u="none" dirty="0"/>
              <a:t>a system of government by the whole population or all the eligible members of a state, typically through elected representatives.</a:t>
            </a:r>
          </a:p>
          <a:p>
            <a:r>
              <a:rPr lang="en-GB" sz="1050" u="none" dirty="0"/>
              <a:t>	"a system of parliamentary democracy"</a:t>
            </a:r>
          </a:p>
          <a:p>
            <a:endParaRPr lang="en-GB" sz="1050" u="none" dirty="0"/>
          </a:p>
        </p:txBody>
      </p:sp>
      <p:sp>
        <p:nvSpPr>
          <p:cNvPr id="4" name="Slide Number Placeholder 3"/>
          <p:cNvSpPr>
            <a:spLocks noGrp="1"/>
          </p:cNvSpPr>
          <p:nvPr>
            <p:ph type="sldNum" sz="quarter" idx="5"/>
          </p:nvPr>
        </p:nvSpPr>
        <p:spPr/>
        <p:txBody>
          <a:bodyPr/>
          <a:lstStyle/>
          <a:p>
            <a:fld id="{65B0D485-724A-414F-84F7-10958BF36D69}" type="slidenum">
              <a:rPr lang="en-GB" smtClean="0"/>
              <a:t>13</a:t>
            </a:fld>
            <a:endParaRPr lang="en-GB"/>
          </a:p>
        </p:txBody>
      </p:sp>
    </p:spTree>
    <p:extLst>
      <p:ext uri="{BB962C8B-B14F-4D97-AF65-F5344CB8AC3E}">
        <p14:creationId xmlns:p14="http://schemas.microsoft.com/office/powerpoint/2010/main" val="56641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u="none" dirty="0"/>
              <a:t>How many </a:t>
            </a:r>
            <a:r>
              <a:rPr lang="en-US" sz="1050" u="none" dirty="0" err="1"/>
              <a:t>yps</a:t>
            </a:r>
            <a:r>
              <a:rPr lang="en-US" sz="1050" u="none" dirty="0"/>
              <a:t> mentioned voting when asked what democracy is?</a:t>
            </a:r>
          </a:p>
          <a:p>
            <a:endParaRPr lang="en-US" sz="1050" u="none" dirty="0"/>
          </a:p>
          <a:p>
            <a:r>
              <a:rPr lang="en-US" sz="1050" u="none" dirty="0"/>
              <a:t>When we talk about democracy we often </a:t>
            </a:r>
            <a:r>
              <a:rPr lang="en-US" sz="1050" u="none" dirty="0" err="1"/>
              <a:t>emphasise</a:t>
            </a:r>
            <a:r>
              <a:rPr lang="en-US" sz="1050" u="none" dirty="0"/>
              <a:t> the centrality of voting, but there is much greater breadth and variety of the concept in the broader political system. Given what we have already said, there is no obvious agreement, but the following list aims to capture some of the main characteristics that constitute a democratic political system</a:t>
            </a:r>
            <a:endParaRPr lang="en-GB" sz="1050" u="none" dirty="0"/>
          </a:p>
        </p:txBody>
      </p:sp>
      <p:sp>
        <p:nvSpPr>
          <p:cNvPr id="4" name="Slide Number Placeholder 3"/>
          <p:cNvSpPr>
            <a:spLocks noGrp="1"/>
          </p:cNvSpPr>
          <p:nvPr>
            <p:ph type="sldNum" sz="quarter" idx="5"/>
          </p:nvPr>
        </p:nvSpPr>
        <p:spPr/>
        <p:txBody>
          <a:bodyPr/>
          <a:lstStyle/>
          <a:p>
            <a:fld id="{65B0D485-724A-414F-84F7-10958BF36D69}" type="slidenum">
              <a:rPr lang="en-GB" smtClean="0"/>
              <a:t>14</a:t>
            </a:fld>
            <a:endParaRPr lang="en-GB"/>
          </a:p>
        </p:txBody>
      </p:sp>
    </p:spTree>
    <p:extLst>
      <p:ext uri="{BB962C8B-B14F-4D97-AF65-F5344CB8AC3E}">
        <p14:creationId xmlns:p14="http://schemas.microsoft.com/office/powerpoint/2010/main" val="3855205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 students paper to write down what they see in the video then ask – next slide</a:t>
            </a:r>
          </a:p>
        </p:txBody>
      </p:sp>
      <p:sp>
        <p:nvSpPr>
          <p:cNvPr id="4" name="Slide Number Placeholder 3"/>
          <p:cNvSpPr>
            <a:spLocks noGrp="1"/>
          </p:cNvSpPr>
          <p:nvPr>
            <p:ph type="sldNum" sz="quarter" idx="5"/>
          </p:nvPr>
        </p:nvSpPr>
        <p:spPr/>
        <p:txBody>
          <a:bodyPr/>
          <a:lstStyle/>
          <a:p>
            <a:fld id="{65B0D485-724A-414F-84F7-10958BF36D69}" type="slidenum">
              <a:rPr lang="en-GB" smtClean="0"/>
              <a:t>15</a:t>
            </a:fld>
            <a:endParaRPr lang="en-GB"/>
          </a:p>
        </p:txBody>
      </p:sp>
    </p:spTree>
    <p:extLst>
      <p:ext uri="{BB962C8B-B14F-4D97-AF65-F5344CB8AC3E}">
        <p14:creationId xmlns:p14="http://schemas.microsoft.com/office/powerpoint/2010/main" val="302126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50" u="none" dirty="0"/>
              <a:t>Main characteristics of democratic political system – get learners to work in small groups and write the seven, could use IT to research if available.</a:t>
            </a:r>
          </a:p>
          <a:p>
            <a:pPr marL="171450" indent="-171450">
              <a:buFont typeface="Arial" panose="020B0604020202020204" pitchFamily="34" charset="0"/>
              <a:buChar char="•"/>
            </a:pPr>
            <a:endParaRPr lang="en-US" sz="1050" u="none" dirty="0"/>
          </a:p>
          <a:p>
            <a:pPr marL="171450" indent="-171450">
              <a:buFont typeface="Arial" panose="020B0604020202020204" pitchFamily="34" charset="0"/>
              <a:buChar char="•"/>
            </a:pPr>
            <a:r>
              <a:rPr lang="en-US" sz="1050" b="1" u="none" dirty="0"/>
              <a:t>Regular elections </a:t>
            </a:r>
            <a:r>
              <a:rPr lang="en-US" sz="1050" u="none" dirty="0"/>
              <a:t>to elect representatives to govern, which also provides the public with regular opportunities to remove people from power. </a:t>
            </a:r>
          </a:p>
          <a:p>
            <a:pPr marL="0" indent="0">
              <a:buFont typeface="Arial" panose="020B0604020202020204" pitchFamily="34" charset="0"/>
              <a:buNone/>
            </a:pPr>
            <a:r>
              <a:rPr lang="en-US" sz="1050" u="none" dirty="0"/>
              <a:t>• </a:t>
            </a:r>
            <a:r>
              <a:rPr lang="en-US" sz="1050" b="1" u="none" dirty="0"/>
              <a:t> Freedom </a:t>
            </a:r>
            <a:r>
              <a:rPr lang="en-US" sz="1050" u="none" dirty="0"/>
              <a:t>to stand as a candidate in elections, to ensure that there is no permanent political class. </a:t>
            </a:r>
          </a:p>
          <a:p>
            <a:pPr marL="0" indent="0">
              <a:buFont typeface="Arial" panose="020B0604020202020204" pitchFamily="34" charset="0"/>
              <a:buNone/>
            </a:pPr>
            <a:r>
              <a:rPr lang="en-US" sz="1050" u="none" dirty="0"/>
              <a:t>•  </a:t>
            </a:r>
            <a:r>
              <a:rPr lang="en-US" sz="1050" b="1" u="none" dirty="0"/>
              <a:t>Free </a:t>
            </a:r>
            <a:r>
              <a:rPr lang="en-US" sz="1050" u="none" dirty="0"/>
              <a:t>and secret ballot, to ensure that people feel free to cast their vote as they wish, whilst </a:t>
            </a:r>
            <a:r>
              <a:rPr lang="en-US" sz="1050" u="none" dirty="0" err="1"/>
              <a:t>minimising</a:t>
            </a:r>
            <a:r>
              <a:rPr lang="en-US" sz="1050" u="none" dirty="0"/>
              <a:t> the chances of coercion or bribery. </a:t>
            </a:r>
          </a:p>
          <a:p>
            <a:pPr marL="0" indent="0">
              <a:buFont typeface="Arial" panose="020B0604020202020204" pitchFamily="34" charset="0"/>
              <a:buNone/>
            </a:pPr>
            <a:r>
              <a:rPr lang="en-US" sz="1050" u="none" dirty="0"/>
              <a:t>•  </a:t>
            </a:r>
            <a:r>
              <a:rPr lang="en-US" sz="1050" b="1" u="none" dirty="0"/>
              <a:t>Political parties </a:t>
            </a:r>
            <a:r>
              <a:rPr lang="en-US" sz="1050" u="none" dirty="0"/>
              <a:t>to help </a:t>
            </a:r>
            <a:r>
              <a:rPr lang="en-US" sz="1050" u="none" dirty="0" err="1"/>
              <a:t>organise</a:t>
            </a:r>
            <a:r>
              <a:rPr lang="en-US" sz="1050" u="none" dirty="0"/>
              <a:t> representatives around core policy ideas. This is perhaps a more debatable point, but it does provide a mechanism for political representatives to form governments and it also makes it easier for citizens to identify candidates to support. </a:t>
            </a:r>
          </a:p>
          <a:p>
            <a:pPr marL="0" indent="0">
              <a:buFont typeface="Arial" panose="020B0604020202020204" pitchFamily="34" charset="0"/>
              <a:buNone/>
            </a:pPr>
            <a:r>
              <a:rPr lang="en-US" sz="1050" u="none" dirty="0"/>
              <a:t>•  </a:t>
            </a:r>
            <a:r>
              <a:rPr lang="en-US" sz="1050" b="1" u="none" dirty="0"/>
              <a:t>Free media </a:t>
            </a:r>
            <a:r>
              <a:rPr lang="en-US" sz="1050" u="none" dirty="0"/>
              <a:t>to ensure information and a range of opinions are widely spread. This means that citizens are free to develop their own informed views and that politicians can be held to account for their actions, which are widely reported and </a:t>
            </a:r>
            <a:r>
              <a:rPr lang="en-US" sz="1050" u="none" dirty="0" err="1"/>
              <a:t>analysed</a:t>
            </a:r>
            <a:r>
              <a:rPr lang="en-US" sz="1050" u="none" dirty="0"/>
              <a:t>. </a:t>
            </a:r>
          </a:p>
          <a:p>
            <a:pPr marL="0" indent="0">
              <a:buFont typeface="Arial" panose="020B0604020202020204" pitchFamily="34" charset="0"/>
              <a:buNone/>
            </a:pPr>
            <a:r>
              <a:rPr lang="en-US" sz="1050" u="none" dirty="0"/>
              <a:t>•  </a:t>
            </a:r>
            <a:r>
              <a:rPr lang="en-US" sz="1050" b="1" u="none" dirty="0"/>
              <a:t>Minority rights </a:t>
            </a:r>
            <a:r>
              <a:rPr lang="en-US" sz="1050" u="none" dirty="0"/>
              <a:t>are essential in a democracy to ensure that the principle of liberty is maintained for all and to avoid what is often called the ‘tyranny of the majority’. </a:t>
            </a:r>
          </a:p>
          <a:p>
            <a:pPr marL="0" indent="0">
              <a:buFont typeface="Arial" panose="020B0604020202020204" pitchFamily="34" charset="0"/>
              <a:buNone/>
            </a:pPr>
            <a:r>
              <a:rPr lang="en-US" sz="1050" u="none" dirty="0"/>
              <a:t>•  </a:t>
            </a:r>
            <a:r>
              <a:rPr lang="en-US" sz="1050" b="1" u="none" dirty="0"/>
              <a:t>Equal citizenship </a:t>
            </a:r>
            <a:r>
              <a:rPr lang="en-US" sz="1050" u="none" dirty="0"/>
              <a:t>rights for women, a separate point because women are generally not a minority, but have nevertheless been excluded from ‘democratic’ institutions and processes.</a:t>
            </a:r>
            <a:endParaRPr lang="en-GB" sz="1050" u="none" dirty="0"/>
          </a:p>
        </p:txBody>
      </p:sp>
      <p:sp>
        <p:nvSpPr>
          <p:cNvPr id="4" name="Slide Number Placeholder 3"/>
          <p:cNvSpPr>
            <a:spLocks noGrp="1"/>
          </p:cNvSpPr>
          <p:nvPr>
            <p:ph type="sldNum" sz="quarter" idx="5"/>
          </p:nvPr>
        </p:nvSpPr>
        <p:spPr/>
        <p:txBody>
          <a:bodyPr/>
          <a:lstStyle/>
          <a:p>
            <a:fld id="{65B0D485-724A-414F-84F7-10958BF36D69}" type="slidenum">
              <a:rPr lang="en-GB" smtClean="0"/>
              <a:t>16</a:t>
            </a:fld>
            <a:endParaRPr lang="en-GB"/>
          </a:p>
        </p:txBody>
      </p:sp>
    </p:spTree>
    <p:extLst>
      <p:ext uri="{BB962C8B-B14F-4D97-AF65-F5344CB8AC3E}">
        <p14:creationId xmlns:p14="http://schemas.microsoft.com/office/powerpoint/2010/main" val="426381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50" u="none" dirty="0"/>
              <a:t>Ask the group to look at and feed back, on how they feel each of these areas may be judged</a:t>
            </a:r>
          </a:p>
          <a:p>
            <a:pPr marL="0" indent="0">
              <a:buFont typeface="Arial" panose="020B0604020202020204" pitchFamily="34" charset="0"/>
              <a:buNone/>
            </a:pPr>
            <a:endParaRPr lang="en-US" sz="1050" u="none" dirty="0"/>
          </a:p>
          <a:p>
            <a:pPr marL="0" indent="0">
              <a:buFont typeface="Arial" panose="020B0604020202020204" pitchFamily="34" charset="0"/>
              <a:buNone/>
            </a:pPr>
            <a:r>
              <a:rPr lang="en-US" sz="1050" u="none" dirty="0"/>
              <a:t>Volunteering and doing things yourself: </a:t>
            </a:r>
          </a:p>
          <a:p>
            <a:pPr marL="171450" indent="-171450">
              <a:buFont typeface="Arial" panose="020B0604020202020204" pitchFamily="34" charset="0"/>
              <a:buChar char="•"/>
            </a:pPr>
            <a:r>
              <a:rPr lang="en-US" sz="1050" u="none" dirty="0"/>
              <a:t>this can involve essentially charitable voluntary work at one end of the spectrum, with few obvious political implications. However, many charities also have a political dimension to their work:</a:t>
            </a:r>
          </a:p>
          <a:p>
            <a:pPr marL="171450" indent="-171450">
              <a:buFont typeface="Arial" panose="020B0604020202020204" pitchFamily="34" charset="0"/>
              <a:buChar char="•"/>
            </a:pPr>
            <a:r>
              <a:rPr lang="en-US" sz="1050" u="none" dirty="0"/>
              <a:t>Clean up campaigns – two views: directly tackle the problem rather than expecting a government agency to do it, but can be seen as campaigning methods in themselves to bring problems to public awareness</a:t>
            </a:r>
          </a:p>
          <a:p>
            <a:pPr marL="171450" indent="-171450">
              <a:buFont typeface="Arial" panose="020B0604020202020204" pitchFamily="34" charset="0"/>
              <a:buChar char="•"/>
            </a:pPr>
            <a:r>
              <a:rPr lang="en-US" sz="1050" u="none" dirty="0"/>
              <a:t>implementing or influencing policy or sometimes spending public funds.</a:t>
            </a:r>
          </a:p>
          <a:p>
            <a:pPr marL="171450" indent="-171450">
              <a:buFont typeface="Arial" panose="020B0604020202020204" pitchFamily="34" charset="0"/>
              <a:buChar char="•"/>
            </a:pPr>
            <a:r>
              <a:rPr lang="en-US" sz="1050" u="none" dirty="0"/>
              <a:t>The extreme end of this type of action we might consider vigilantism,15 where communities or individuals take direct responsibility for aspects of security where they perceive the police have failed. There is a huge range of vigilante action in the UK including: anti-</a:t>
            </a:r>
            <a:r>
              <a:rPr lang="en-US" sz="1050" u="none" dirty="0" err="1"/>
              <a:t>paedophile</a:t>
            </a:r>
            <a:r>
              <a:rPr lang="en-US" sz="1050" u="none" dirty="0"/>
              <a:t> groups, Jewish </a:t>
            </a:r>
            <a:r>
              <a:rPr lang="en-US" sz="1050" u="none" dirty="0" err="1"/>
              <a:t>Shomrim</a:t>
            </a:r>
            <a:r>
              <a:rPr lang="en-US" sz="1050" u="none" dirty="0"/>
              <a:t> groups protecting their communities, or spontaneous groups which arose in London to prevent riots and looting.</a:t>
            </a:r>
            <a:endParaRPr lang="en-GB" sz="1050" u="none" dirty="0"/>
          </a:p>
        </p:txBody>
      </p:sp>
      <p:sp>
        <p:nvSpPr>
          <p:cNvPr id="4" name="Slide Number Placeholder 3"/>
          <p:cNvSpPr>
            <a:spLocks noGrp="1"/>
          </p:cNvSpPr>
          <p:nvPr>
            <p:ph type="sldNum" sz="quarter" idx="5"/>
          </p:nvPr>
        </p:nvSpPr>
        <p:spPr/>
        <p:txBody>
          <a:bodyPr/>
          <a:lstStyle/>
          <a:p>
            <a:fld id="{65B0D485-724A-414F-84F7-10958BF36D69}" type="slidenum">
              <a:rPr lang="en-GB" smtClean="0"/>
              <a:t>17</a:t>
            </a:fld>
            <a:endParaRPr lang="en-GB"/>
          </a:p>
        </p:txBody>
      </p:sp>
    </p:spTree>
    <p:extLst>
      <p:ext uri="{BB962C8B-B14F-4D97-AF65-F5344CB8AC3E}">
        <p14:creationId xmlns:p14="http://schemas.microsoft.com/office/powerpoint/2010/main" val="4044284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50" u="none" dirty="0"/>
              <a:t>Ask the group to look at and feed back, on how they feel each of these areas may be judged</a:t>
            </a:r>
          </a:p>
          <a:p>
            <a:pPr marL="0" indent="0">
              <a:buFont typeface="Arial" panose="020B0604020202020204" pitchFamily="34" charset="0"/>
              <a:buNone/>
            </a:pPr>
            <a:endParaRPr lang="en-US" sz="1050" u="none" dirty="0"/>
          </a:p>
          <a:p>
            <a:pPr marL="0" indent="0">
              <a:buFont typeface="Arial" panose="020B0604020202020204" pitchFamily="34" charset="0"/>
              <a:buNone/>
            </a:pPr>
            <a:r>
              <a:rPr lang="en-US" sz="1050" u="none" dirty="0"/>
              <a:t> Acts of omission or withdrawal: whilst we tend to think of citizenship action as a positive action to try to change things, there is also a powerful tradition of simply stopping doing something - practices as working to rule or striking have proved powerful. Others simply refuse to comply with unjust laws by bending the rules, or ignoring them. These acts are frequently seen as acts of ‘everyday resistance’ but Lily Tsai has recently described some as ‘constructive noncompliance’, where people believe this is a legitimate form of feedback to the government on badly framed laws</a:t>
            </a:r>
          </a:p>
          <a:p>
            <a:pPr marL="0" indent="0">
              <a:buFont typeface="Arial" panose="020B0604020202020204" pitchFamily="34" charset="0"/>
              <a:buNone/>
            </a:pPr>
            <a:endParaRPr lang="en-US" sz="1050" u="none" dirty="0"/>
          </a:p>
          <a:p>
            <a:pPr marL="0" indent="0">
              <a:buFont typeface="Arial" panose="020B0604020202020204" pitchFamily="34" charset="0"/>
              <a:buNone/>
            </a:pPr>
            <a:r>
              <a:rPr lang="en-US" sz="1050" u="none" dirty="0"/>
              <a:t> Civil disobedience: some of the acts of omission also constitute civil disobedience, where the object is to disrupt the law. Widely used non-violent acts include: sit-ins and others forms of occupation, such as the Greenpeace Women’s Camp or the Occupy movement; kiss-in protests have formed part of the campaign for gay equality; data leaks, whistleblowing and hacktivism have been widely </a:t>
            </a:r>
            <a:r>
              <a:rPr lang="en-US" sz="1050" u="none" dirty="0" err="1"/>
              <a:t>publicised</a:t>
            </a:r>
            <a:r>
              <a:rPr lang="en-US" sz="1050" u="none" dirty="0"/>
              <a:t> in the age of social media; and more traditional forms of sabotage and disruption have been used. The point here is to disrupt the law by stopping other legal activities from proceeding (such as arms sales or GM crop experiments) or forcing the legal system to confront injustices. </a:t>
            </a:r>
            <a:endParaRPr lang="en-GB" sz="1050" u="none" dirty="0"/>
          </a:p>
        </p:txBody>
      </p:sp>
      <p:sp>
        <p:nvSpPr>
          <p:cNvPr id="4" name="Slide Number Placeholder 3"/>
          <p:cNvSpPr>
            <a:spLocks noGrp="1"/>
          </p:cNvSpPr>
          <p:nvPr>
            <p:ph type="sldNum" sz="quarter" idx="5"/>
          </p:nvPr>
        </p:nvSpPr>
        <p:spPr/>
        <p:txBody>
          <a:bodyPr/>
          <a:lstStyle/>
          <a:p>
            <a:fld id="{65B0D485-724A-414F-84F7-10958BF36D69}" type="slidenum">
              <a:rPr lang="en-GB" smtClean="0"/>
              <a:t>18</a:t>
            </a:fld>
            <a:endParaRPr lang="en-GB"/>
          </a:p>
        </p:txBody>
      </p:sp>
    </p:spTree>
    <p:extLst>
      <p:ext uri="{BB962C8B-B14F-4D97-AF65-F5344CB8AC3E}">
        <p14:creationId xmlns:p14="http://schemas.microsoft.com/office/powerpoint/2010/main" val="202798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50" u="none" dirty="0"/>
              <a:t>It is generally agreed that in order to live a life of relative freedom and order, we have to submit to the rule of law, or else it would be anarchy – these laws were passed through democracy and maintaining our society relies on following them. </a:t>
            </a:r>
          </a:p>
        </p:txBody>
      </p:sp>
      <p:sp>
        <p:nvSpPr>
          <p:cNvPr id="4" name="Slide Number Placeholder 3"/>
          <p:cNvSpPr>
            <a:spLocks noGrp="1"/>
          </p:cNvSpPr>
          <p:nvPr>
            <p:ph type="sldNum" sz="quarter" idx="5"/>
          </p:nvPr>
        </p:nvSpPr>
        <p:spPr/>
        <p:txBody>
          <a:bodyPr/>
          <a:lstStyle/>
          <a:p>
            <a:fld id="{65B0D485-724A-414F-84F7-10958BF36D69}" type="slidenum">
              <a:rPr lang="en-GB" smtClean="0"/>
              <a:t>19</a:t>
            </a:fld>
            <a:endParaRPr lang="en-GB"/>
          </a:p>
        </p:txBody>
      </p:sp>
    </p:spTree>
    <p:extLst>
      <p:ext uri="{BB962C8B-B14F-4D97-AF65-F5344CB8AC3E}">
        <p14:creationId xmlns:p14="http://schemas.microsoft.com/office/powerpoint/2010/main" val="1861532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QUIZ IN FOLDER </a:t>
            </a:r>
          </a:p>
        </p:txBody>
      </p:sp>
      <p:sp>
        <p:nvSpPr>
          <p:cNvPr id="4" name="Slide Number Placeholder 3"/>
          <p:cNvSpPr>
            <a:spLocks noGrp="1"/>
          </p:cNvSpPr>
          <p:nvPr>
            <p:ph type="sldNum" sz="quarter" idx="5"/>
          </p:nvPr>
        </p:nvSpPr>
        <p:spPr/>
        <p:txBody>
          <a:bodyPr/>
          <a:lstStyle/>
          <a:p>
            <a:fld id="{65B0D485-724A-414F-84F7-10958BF36D69}" type="slidenum">
              <a:rPr lang="en-GB" smtClean="0"/>
              <a:t>20</a:t>
            </a:fld>
            <a:endParaRPr lang="en-GB"/>
          </a:p>
        </p:txBody>
      </p:sp>
    </p:spTree>
    <p:extLst>
      <p:ext uri="{BB962C8B-B14F-4D97-AF65-F5344CB8AC3E}">
        <p14:creationId xmlns:p14="http://schemas.microsoft.com/office/powerpoint/2010/main" val="4008357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B0D485-724A-414F-84F7-10958BF36D69}" type="slidenum">
              <a:rPr lang="en-GB" smtClean="0"/>
              <a:t>21</a:t>
            </a:fld>
            <a:endParaRPr lang="en-GB"/>
          </a:p>
        </p:txBody>
      </p:sp>
    </p:spTree>
    <p:extLst>
      <p:ext uri="{BB962C8B-B14F-4D97-AF65-F5344CB8AC3E}">
        <p14:creationId xmlns:p14="http://schemas.microsoft.com/office/powerpoint/2010/main" val="6435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class </a:t>
            </a:r>
          </a:p>
        </p:txBody>
      </p:sp>
      <p:sp>
        <p:nvSpPr>
          <p:cNvPr id="4" name="Slide Number Placeholder 3"/>
          <p:cNvSpPr>
            <a:spLocks noGrp="1"/>
          </p:cNvSpPr>
          <p:nvPr>
            <p:ph type="sldNum" sz="quarter" idx="5"/>
          </p:nvPr>
        </p:nvSpPr>
        <p:spPr/>
        <p:txBody>
          <a:bodyPr/>
          <a:lstStyle/>
          <a:p>
            <a:fld id="{65B0D485-724A-414F-84F7-10958BF36D69}" type="slidenum">
              <a:rPr lang="en-GB" smtClean="0"/>
              <a:t>4</a:t>
            </a:fld>
            <a:endParaRPr lang="en-GB"/>
          </a:p>
        </p:txBody>
      </p:sp>
    </p:spTree>
    <p:extLst>
      <p:ext uri="{BB962C8B-B14F-4D97-AF65-F5344CB8AC3E}">
        <p14:creationId xmlns:p14="http://schemas.microsoft.com/office/powerpoint/2010/main" val="95345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 </a:t>
            </a:r>
            <a:r>
              <a:rPr lang="en-US" sz="1200" b="1" i="0" u="none" strike="noStrike" kern="1200" dirty="0">
                <a:solidFill>
                  <a:schemeClr val="tx1"/>
                </a:solidFill>
                <a:effectLst/>
                <a:latin typeface="+mn-lt"/>
                <a:ea typeface="+mn-ea"/>
                <a:cs typeface="+mn-cs"/>
              </a:rPr>
              <a:t>example</a:t>
            </a:r>
            <a:r>
              <a:rPr lang="en-US" sz="1200" b="0" i="0" u="none" strike="noStrike" kern="1200" dirty="0">
                <a:solidFill>
                  <a:schemeClr val="tx1"/>
                </a:solidFill>
                <a:effectLst/>
                <a:latin typeface="+mn-lt"/>
                <a:ea typeface="+mn-ea"/>
                <a:cs typeface="+mn-cs"/>
              </a:rPr>
              <a:t> of </a:t>
            </a:r>
            <a:r>
              <a:rPr lang="en-US" sz="1200" b="1" i="0" u="none" strike="noStrike" kern="1200" dirty="0">
                <a:solidFill>
                  <a:schemeClr val="tx1"/>
                </a:solidFill>
                <a:effectLst/>
                <a:latin typeface="+mn-lt"/>
                <a:ea typeface="+mn-ea"/>
                <a:cs typeface="+mn-cs"/>
              </a:rPr>
              <a:t>citizenship</a:t>
            </a:r>
            <a:r>
              <a:rPr lang="en-US" sz="1200" b="0" i="0" u="none" strike="noStrike" kern="1200" dirty="0">
                <a:solidFill>
                  <a:schemeClr val="tx1"/>
                </a:solidFill>
                <a:effectLst/>
                <a:latin typeface="+mn-lt"/>
                <a:ea typeface="+mn-ea"/>
                <a:cs typeface="+mn-cs"/>
              </a:rPr>
              <a:t> is someone being born in the United States and having access to all the same freedoms and rights as those already living in the US.</a:t>
            </a:r>
          </a:p>
          <a:p>
            <a:endParaRPr lang="en-US" sz="1200" b="0" i="0" u="none" strike="noStrike" kern="1200" dirty="0">
              <a:solidFill>
                <a:schemeClr val="tx1"/>
              </a:solidFill>
              <a:effectLst/>
              <a:latin typeface="+mn-lt"/>
              <a:ea typeface="+mn-ea"/>
              <a:cs typeface="+mn-cs"/>
            </a:endParaRPr>
          </a:p>
          <a:p>
            <a:r>
              <a:rPr lang="en-GB" dirty="0"/>
              <a:t>Citizenship comes from the Latin word for city, because in the earlier days of human governments, people identified themselves as belonging to cities more than countries.</a:t>
            </a:r>
          </a:p>
          <a:p>
            <a:endParaRPr lang="en-GB" dirty="0"/>
          </a:p>
        </p:txBody>
      </p:sp>
      <p:sp>
        <p:nvSpPr>
          <p:cNvPr id="4" name="Slide Number Placeholder 3"/>
          <p:cNvSpPr>
            <a:spLocks noGrp="1"/>
          </p:cNvSpPr>
          <p:nvPr>
            <p:ph type="sldNum" sz="quarter" idx="5"/>
          </p:nvPr>
        </p:nvSpPr>
        <p:spPr/>
        <p:txBody>
          <a:bodyPr/>
          <a:lstStyle/>
          <a:p>
            <a:fld id="{65B0D485-724A-414F-84F7-10958BF36D69}" type="slidenum">
              <a:rPr lang="en-GB" smtClean="0"/>
              <a:t>5</a:t>
            </a:fld>
            <a:endParaRPr lang="en-GB"/>
          </a:p>
        </p:txBody>
      </p:sp>
    </p:spTree>
    <p:extLst>
      <p:ext uri="{BB962C8B-B14F-4D97-AF65-F5344CB8AC3E}">
        <p14:creationId xmlns:p14="http://schemas.microsoft.com/office/powerpoint/2010/main" val="155537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dirty="0">
                <a:solidFill>
                  <a:schemeClr val="tx1"/>
                </a:solidFill>
                <a:effectLst/>
                <a:latin typeface="+mn-lt"/>
                <a:ea typeface="+mn-ea"/>
                <a:cs typeface="+mn-cs"/>
              </a:rPr>
              <a:t>The concept of citizenship first arose in towns and city-states of </a:t>
            </a:r>
            <a:r>
              <a:rPr lang="en-US" sz="1100" b="0" u="none" strike="noStrike" kern="1200" dirty="0">
                <a:solidFill>
                  <a:schemeClr val="tx1"/>
                </a:solidFill>
                <a:effectLst/>
                <a:latin typeface="+mn-lt"/>
                <a:ea typeface="+mn-ea"/>
                <a:cs typeface="+mn-cs"/>
              </a:rPr>
              <a:t>ancient Greece</a:t>
            </a:r>
            <a:r>
              <a:rPr lang="en-US" sz="1100" b="0" i="0" u="none" strike="noStrike" kern="1200" dirty="0">
                <a:solidFill>
                  <a:schemeClr val="tx1"/>
                </a:solidFill>
                <a:effectLst/>
                <a:latin typeface="+mn-lt"/>
                <a:ea typeface="+mn-ea"/>
                <a:cs typeface="+mn-cs"/>
              </a:rPr>
              <a:t>, where it generally applied to </a:t>
            </a:r>
            <a:r>
              <a:rPr lang="en-US" sz="1100" b="0" u="none" strike="noStrike" kern="1200" dirty="0">
                <a:solidFill>
                  <a:schemeClr val="tx1"/>
                </a:solidFill>
                <a:effectLst/>
                <a:latin typeface="+mn-lt"/>
                <a:ea typeface="+mn-ea"/>
                <a:cs typeface="+mn-cs"/>
              </a:rPr>
              <a:t>property </a:t>
            </a:r>
            <a:r>
              <a:rPr lang="en-US" sz="1100" b="0" i="0" u="none" strike="noStrike" kern="1200" dirty="0">
                <a:solidFill>
                  <a:schemeClr val="tx1"/>
                </a:solidFill>
                <a:effectLst/>
                <a:latin typeface="+mn-lt"/>
                <a:ea typeface="+mn-ea"/>
                <a:cs typeface="+mn-cs"/>
              </a:rPr>
              <a:t>owners but not to women, slaves, or the poorer members of the community. </a:t>
            </a:r>
          </a:p>
          <a:p>
            <a:r>
              <a:rPr lang="en-US" sz="1100" b="0" i="0" u="none" strike="noStrike" kern="1200" dirty="0">
                <a:solidFill>
                  <a:schemeClr val="tx1"/>
                </a:solidFill>
                <a:effectLst/>
                <a:latin typeface="+mn-lt"/>
                <a:ea typeface="+mn-ea"/>
                <a:cs typeface="+mn-cs"/>
              </a:rPr>
              <a:t>A citizen in a Greek </a:t>
            </a:r>
            <a:r>
              <a:rPr lang="en-US" sz="1100" b="0" u="none" strike="noStrike" kern="1200" dirty="0">
                <a:solidFill>
                  <a:schemeClr val="tx1"/>
                </a:solidFill>
                <a:effectLst/>
                <a:latin typeface="+mn-lt"/>
                <a:ea typeface="+mn-ea"/>
                <a:cs typeface="+mn-cs"/>
              </a:rPr>
              <a:t>city-state</a:t>
            </a:r>
            <a:r>
              <a:rPr lang="en-US" sz="1100" b="0" i="0" u="none" strike="noStrike" kern="1200" dirty="0">
                <a:solidFill>
                  <a:schemeClr val="tx1"/>
                </a:solidFill>
                <a:effectLst/>
                <a:latin typeface="+mn-lt"/>
                <a:ea typeface="+mn-ea"/>
                <a:cs typeface="+mn-cs"/>
              </a:rPr>
              <a:t> was entitled to vote and was liable to taxation and military service. </a:t>
            </a:r>
          </a:p>
          <a:p>
            <a:endParaRPr lang="en-US" sz="1100" b="0" i="0" u="none" strike="noStrike" kern="1200" dirty="0">
              <a:solidFill>
                <a:schemeClr val="tx1"/>
              </a:solidFill>
              <a:effectLst/>
              <a:latin typeface="+mn-lt"/>
              <a:ea typeface="+mn-ea"/>
              <a:cs typeface="+mn-cs"/>
            </a:endParaRPr>
          </a:p>
          <a:p>
            <a:r>
              <a:rPr lang="en-US" sz="1100" b="0" i="0" u="none" strike="noStrike" kern="1200" dirty="0">
                <a:solidFill>
                  <a:schemeClr val="tx1"/>
                </a:solidFill>
                <a:effectLst/>
                <a:latin typeface="+mn-lt"/>
                <a:ea typeface="+mn-ea"/>
                <a:cs typeface="+mn-cs"/>
              </a:rPr>
              <a:t>The Romans first used citizenship as a device to distinguish the residents of the </a:t>
            </a:r>
            <a:r>
              <a:rPr lang="en-US" sz="1100" b="0" i="0" u="none" strike="noStrike" kern="1200" dirty="0" err="1">
                <a:solidFill>
                  <a:schemeClr val="tx1"/>
                </a:solidFill>
                <a:effectLst/>
                <a:latin typeface="+mn-lt"/>
                <a:ea typeface="+mn-ea"/>
                <a:cs typeface="+mn-cs"/>
              </a:rPr>
              <a:t>cityof</a:t>
            </a:r>
            <a:r>
              <a:rPr lang="en-US" sz="1100" b="0" i="0" u="none" strike="noStrike" kern="1200" dirty="0">
                <a:solidFill>
                  <a:schemeClr val="tx1"/>
                </a:solidFill>
                <a:effectLst/>
                <a:latin typeface="+mn-lt"/>
                <a:ea typeface="+mn-ea"/>
                <a:cs typeface="+mn-cs"/>
              </a:rPr>
              <a:t> Rome from those peoples whose territories Rome had conquered and incorporated. As their empire continued to grow, the Romans granted citizenship to their allies throughout Italy proper and then to peoples in other Roman provinces, until in </a:t>
            </a:r>
            <a:r>
              <a:rPr lang="en-US" sz="1100" b="0" i="0" u="none" strike="noStrike" kern="1200" cap="all" dirty="0">
                <a:solidFill>
                  <a:schemeClr val="tx1"/>
                </a:solidFill>
                <a:effectLst/>
                <a:latin typeface="+mn-lt"/>
                <a:ea typeface="+mn-ea"/>
                <a:cs typeface="+mn-cs"/>
              </a:rPr>
              <a:t>ad</a:t>
            </a:r>
            <a:r>
              <a:rPr lang="en-US" sz="1100" b="0" i="0" u="none" strike="noStrike" kern="1200" dirty="0">
                <a:solidFill>
                  <a:schemeClr val="tx1"/>
                </a:solidFill>
                <a:effectLst/>
                <a:latin typeface="+mn-lt"/>
                <a:ea typeface="+mn-ea"/>
                <a:cs typeface="+mn-cs"/>
              </a:rPr>
              <a:t> 212 citizenship was extended to all free inhabitants of the empire. Roman citizenship conferred important legal privileges within the empire.</a:t>
            </a:r>
          </a:p>
          <a:p>
            <a:endParaRPr lang="en-US" sz="1100" b="0" i="0" u="none" strike="noStrike" kern="1200" dirty="0">
              <a:solidFill>
                <a:schemeClr val="tx1"/>
              </a:solidFill>
              <a:effectLst/>
              <a:latin typeface="+mn-lt"/>
              <a:ea typeface="+mn-ea"/>
              <a:cs typeface="+mn-cs"/>
            </a:endParaRPr>
          </a:p>
          <a:p>
            <a:r>
              <a:rPr lang="en-GB" sz="1100" u="none" dirty="0"/>
              <a:t>As the Roman empire grew, they then granted citizenship to their allies in Italy fully and in 212 AD citizenship was given to everyone in their empire</a:t>
            </a:r>
          </a:p>
        </p:txBody>
      </p:sp>
      <p:sp>
        <p:nvSpPr>
          <p:cNvPr id="4" name="Slide Number Placeholder 3"/>
          <p:cNvSpPr>
            <a:spLocks noGrp="1"/>
          </p:cNvSpPr>
          <p:nvPr>
            <p:ph type="sldNum" sz="quarter" idx="5"/>
          </p:nvPr>
        </p:nvSpPr>
        <p:spPr/>
        <p:txBody>
          <a:bodyPr/>
          <a:lstStyle/>
          <a:p>
            <a:fld id="{65B0D485-724A-414F-84F7-10958BF36D69}" type="slidenum">
              <a:rPr lang="en-GB" smtClean="0"/>
              <a:t>7</a:t>
            </a:fld>
            <a:endParaRPr lang="en-GB"/>
          </a:p>
        </p:txBody>
      </p:sp>
    </p:spTree>
    <p:extLst>
      <p:ext uri="{BB962C8B-B14F-4D97-AF65-F5344CB8AC3E}">
        <p14:creationId xmlns:p14="http://schemas.microsoft.com/office/powerpoint/2010/main" val="155430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concept of national citizenship virtually disappeared in Europe during the Middle Ages, replaced as it was by a system of feudal rights and obligations. </a:t>
            </a:r>
          </a:p>
          <a:p>
            <a:r>
              <a:rPr lang="en-US" sz="1200" b="0" i="0" u="none" strike="noStrike" kern="1200" dirty="0">
                <a:solidFill>
                  <a:schemeClr val="tx1"/>
                </a:solidFill>
                <a:effectLst/>
                <a:latin typeface="+mn-lt"/>
                <a:ea typeface="+mn-ea"/>
                <a:cs typeface="+mn-cs"/>
              </a:rPr>
              <a:t>In the late Middle Ages and the Renaissance, the holding of citizenship in various cities and towns of Italy and Germany became a guarantee of immunity for merchants and other privileged persons from the claims and </a:t>
            </a:r>
            <a:r>
              <a:rPr lang="en-US" sz="1200" b="0" u="none" strike="noStrike" kern="1200" dirty="0">
                <a:solidFill>
                  <a:schemeClr val="tx1"/>
                </a:solidFill>
                <a:effectLst/>
                <a:latin typeface="+mn-lt"/>
                <a:ea typeface="+mn-ea"/>
                <a:cs typeface="+mn-cs"/>
              </a:rPr>
              <a:t>prerogatives</a:t>
            </a:r>
            <a:r>
              <a:rPr lang="en-US" sz="1200" b="0" i="0" u="none" strike="noStrike" kern="1200" dirty="0">
                <a:solidFill>
                  <a:schemeClr val="tx1"/>
                </a:solidFill>
                <a:effectLst/>
                <a:latin typeface="+mn-lt"/>
                <a:ea typeface="+mn-ea"/>
                <a:cs typeface="+mn-cs"/>
              </a:rPr>
              <a:t> of feudal overlords.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Modern concepts of citizenship crystallized in the 18th century during the American and French Revolutions, when the term citizen came to suggest the possession of certain liberties in the face of the coercive powers of absolutist monarchs.</a:t>
            </a:r>
          </a:p>
          <a:p>
            <a:endParaRPr lang="en-US" sz="1200" b="0" i="0" u="none" strike="noStrike" kern="1200" dirty="0">
              <a:solidFill>
                <a:schemeClr val="tx1"/>
              </a:solidFill>
              <a:effectLst/>
              <a:latin typeface="+mn-lt"/>
              <a:ea typeface="+mn-ea"/>
              <a:cs typeface="+mn-cs"/>
            </a:endParaRPr>
          </a:p>
          <a:p>
            <a:r>
              <a:rPr lang="en-GB" sz="1100" u="none" dirty="0"/>
              <a:t>In the late Middle Ages and the Renaissance, citizenship in some cities and towns of Italy and Germany was restored.</a:t>
            </a:r>
          </a:p>
          <a:p>
            <a:endParaRPr lang="en-GB" sz="1100" u="none" dirty="0"/>
          </a:p>
          <a:p>
            <a:r>
              <a:rPr lang="en-GB" sz="1100" u="none" dirty="0"/>
              <a:t>Modern concepts of citizenship came about in the 18th Century during the American and French Revolutions. </a:t>
            </a:r>
          </a:p>
          <a:p>
            <a:endParaRPr lang="en-GB" sz="1100" u="none" dirty="0"/>
          </a:p>
        </p:txBody>
      </p:sp>
      <p:sp>
        <p:nvSpPr>
          <p:cNvPr id="4" name="Slide Number Placeholder 3"/>
          <p:cNvSpPr>
            <a:spLocks noGrp="1"/>
          </p:cNvSpPr>
          <p:nvPr>
            <p:ph type="sldNum" sz="quarter" idx="5"/>
          </p:nvPr>
        </p:nvSpPr>
        <p:spPr/>
        <p:txBody>
          <a:bodyPr/>
          <a:lstStyle/>
          <a:p>
            <a:fld id="{65B0D485-724A-414F-84F7-10958BF36D69}" type="slidenum">
              <a:rPr lang="en-GB" smtClean="0"/>
              <a:t>8</a:t>
            </a:fld>
            <a:endParaRPr lang="en-GB"/>
          </a:p>
        </p:txBody>
      </p:sp>
    </p:spTree>
    <p:extLst>
      <p:ext uri="{BB962C8B-B14F-4D97-AF65-F5344CB8AC3E}">
        <p14:creationId xmlns:p14="http://schemas.microsoft.com/office/powerpoint/2010/main" val="292069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dirty="0">
                <a:solidFill>
                  <a:schemeClr val="tx1"/>
                </a:solidFill>
                <a:effectLst/>
                <a:latin typeface="+mn-lt"/>
                <a:ea typeface="+mn-ea"/>
                <a:cs typeface="+mn-cs"/>
              </a:rPr>
              <a:t>The principal grounds for acquiring citizenship are birth within a certain territory, descent from a citizen parent, </a:t>
            </a:r>
            <a:r>
              <a:rPr lang="en-US" sz="1100" b="0" u="none" strike="noStrike" kern="1200" dirty="0">
                <a:solidFill>
                  <a:schemeClr val="tx1"/>
                </a:solidFill>
                <a:effectLst/>
                <a:latin typeface="+mn-lt"/>
                <a:ea typeface="+mn-ea"/>
                <a:cs typeface="+mn-cs"/>
              </a:rPr>
              <a:t>marriage</a:t>
            </a:r>
            <a:r>
              <a:rPr lang="en-US" sz="1100" b="0" i="0" u="none" strike="noStrike" kern="1200" dirty="0">
                <a:solidFill>
                  <a:schemeClr val="tx1"/>
                </a:solidFill>
                <a:effectLst/>
                <a:latin typeface="+mn-lt"/>
                <a:ea typeface="+mn-ea"/>
                <a:cs typeface="+mn-cs"/>
              </a:rPr>
              <a:t> to a citizen, and </a:t>
            </a:r>
            <a:r>
              <a:rPr lang="en-US" sz="1100" b="0" i="0" u="none" strike="noStrike" kern="1200" dirty="0" err="1">
                <a:solidFill>
                  <a:schemeClr val="tx1"/>
                </a:solidFill>
                <a:effectLst/>
                <a:latin typeface="+mn-lt"/>
                <a:ea typeface="+mn-ea"/>
                <a:cs typeface="+mn-cs"/>
              </a:rPr>
              <a:t>naturalisation</a:t>
            </a:r>
            <a:r>
              <a:rPr lang="en-US" sz="1100" b="0" i="0" u="none" strike="noStrike" kern="1200" dirty="0">
                <a:solidFill>
                  <a:schemeClr val="tx1"/>
                </a:solidFill>
                <a:effectLst/>
                <a:latin typeface="+mn-lt"/>
                <a:ea typeface="+mn-ea"/>
                <a:cs typeface="+mn-cs"/>
              </a:rPr>
              <a:t>. </a:t>
            </a:r>
          </a:p>
          <a:p>
            <a:endParaRPr lang="en-US" sz="1100" b="0" i="0" u="none" strike="noStrike" kern="1200" dirty="0">
              <a:solidFill>
                <a:schemeClr val="tx1"/>
              </a:solidFill>
              <a:effectLst/>
              <a:latin typeface="+mn-lt"/>
              <a:ea typeface="+mn-ea"/>
              <a:cs typeface="+mn-cs"/>
            </a:endParaRPr>
          </a:p>
          <a:p>
            <a:r>
              <a:rPr lang="en-US" sz="1100" b="0" i="0" u="none" strike="noStrike" kern="1200" dirty="0">
                <a:solidFill>
                  <a:schemeClr val="tx1"/>
                </a:solidFill>
                <a:effectLst/>
                <a:latin typeface="+mn-lt"/>
                <a:ea typeface="+mn-ea"/>
                <a:cs typeface="+mn-cs"/>
              </a:rPr>
              <a:t>Question – answered on next slide</a:t>
            </a:r>
          </a:p>
          <a:p>
            <a:endParaRPr lang="en-US" sz="1100" b="0" i="0" u="none" strike="noStrike" kern="1200" dirty="0">
              <a:solidFill>
                <a:schemeClr val="tx1"/>
              </a:solidFill>
              <a:effectLst/>
              <a:latin typeface="+mn-lt"/>
              <a:ea typeface="+mn-ea"/>
              <a:cs typeface="+mn-cs"/>
            </a:endParaRPr>
          </a:p>
          <a:p>
            <a:r>
              <a:rPr lang="en-US" sz="1100" b="0" i="0" u="none" strike="noStrike" kern="1200" dirty="0">
                <a:solidFill>
                  <a:schemeClr val="tx1"/>
                </a:solidFill>
                <a:effectLst/>
                <a:latin typeface="+mn-lt"/>
                <a:ea typeface="+mn-ea"/>
                <a:cs typeface="+mn-cs"/>
              </a:rPr>
              <a:t>Multiple ways </a:t>
            </a:r>
          </a:p>
          <a:p>
            <a:r>
              <a:rPr lang="en-GB" sz="1050" u="none" dirty="0"/>
              <a:t>Being born there, regardless of if your parent is a citizen</a:t>
            </a:r>
          </a:p>
          <a:p>
            <a:r>
              <a:rPr lang="en-GB" sz="1050" u="none" dirty="0"/>
              <a:t>Having a parent who is a citizen there at the time of birth, if it is a different territory to where you were born</a:t>
            </a:r>
          </a:p>
          <a:p>
            <a:r>
              <a:rPr lang="en-GB" sz="1050" u="none" dirty="0"/>
              <a:t>Marrying a citizen</a:t>
            </a:r>
          </a:p>
          <a:p>
            <a:r>
              <a:rPr lang="en-GB" sz="1050" u="none" dirty="0"/>
              <a:t>Naturalisation – the legal process of changing citizenship from one territory to another, generally through the Government</a:t>
            </a:r>
          </a:p>
          <a:p>
            <a:endParaRPr lang="en-GB" sz="1050" u="none" dirty="0"/>
          </a:p>
        </p:txBody>
      </p:sp>
      <p:sp>
        <p:nvSpPr>
          <p:cNvPr id="4" name="Slide Number Placeholder 3"/>
          <p:cNvSpPr>
            <a:spLocks noGrp="1"/>
          </p:cNvSpPr>
          <p:nvPr>
            <p:ph type="sldNum" sz="quarter" idx="5"/>
          </p:nvPr>
        </p:nvSpPr>
        <p:spPr/>
        <p:txBody>
          <a:bodyPr/>
          <a:lstStyle/>
          <a:p>
            <a:fld id="{65B0D485-724A-414F-84F7-10958BF36D69}" type="slidenum">
              <a:rPr lang="en-GB" smtClean="0"/>
              <a:t>9</a:t>
            </a:fld>
            <a:endParaRPr lang="en-GB"/>
          </a:p>
        </p:txBody>
      </p:sp>
    </p:spTree>
    <p:extLst>
      <p:ext uri="{BB962C8B-B14F-4D97-AF65-F5344CB8AC3E}">
        <p14:creationId xmlns:p14="http://schemas.microsoft.com/office/powerpoint/2010/main" val="64837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dirty="0">
                <a:solidFill>
                  <a:schemeClr val="tx1"/>
                </a:solidFill>
                <a:effectLst/>
                <a:latin typeface="+mn-lt"/>
                <a:ea typeface="+mn-ea"/>
                <a:cs typeface="+mn-cs"/>
              </a:rPr>
              <a:t>The basic principle in the UK is citizenship based on being born here – but will recognize acquisition of nationality based on parental citizenship, subject to strict limitations. </a:t>
            </a:r>
          </a:p>
          <a:p>
            <a:endParaRPr lang="en-US" sz="1100" b="0" i="0" u="none" strike="noStrike" kern="1200" dirty="0">
              <a:solidFill>
                <a:schemeClr val="tx1"/>
              </a:solidFill>
              <a:effectLst/>
              <a:latin typeface="+mn-lt"/>
              <a:ea typeface="+mn-ea"/>
              <a:cs typeface="+mn-cs"/>
            </a:endParaRPr>
          </a:p>
          <a:p>
            <a:r>
              <a:rPr lang="en-US" sz="1100" b="0" i="0" u="none" strike="noStrike" kern="1200" dirty="0">
                <a:solidFill>
                  <a:schemeClr val="tx1"/>
                </a:solidFill>
                <a:effectLst/>
                <a:latin typeface="+mn-lt"/>
                <a:ea typeface="+mn-ea"/>
                <a:cs typeface="+mn-cs"/>
              </a:rPr>
              <a:t>Other countries the basic principle is parental heritage. The provisions of nationality laws that overlap often result in dual nationality; a person may be a citizen of two countries.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50" dirty="0"/>
              <a:t>There are a few territories without these laws, where you will become </a:t>
            </a:r>
            <a:r>
              <a:rPr lang="en-GB" altLang="en-US" sz="1050" b="0" dirty="0"/>
              <a:t>stateless, </a:t>
            </a:r>
            <a:r>
              <a:rPr lang="en-GB" altLang="en-US" sz="1050" dirty="0"/>
              <a:t>without citizenship – but this is rare in the modern world</a:t>
            </a:r>
          </a:p>
          <a:p>
            <a:endParaRPr lang="en-GB" sz="1050" u="none" dirty="0"/>
          </a:p>
        </p:txBody>
      </p:sp>
      <p:sp>
        <p:nvSpPr>
          <p:cNvPr id="4" name="Slide Number Placeholder 3"/>
          <p:cNvSpPr>
            <a:spLocks noGrp="1"/>
          </p:cNvSpPr>
          <p:nvPr>
            <p:ph type="sldNum" sz="quarter" idx="5"/>
          </p:nvPr>
        </p:nvSpPr>
        <p:spPr/>
        <p:txBody>
          <a:bodyPr/>
          <a:lstStyle/>
          <a:p>
            <a:fld id="{65B0D485-724A-414F-84F7-10958BF36D69}" type="slidenum">
              <a:rPr lang="en-GB" smtClean="0"/>
              <a:t>10</a:t>
            </a:fld>
            <a:endParaRPr lang="en-GB"/>
          </a:p>
        </p:txBody>
      </p:sp>
    </p:spTree>
    <p:extLst>
      <p:ext uri="{BB962C8B-B14F-4D97-AF65-F5344CB8AC3E}">
        <p14:creationId xmlns:p14="http://schemas.microsoft.com/office/powerpoint/2010/main" val="64724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u="none" dirty="0"/>
              <a:t>Key areas include: democracy, equality, liberty – freedom of speech, religious freedoms – and hate and violence, and how the inclusion and toleration of each area as necessary</a:t>
            </a:r>
          </a:p>
          <a:p>
            <a:endParaRPr lang="en-US" sz="1050" u="none" dirty="0"/>
          </a:p>
          <a:p>
            <a:r>
              <a:rPr lang="en-US" sz="1050" u="none" dirty="0"/>
              <a:t>The nature of democracy (e.g. through exploring rights and freedoms and the nature of toleration in diverse societies), the role of laws (e.g. in balancing different rights and ensuring the rule of law in a democracy), and the role of individuals and groups in bringing about change in society (e.g. campaigns for minority rights).</a:t>
            </a:r>
          </a:p>
          <a:p>
            <a:endParaRPr lang="en-GB" sz="1050" u="none" dirty="0"/>
          </a:p>
          <a:p>
            <a:endParaRPr lang="en-GB" sz="1050" u="none" dirty="0"/>
          </a:p>
          <a:p>
            <a:r>
              <a:rPr lang="en-GB" sz="1050" u="none" dirty="0"/>
              <a:t>We will take a closer look at some of these as examples on the following slides </a:t>
            </a:r>
          </a:p>
        </p:txBody>
      </p:sp>
      <p:sp>
        <p:nvSpPr>
          <p:cNvPr id="4" name="Slide Number Placeholder 3"/>
          <p:cNvSpPr>
            <a:spLocks noGrp="1"/>
          </p:cNvSpPr>
          <p:nvPr>
            <p:ph type="sldNum" sz="quarter" idx="5"/>
          </p:nvPr>
        </p:nvSpPr>
        <p:spPr/>
        <p:txBody>
          <a:bodyPr/>
          <a:lstStyle/>
          <a:p>
            <a:fld id="{65B0D485-724A-414F-84F7-10958BF36D69}" type="slidenum">
              <a:rPr lang="en-GB" smtClean="0"/>
              <a:t>11</a:t>
            </a:fld>
            <a:endParaRPr lang="en-GB"/>
          </a:p>
        </p:txBody>
      </p:sp>
    </p:spTree>
    <p:extLst>
      <p:ext uri="{BB962C8B-B14F-4D97-AF65-F5344CB8AC3E}">
        <p14:creationId xmlns:p14="http://schemas.microsoft.com/office/powerpoint/2010/main" val="369331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QUIZ IN FOLDER </a:t>
            </a:r>
          </a:p>
        </p:txBody>
      </p:sp>
      <p:sp>
        <p:nvSpPr>
          <p:cNvPr id="4" name="Slide Number Placeholder 3"/>
          <p:cNvSpPr>
            <a:spLocks noGrp="1"/>
          </p:cNvSpPr>
          <p:nvPr>
            <p:ph type="sldNum" sz="quarter" idx="5"/>
          </p:nvPr>
        </p:nvSpPr>
        <p:spPr/>
        <p:txBody>
          <a:bodyPr/>
          <a:lstStyle/>
          <a:p>
            <a:fld id="{65B0D485-724A-414F-84F7-10958BF36D69}" type="slidenum">
              <a:rPr lang="en-GB" smtClean="0"/>
              <a:t>12</a:t>
            </a:fld>
            <a:endParaRPr lang="en-GB"/>
          </a:p>
        </p:txBody>
      </p:sp>
    </p:spTree>
    <p:extLst>
      <p:ext uri="{BB962C8B-B14F-4D97-AF65-F5344CB8AC3E}">
        <p14:creationId xmlns:p14="http://schemas.microsoft.com/office/powerpoint/2010/main" val="156869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7"/>
            <a:ext cx="10515600" cy="1325564"/>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2540148"/>
            <a:ext cx="10515600" cy="3403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C2F8CE6-AA2D-4D67-B0AF-1AB4D0DAB63B}"/>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E0DEE00-3340-4E8D-9E12-FCF65F7D1583}"/>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6CC49354-F294-462E-9FD0-4036D7DB5934}"/>
              </a:ext>
            </a:extLst>
          </p:cNvPr>
          <p:cNvSpPr>
            <a:spLocks noGrp="1"/>
          </p:cNvSpPr>
          <p:nvPr>
            <p:ph type="sldNum" sz="quarter" idx="12"/>
          </p:nvPr>
        </p:nvSpPr>
        <p:spPr>
          <a:xfrm>
            <a:off x="8610600" y="6088063"/>
            <a:ext cx="2743200" cy="365125"/>
          </a:xfrm>
        </p:spPr>
        <p:txBody>
          <a:bodyPr/>
          <a:lstStyle>
            <a:lvl1pPr>
              <a:defRPr/>
            </a:lvl1pPr>
          </a:lstStyle>
          <a:p>
            <a:pPr>
              <a:defRPr/>
            </a:pPr>
            <a:fld id="{8DC4E653-A1DA-480E-99EB-3BB1EDF34A36}" type="slidenum">
              <a:rPr lang="en-GB" altLang="en-US"/>
              <a:pPr>
                <a:defRPr/>
              </a:pPr>
              <a:t>‹#›</a:t>
            </a:fld>
            <a:endParaRPr lang="en-GB" altLang="en-US"/>
          </a:p>
        </p:txBody>
      </p:sp>
    </p:spTree>
    <p:extLst>
      <p:ext uri="{BB962C8B-B14F-4D97-AF65-F5344CB8AC3E}">
        <p14:creationId xmlns:p14="http://schemas.microsoft.com/office/powerpoint/2010/main" val="42503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371088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A6BC170-44C9-4C80-8433-F6321BD06FE0}"/>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5D4FCFEE-2BE2-4EEA-8FC1-24F69943A51B}"/>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225FFEB1-F014-4B5B-8CBF-721851F122F1}"/>
              </a:ext>
            </a:extLst>
          </p:cNvPr>
          <p:cNvSpPr>
            <a:spLocks noGrp="1"/>
          </p:cNvSpPr>
          <p:nvPr>
            <p:ph type="sldNum" sz="quarter" idx="12"/>
          </p:nvPr>
        </p:nvSpPr>
        <p:spPr>
          <a:xfrm>
            <a:off x="8610600" y="6088063"/>
            <a:ext cx="2743200" cy="365125"/>
          </a:xfrm>
        </p:spPr>
        <p:txBody>
          <a:bodyPr/>
          <a:lstStyle>
            <a:lvl1pPr>
              <a:defRPr/>
            </a:lvl1pPr>
          </a:lstStyle>
          <a:p>
            <a:pPr>
              <a:defRPr/>
            </a:pPr>
            <a:fld id="{72D57BE8-64FE-4045-B8DB-95E78BF6B766}" type="slidenum">
              <a:rPr lang="en-GB" altLang="en-US"/>
              <a:pPr>
                <a:defRPr/>
              </a:pPr>
              <a:t>‹#›</a:t>
            </a:fld>
            <a:endParaRPr lang="en-GB" altLang="en-US"/>
          </a:p>
        </p:txBody>
      </p:sp>
    </p:spTree>
    <p:extLst>
      <p:ext uri="{BB962C8B-B14F-4D97-AF65-F5344CB8AC3E}">
        <p14:creationId xmlns:p14="http://schemas.microsoft.com/office/powerpoint/2010/main" val="355424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40148"/>
            <a:ext cx="5181600" cy="340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540148"/>
            <a:ext cx="5181600" cy="340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8D0E3E9-423B-40F7-A523-F95F35D33091}"/>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CDB3D4BB-742D-45E4-9ACB-6592A4DCBBF4}"/>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9152CBA8-FA60-44BE-B93A-A917386BD73B}"/>
              </a:ext>
            </a:extLst>
          </p:cNvPr>
          <p:cNvSpPr>
            <a:spLocks noGrp="1"/>
          </p:cNvSpPr>
          <p:nvPr>
            <p:ph type="sldNum" sz="quarter" idx="12"/>
          </p:nvPr>
        </p:nvSpPr>
        <p:spPr>
          <a:xfrm>
            <a:off x="8610600" y="6088063"/>
            <a:ext cx="2743200" cy="365125"/>
          </a:xfrm>
        </p:spPr>
        <p:txBody>
          <a:bodyPr/>
          <a:lstStyle>
            <a:lvl1pPr>
              <a:defRPr/>
            </a:lvl1pPr>
          </a:lstStyle>
          <a:p>
            <a:pPr>
              <a:defRPr/>
            </a:pPr>
            <a:fld id="{D767EC64-699D-4D98-8CD6-7F214366F255}" type="slidenum">
              <a:rPr lang="en-GB" altLang="en-US"/>
              <a:pPr>
                <a:defRPr/>
              </a:pPr>
              <a:t>‹#›</a:t>
            </a:fld>
            <a:endParaRPr lang="en-GB" altLang="en-US"/>
          </a:p>
        </p:txBody>
      </p:sp>
    </p:spTree>
    <p:extLst>
      <p:ext uri="{BB962C8B-B14F-4D97-AF65-F5344CB8AC3E}">
        <p14:creationId xmlns:p14="http://schemas.microsoft.com/office/powerpoint/2010/main" val="43131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7964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239568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3219598"/>
            <a:ext cx="5157787" cy="27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39568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219598"/>
            <a:ext cx="5183188" cy="27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94C11C1-259D-4A1A-B302-E818062306CC}"/>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6D53ACC6-717D-4264-9E98-AD849B5D0DE7}"/>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6F5BC7F8-7389-440F-9757-818FF63F27DB}"/>
              </a:ext>
            </a:extLst>
          </p:cNvPr>
          <p:cNvSpPr>
            <a:spLocks noGrp="1"/>
          </p:cNvSpPr>
          <p:nvPr>
            <p:ph type="sldNum" sz="quarter" idx="12"/>
          </p:nvPr>
        </p:nvSpPr>
        <p:spPr>
          <a:xfrm>
            <a:off x="8610600" y="6088063"/>
            <a:ext cx="2743200" cy="365125"/>
          </a:xfrm>
        </p:spPr>
        <p:txBody>
          <a:bodyPr/>
          <a:lstStyle>
            <a:lvl1pPr>
              <a:defRPr/>
            </a:lvl1pPr>
          </a:lstStyle>
          <a:p>
            <a:pPr>
              <a:defRPr/>
            </a:pPr>
            <a:fld id="{1D64A941-43D0-40B5-A41A-69497159508D}" type="slidenum">
              <a:rPr lang="en-GB" altLang="en-US"/>
              <a:pPr>
                <a:defRPr/>
              </a:pPr>
              <a:t>‹#›</a:t>
            </a:fld>
            <a:endParaRPr lang="en-GB" altLang="en-US"/>
          </a:p>
        </p:txBody>
      </p:sp>
    </p:spTree>
    <p:extLst>
      <p:ext uri="{BB962C8B-B14F-4D97-AF65-F5344CB8AC3E}">
        <p14:creationId xmlns:p14="http://schemas.microsoft.com/office/powerpoint/2010/main" val="387409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dirty="0"/>
              <a:t>Click to edit Master title style</a:t>
            </a:r>
          </a:p>
        </p:txBody>
      </p:sp>
      <p:sp>
        <p:nvSpPr>
          <p:cNvPr id="3" name="Date Placeholder 3">
            <a:extLst>
              <a:ext uri="{FF2B5EF4-FFF2-40B4-BE49-F238E27FC236}">
                <a16:creationId xmlns:a16="http://schemas.microsoft.com/office/drawing/2014/main" id="{3FFBA3AB-99BD-40D8-AEDB-A87A85606A73}"/>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F1B10CFF-C8F0-48A0-B692-6610B2FA282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89BC94BA-5F4C-46A9-BACF-12013F4AF03C}"/>
              </a:ext>
            </a:extLst>
          </p:cNvPr>
          <p:cNvSpPr>
            <a:spLocks noGrp="1"/>
          </p:cNvSpPr>
          <p:nvPr>
            <p:ph type="sldNum" sz="quarter" idx="12"/>
          </p:nvPr>
        </p:nvSpPr>
        <p:spPr>
          <a:xfrm>
            <a:off x="8610600" y="6088063"/>
            <a:ext cx="2743200" cy="365125"/>
          </a:xfrm>
        </p:spPr>
        <p:txBody>
          <a:bodyPr/>
          <a:lstStyle>
            <a:lvl1pPr>
              <a:defRPr/>
            </a:lvl1pPr>
          </a:lstStyle>
          <a:p>
            <a:pPr>
              <a:defRPr/>
            </a:pPr>
            <a:fld id="{9756C473-F4A1-4519-862C-5648616749F4}" type="slidenum">
              <a:rPr lang="en-GB" altLang="en-US"/>
              <a:pPr>
                <a:defRPr/>
              </a:pPr>
              <a:t>‹#›</a:t>
            </a:fld>
            <a:endParaRPr lang="en-GB" altLang="en-US"/>
          </a:p>
        </p:txBody>
      </p:sp>
    </p:spTree>
    <p:extLst>
      <p:ext uri="{BB962C8B-B14F-4D97-AF65-F5344CB8AC3E}">
        <p14:creationId xmlns:p14="http://schemas.microsoft.com/office/powerpoint/2010/main" val="271771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CDC3C68-5F43-4E36-8495-15094154DF37}"/>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1602FD19-178A-43E3-8512-DDBF4A5DF21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40946C71-1205-4119-9784-1577491CCCE9}"/>
              </a:ext>
            </a:extLst>
          </p:cNvPr>
          <p:cNvSpPr>
            <a:spLocks noGrp="1"/>
          </p:cNvSpPr>
          <p:nvPr>
            <p:ph type="sldNum" sz="quarter" idx="12"/>
          </p:nvPr>
        </p:nvSpPr>
        <p:spPr>
          <a:xfrm>
            <a:off x="8610600" y="6088063"/>
            <a:ext cx="2743200" cy="365125"/>
          </a:xfrm>
        </p:spPr>
        <p:txBody>
          <a:bodyPr/>
          <a:lstStyle>
            <a:lvl1pPr>
              <a:defRPr/>
            </a:lvl1pPr>
          </a:lstStyle>
          <a:p>
            <a:pPr>
              <a:defRPr/>
            </a:pPr>
            <a:fld id="{75B0D68B-F81D-4898-8E0C-C0B1AA89AC48}" type="slidenum">
              <a:rPr lang="en-GB" altLang="en-US"/>
              <a:pPr>
                <a:defRPr/>
              </a:pPr>
              <a:t>‹#›</a:t>
            </a:fld>
            <a:endParaRPr lang="en-GB" altLang="en-US"/>
          </a:p>
        </p:txBody>
      </p:sp>
    </p:spTree>
    <p:extLst>
      <p:ext uri="{BB962C8B-B14F-4D97-AF65-F5344CB8AC3E}">
        <p14:creationId xmlns:p14="http://schemas.microsoft.com/office/powerpoint/2010/main" val="357361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701949"/>
            <a:ext cx="6172200" cy="4241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71923"/>
            <a:ext cx="3932237" cy="31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9A20B6C-E234-40D9-BBE5-022DB85807C5}"/>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9D5AC808-8547-4700-998A-42BA0BA972F2}"/>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650522E2-1A93-4D12-9AE3-EE28485D8A22}"/>
              </a:ext>
            </a:extLst>
          </p:cNvPr>
          <p:cNvSpPr>
            <a:spLocks noGrp="1"/>
          </p:cNvSpPr>
          <p:nvPr>
            <p:ph type="sldNum" sz="quarter" idx="12"/>
          </p:nvPr>
        </p:nvSpPr>
        <p:spPr>
          <a:xfrm>
            <a:off x="8610600" y="6088063"/>
            <a:ext cx="2743200" cy="365125"/>
          </a:xfrm>
        </p:spPr>
        <p:txBody>
          <a:bodyPr/>
          <a:lstStyle>
            <a:lvl1pPr>
              <a:defRPr/>
            </a:lvl1pPr>
          </a:lstStyle>
          <a:p>
            <a:pPr>
              <a:defRPr/>
            </a:pPr>
            <a:fld id="{0C1F476D-386D-40D0-A0FC-A5B266D2B3AF}" type="slidenum">
              <a:rPr lang="en-GB" altLang="en-US"/>
              <a:pPr>
                <a:defRPr/>
              </a:pPr>
              <a:t>‹#›</a:t>
            </a:fld>
            <a:endParaRPr lang="en-GB" altLang="en-US"/>
          </a:p>
        </p:txBody>
      </p:sp>
    </p:spTree>
    <p:extLst>
      <p:ext uri="{BB962C8B-B14F-4D97-AF65-F5344CB8AC3E}">
        <p14:creationId xmlns:p14="http://schemas.microsoft.com/office/powerpoint/2010/main" val="111818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701949"/>
            <a:ext cx="6172200" cy="426402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771923"/>
            <a:ext cx="3932237" cy="31940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534681E-42D2-4D6E-BB63-24CDAD882CB2}"/>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5CE291C6-CEDC-44FC-9D85-7D7FDB4DB4D7}"/>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3252A8BA-CB4E-409C-BC0C-0DC77F27ED55}"/>
              </a:ext>
            </a:extLst>
          </p:cNvPr>
          <p:cNvSpPr>
            <a:spLocks noGrp="1"/>
          </p:cNvSpPr>
          <p:nvPr>
            <p:ph type="sldNum" sz="quarter" idx="12"/>
          </p:nvPr>
        </p:nvSpPr>
        <p:spPr>
          <a:xfrm>
            <a:off x="8610600" y="6088063"/>
            <a:ext cx="2743200" cy="365125"/>
          </a:xfrm>
        </p:spPr>
        <p:txBody>
          <a:bodyPr/>
          <a:lstStyle>
            <a:lvl1pPr>
              <a:defRPr/>
            </a:lvl1pPr>
          </a:lstStyle>
          <a:p>
            <a:pPr>
              <a:defRPr/>
            </a:pPr>
            <a:fld id="{739248C8-8CA4-486E-A806-EC97AA7161BF}" type="slidenum">
              <a:rPr lang="en-GB" altLang="en-US"/>
              <a:pPr>
                <a:defRPr/>
              </a:pPr>
              <a:t>‹#›</a:t>
            </a:fld>
            <a:endParaRPr lang="en-GB" altLang="en-US"/>
          </a:p>
        </p:txBody>
      </p:sp>
    </p:spTree>
    <p:extLst>
      <p:ext uri="{BB962C8B-B14F-4D97-AF65-F5344CB8AC3E}">
        <p14:creationId xmlns:p14="http://schemas.microsoft.com/office/powerpoint/2010/main" val="55647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46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AC46328-C887-4DF0-8B17-D56BA892187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FB50B45-ED01-4A76-AE31-46C03A37A109}"/>
              </a:ext>
            </a:extLst>
          </p:cNvPr>
          <p:cNvSpPr>
            <a:spLocks noGrp="1" noChangeArrowheads="1"/>
          </p:cNvSpPr>
          <p:nvPr>
            <p:ph type="body" idx="1"/>
          </p:nvPr>
        </p:nvSpPr>
        <p:spPr bwMode="auto">
          <a:xfrm>
            <a:off x="838200" y="1825625"/>
            <a:ext cx="105156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76992BE-5D33-44E6-972C-26D0111EAA09}"/>
              </a:ext>
            </a:extLst>
          </p:cNvPr>
          <p:cNvSpPr>
            <a:spLocks noGrp="1"/>
          </p:cNvSpPr>
          <p:nvPr>
            <p:ph type="dt" sz="half" idx="2"/>
          </p:nvPr>
        </p:nvSpPr>
        <p:spPr>
          <a:xfrm>
            <a:off x="838200" y="53736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ltLang="en-US"/>
          </a:p>
        </p:txBody>
      </p:sp>
      <p:sp>
        <p:nvSpPr>
          <p:cNvPr id="5" name="Footer Placeholder 4">
            <a:extLst>
              <a:ext uri="{FF2B5EF4-FFF2-40B4-BE49-F238E27FC236}">
                <a16:creationId xmlns:a16="http://schemas.microsoft.com/office/drawing/2014/main" id="{56046648-F7B9-4CAD-994C-86C22E18EF3E}"/>
              </a:ext>
            </a:extLst>
          </p:cNvPr>
          <p:cNvSpPr>
            <a:spLocks noGrp="1"/>
          </p:cNvSpPr>
          <p:nvPr>
            <p:ph type="ftr" sz="quarter" idx="3"/>
          </p:nvPr>
        </p:nvSpPr>
        <p:spPr>
          <a:xfrm>
            <a:off x="4038600" y="53736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093F63AD-983A-44B5-931C-2E0AB0FA270E}"/>
              </a:ext>
            </a:extLst>
          </p:cNvPr>
          <p:cNvSpPr>
            <a:spLocks noGrp="1"/>
          </p:cNvSpPr>
          <p:nvPr>
            <p:ph type="sldNum" sz="quarter" idx="4"/>
          </p:nvPr>
        </p:nvSpPr>
        <p:spPr>
          <a:xfrm>
            <a:off x="8610600" y="53736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91B339D-C4CE-4928-893E-CBDBFAD95D1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gu_jCl6vli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551384" y="375732"/>
            <a:ext cx="10515600" cy="1325563"/>
          </a:xfrm>
        </p:spPr>
        <p:txBody>
          <a:bodyPr/>
          <a:lstStyle/>
          <a:p>
            <a:r>
              <a:rPr lang="en-US" altLang="en-US" dirty="0">
                <a:solidFill>
                  <a:srgbClr val="009999"/>
                </a:solidFill>
              </a:rPr>
              <a:t>How do you get citizenship?</a:t>
            </a:r>
          </a:p>
        </p:txBody>
      </p:sp>
      <p:sp>
        <p:nvSpPr>
          <p:cNvPr id="11267" name="Content Placeholder 2">
            <a:extLst>
              <a:ext uri="{FF2B5EF4-FFF2-40B4-BE49-F238E27FC236}">
                <a16:creationId xmlns:a16="http://schemas.microsoft.com/office/drawing/2014/main" id="{23067477-4754-4FFD-996C-4C851CA93D85}"/>
              </a:ext>
            </a:extLst>
          </p:cNvPr>
          <p:cNvSpPr>
            <a:spLocks noGrp="1" noChangeArrowheads="1"/>
          </p:cNvSpPr>
          <p:nvPr>
            <p:ph idx="1"/>
          </p:nvPr>
        </p:nvSpPr>
        <p:spPr>
          <a:xfrm>
            <a:off x="522187" y="1801748"/>
            <a:ext cx="10515600" cy="4680520"/>
          </a:xfrm>
        </p:spPr>
        <p:txBody>
          <a:bodyPr/>
          <a:lstStyle/>
          <a:p>
            <a:pPr marL="0" indent="0">
              <a:buNone/>
            </a:pPr>
            <a:r>
              <a:rPr lang="en-GB" altLang="en-US" sz="2400" dirty="0"/>
              <a:t>In the </a:t>
            </a:r>
            <a:r>
              <a:rPr lang="en-GB" altLang="en-US" sz="2400" b="1" dirty="0"/>
              <a:t>UK </a:t>
            </a:r>
            <a:r>
              <a:rPr lang="en-GB" altLang="en-US" sz="2400" dirty="0"/>
              <a:t>the basic principle is your citizenship is based on your </a:t>
            </a:r>
            <a:r>
              <a:rPr lang="en-GB" altLang="en-US" sz="2400" b="1" dirty="0"/>
              <a:t>birth</a:t>
            </a:r>
            <a:r>
              <a:rPr lang="en-GB" altLang="en-US" sz="2400" dirty="0"/>
              <a:t> here.</a:t>
            </a:r>
          </a:p>
          <a:p>
            <a:pPr marL="0" indent="0">
              <a:buNone/>
            </a:pPr>
            <a:endParaRPr lang="en-GB" altLang="en-US" sz="2400" b="1" dirty="0"/>
          </a:p>
          <a:p>
            <a:pPr marL="0" indent="0">
              <a:buNone/>
            </a:pPr>
            <a:r>
              <a:rPr lang="en-GB" altLang="en-US" sz="2400" dirty="0"/>
              <a:t>The UK will recognise your citizenship as that of your </a:t>
            </a:r>
            <a:r>
              <a:rPr lang="en-GB" altLang="en-US" sz="2400" b="1" dirty="0"/>
              <a:t>parents </a:t>
            </a:r>
            <a:r>
              <a:rPr lang="en-GB" altLang="en-US" sz="2400" dirty="0"/>
              <a:t>instead – but with strict limitations.</a:t>
            </a:r>
          </a:p>
          <a:p>
            <a:pPr marL="0" indent="0">
              <a:buNone/>
            </a:pPr>
            <a:endParaRPr lang="en-GB" altLang="en-US" sz="2400" dirty="0"/>
          </a:p>
          <a:p>
            <a:pPr marL="0" indent="0">
              <a:buNone/>
            </a:pPr>
            <a:r>
              <a:rPr lang="en-GB" altLang="en-US" sz="2400" dirty="0"/>
              <a:t>In some </a:t>
            </a:r>
            <a:r>
              <a:rPr lang="en-GB" altLang="en-US" sz="2400" b="1" dirty="0"/>
              <a:t>other countries</a:t>
            </a:r>
            <a:r>
              <a:rPr lang="en-GB" altLang="en-US" sz="2400" dirty="0"/>
              <a:t> basic principle is parental citizenship. </a:t>
            </a:r>
          </a:p>
          <a:p>
            <a:pPr marL="0" indent="0">
              <a:buNone/>
            </a:pPr>
            <a:endParaRPr lang="en-GB" altLang="en-US" sz="2400" b="1" dirty="0"/>
          </a:p>
          <a:p>
            <a:pPr marL="0" indent="0">
              <a:buNone/>
            </a:pPr>
            <a:r>
              <a:rPr lang="en-GB" altLang="en-US" sz="2400" dirty="0"/>
              <a:t>Sometimes, the laws of the birth country’s and parents country’s laws overlap – this can result in </a:t>
            </a:r>
            <a:r>
              <a:rPr lang="en-GB" altLang="en-US" sz="2400" b="1" dirty="0"/>
              <a:t>dual nationality</a:t>
            </a:r>
            <a:r>
              <a:rPr lang="en-GB" altLang="en-US" sz="2400" dirty="0"/>
              <a:t>.</a:t>
            </a:r>
          </a:p>
        </p:txBody>
      </p:sp>
      <p:sp>
        <p:nvSpPr>
          <p:cNvPr id="2" name="TextBox 1">
            <a:extLst>
              <a:ext uri="{FF2B5EF4-FFF2-40B4-BE49-F238E27FC236}">
                <a16:creationId xmlns:a16="http://schemas.microsoft.com/office/drawing/2014/main" id="{046CDACC-DF61-4C03-9F90-55827CE87BE7}"/>
              </a:ext>
            </a:extLst>
          </p:cNvPr>
          <p:cNvSpPr txBox="1"/>
          <p:nvPr/>
        </p:nvSpPr>
        <p:spPr>
          <a:xfrm>
            <a:off x="9048328" y="6482268"/>
            <a:ext cx="3143672" cy="246221"/>
          </a:xfrm>
          <a:prstGeom prst="rect">
            <a:avLst/>
          </a:prstGeom>
          <a:noFill/>
        </p:spPr>
        <p:txBody>
          <a:bodyPr wrap="square" rtlCol="0">
            <a:spAutoFit/>
          </a:bodyPr>
          <a:lstStyle/>
          <a:p>
            <a:r>
              <a:rPr lang="en-US" sz="1000" i="1" dirty="0"/>
              <a:t>Source: https://www.britannica.com/topic/citizenship</a:t>
            </a:r>
            <a:endParaRPr lang="en-GB" sz="1000" i="1" dirty="0"/>
          </a:p>
        </p:txBody>
      </p:sp>
    </p:spTree>
    <p:extLst>
      <p:ext uri="{BB962C8B-B14F-4D97-AF65-F5344CB8AC3E}">
        <p14:creationId xmlns:p14="http://schemas.microsoft.com/office/powerpoint/2010/main" val="140636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551384" y="375732"/>
            <a:ext cx="10515600" cy="1325563"/>
          </a:xfrm>
        </p:spPr>
        <p:txBody>
          <a:bodyPr/>
          <a:lstStyle/>
          <a:p>
            <a:r>
              <a:rPr lang="en-US" altLang="en-US" dirty="0">
                <a:solidFill>
                  <a:srgbClr val="009999"/>
                </a:solidFill>
              </a:rPr>
              <a:t>Key areas of citizenship</a:t>
            </a:r>
          </a:p>
        </p:txBody>
      </p:sp>
      <p:sp>
        <p:nvSpPr>
          <p:cNvPr id="11267" name="Content Placeholder 2">
            <a:extLst>
              <a:ext uri="{FF2B5EF4-FFF2-40B4-BE49-F238E27FC236}">
                <a16:creationId xmlns:a16="http://schemas.microsoft.com/office/drawing/2014/main" id="{23067477-4754-4FFD-996C-4C851CA93D85}"/>
              </a:ext>
            </a:extLst>
          </p:cNvPr>
          <p:cNvSpPr>
            <a:spLocks noGrp="1" noChangeArrowheads="1"/>
          </p:cNvSpPr>
          <p:nvPr>
            <p:ph idx="1"/>
          </p:nvPr>
        </p:nvSpPr>
        <p:spPr>
          <a:xfrm>
            <a:off x="522187" y="1801748"/>
            <a:ext cx="10515600" cy="4680520"/>
          </a:xfrm>
        </p:spPr>
        <p:txBody>
          <a:bodyPr/>
          <a:lstStyle/>
          <a:p>
            <a:pPr marL="0" indent="0">
              <a:buNone/>
            </a:pPr>
            <a:r>
              <a:rPr lang="en-GB" altLang="en-US" sz="2400" dirty="0"/>
              <a:t>There are a lot of key </a:t>
            </a:r>
            <a:r>
              <a:rPr lang="en-GB" altLang="en-US" sz="2400" b="1" dirty="0"/>
              <a:t>political </a:t>
            </a:r>
            <a:r>
              <a:rPr lang="en-GB" altLang="en-US" sz="2400" dirty="0"/>
              <a:t>and </a:t>
            </a:r>
            <a:r>
              <a:rPr lang="en-GB" altLang="en-US" sz="2400" b="1" dirty="0"/>
              <a:t>social </a:t>
            </a:r>
            <a:r>
              <a:rPr lang="en-GB" altLang="en-US" sz="2400" dirty="0"/>
              <a:t>areas involved in citizenship. </a:t>
            </a:r>
          </a:p>
          <a:p>
            <a:pPr marL="0" indent="0">
              <a:buNone/>
            </a:pPr>
            <a:endParaRPr lang="en-GB" altLang="en-US" sz="2400" dirty="0"/>
          </a:p>
          <a:p>
            <a:pPr marL="0" indent="0">
              <a:buNone/>
            </a:pPr>
            <a:r>
              <a:rPr lang="en-GB" altLang="en-US" sz="2400" dirty="0"/>
              <a:t>It is important to think about </a:t>
            </a:r>
            <a:r>
              <a:rPr lang="en-GB" altLang="en-US" sz="2400" b="1" dirty="0"/>
              <a:t>democracy, </a:t>
            </a:r>
            <a:r>
              <a:rPr lang="en-GB" altLang="en-US" sz="2400" dirty="0"/>
              <a:t>and the rights and freedoms in diverse societies.</a:t>
            </a:r>
          </a:p>
          <a:p>
            <a:pPr marL="0" indent="0">
              <a:buNone/>
            </a:pPr>
            <a:endParaRPr lang="en-GB" altLang="en-US" sz="2400" dirty="0"/>
          </a:p>
          <a:p>
            <a:pPr marL="0" indent="0">
              <a:buNone/>
            </a:pPr>
            <a:r>
              <a:rPr lang="en-GB" altLang="en-US" sz="2400" dirty="0"/>
              <a:t>How these are governed by the role of </a:t>
            </a:r>
            <a:r>
              <a:rPr lang="en-GB" altLang="en-US" sz="2400" b="1" dirty="0"/>
              <a:t>laws, </a:t>
            </a:r>
            <a:r>
              <a:rPr lang="en-GB" altLang="en-US" sz="2400" dirty="0"/>
              <a:t>and how these laws balance different rights.</a:t>
            </a:r>
            <a:endParaRPr lang="en-GB" altLang="en-US" sz="2400" b="1" dirty="0"/>
          </a:p>
          <a:p>
            <a:pPr marL="0" indent="0">
              <a:buNone/>
            </a:pPr>
            <a:endParaRPr lang="en-GB" altLang="en-US" sz="2400" b="1" dirty="0"/>
          </a:p>
          <a:p>
            <a:pPr marL="0" indent="0">
              <a:buNone/>
            </a:pPr>
            <a:r>
              <a:rPr lang="en-GB" altLang="en-US" sz="2400" dirty="0"/>
              <a:t> But also important to remember the role of </a:t>
            </a:r>
            <a:r>
              <a:rPr lang="en-GB" altLang="en-US" sz="2400" b="1" dirty="0"/>
              <a:t>individuals </a:t>
            </a:r>
            <a:r>
              <a:rPr lang="en-GB" altLang="en-US" sz="2400" dirty="0"/>
              <a:t>and </a:t>
            </a:r>
            <a:r>
              <a:rPr lang="en-GB" altLang="en-US" sz="2400" b="1" dirty="0"/>
              <a:t>groups </a:t>
            </a:r>
            <a:r>
              <a:rPr lang="en-GB" altLang="en-US" sz="2400" dirty="0"/>
              <a:t>within that community, to bring about change when necessary.</a:t>
            </a:r>
          </a:p>
        </p:txBody>
      </p:sp>
      <p:sp>
        <p:nvSpPr>
          <p:cNvPr id="2" name="TextBox 1">
            <a:extLst>
              <a:ext uri="{FF2B5EF4-FFF2-40B4-BE49-F238E27FC236}">
                <a16:creationId xmlns:a16="http://schemas.microsoft.com/office/drawing/2014/main" id="{046CDACC-DF61-4C03-9F90-55827CE87BE7}"/>
              </a:ext>
            </a:extLst>
          </p:cNvPr>
          <p:cNvSpPr txBox="1"/>
          <p:nvPr/>
        </p:nvSpPr>
        <p:spPr>
          <a:xfrm>
            <a:off x="9336360" y="6482268"/>
            <a:ext cx="2855640" cy="246221"/>
          </a:xfrm>
          <a:prstGeom prst="rect">
            <a:avLst/>
          </a:prstGeom>
          <a:noFill/>
        </p:spPr>
        <p:txBody>
          <a:bodyPr wrap="square" rtlCol="0">
            <a:spAutoFit/>
          </a:bodyPr>
          <a:lstStyle/>
          <a:p>
            <a:r>
              <a:rPr lang="en-US" sz="1000" i="1" dirty="0"/>
              <a:t>Source: https://www.teachingcitizenship.org.uk</a:t>
            </a:r>
            <a:endParaRPr lang="en-GB" sz="1000" i="1" dirty="0"/>
          </a:p>
        </p:txBody>
      </p:sp>
    </p:spTree>
    <p:extLst>
      <p:ext uri="{BB962C8B-B14F-4D97-AF65-F5344CB8AC3E}">
        <p14:creationId xmlns:p14="http://schemas.microsoft.com/office/powerpoint/2010/main" val="347551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168714-1091-41CC-B99B-5C69BD9BC432}"/>
              </a:ext>
            </a:extLst>
          </p:cNvPr>
          <p:cNvSpPr>
            <a:spLocks noGrp="1"/>
          </p:cNvSpPr>
          <p:nvPr>
            <p:ph idx="1"/>
          </p:nvPr>
        </p:nvSpPr>
        <p:spPr/>
        <p:txBody>
          <a:bodyPr/>
          <a:lstStyle/>
          <a:p>
            <a:pPr marL="0" indent="0" algn="ctr">
              <a:buNone/>
            </a:pPr>
            <a:r>
              <a:rPr lang="en-GB" sz="5400" dirty="0">
                <a:solidFill>
                  <a:srgbClr val="0070C0"/>
                </a:solidFill>
              </a:rPr>
              <a:t>CITIZENSHIP QUIZ</a:t>
            </a:r>
          </a:p>
        </p:txBody>
      </p:sp>
    </p:spTree>
    <p:extLst>
      <p:ext uri="{BB962C8B-B14F-4D97-AF65-F5344CB8AC3E}">
        <p14:creationId xmlns:p14="http://schemas.microsoft.com/office/powerpoint/2010/main" val="29715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551384" y="375732"/>
            <a:ext cx="10515600" cy="1325563"/>
          </a:xfrm>
        </p:spPr>
        <p:txBody>
          <a:bodyPr/>
          <a:lstStyle/>
          <a:p>
            <a:r>
              <a:rPr lang="en-US" altLang="en-US" dirty="0">
                <a:solidFill>
                  <a:srgbClr val="009999"/>
                </a:solidFill>
              </a:rPr>
              <a:t>Key areas of citizenship - Democracy</a:t>
            </a:r>
          </a:p>
        </p:txBody>
      </p:sp>
      <p:sp>
        <p:nvSpPr>
          <p:cNvPr id="11267" name="Content Placeholder 2">
            <a:extLst>
              <a:ext uri="{FF2B5EF4-FFF2-40B4-BE49-F238E27FC236}">
                <a16:creationId xmlns:a16="http://schemas.microsoft.com/office/drawing/2014/main" id="{23067477-4754-4FFD-996C-4C851CA93D85}"/>
              </a:ext>
            </a:extLst>
          </p:cNvPr>
          <p:cNvSpPr>
            <a:spLocks noGrp="1" noChangeArrowheads="1"/>
          </p:cNvSpPr>
          <p:nvPr>
            <p:ph idx="1"/>
          </p:nvPr>
        </p:nvSpPr>
        <p:spPr>
          <a:xfrm>
            <a:off x="522187" y="1801748"/>
            <a:ext cx="10515600" cy="4680520"/>
          </a:xfrm>
        </p:spPr>
        <p:txBody>
          <a:bodyPr/>
          <a:lstStyle/>
          <a:p>
            <a:pPr marL="0" indent="0">
              <a:buNone/>
            </a:pPr>
            <a:r>
              <a:rPr lang="en-GB" altLang="en-US" sz="3000" dirty="0"/>
              <a:t>We will now look at one area of citizenship specifically as an example: </a:t>
            </a:r>
            <a:r>
              <a:rPr lang="en-GB" altLang="en-US" sz="3000" i="1" dirty="0"/>
              <a:t>democracy</a:t>
            </a:r>
          </a:p>
          <a:p>
            <a:pPr marL="0" indent="0">
              <a:buNone/>
            </a:pPr>
            <a:endParaRPr lang="en-GB" altLang="en-US" sz="3000" b="1" dirty="0"/>
          </a:p>
          <a:p>
            <a:pPr marL="0" indent="0">
              <a:buNone/>
            </a:pPr>
            <a:r>
              <a:rPr lang="en-GB" altLang="en-US" sz="3000" b="1" dirty="0"/>
              <a:t>Question: </a:t>
            </a:r>
          </a:p>
          <a:p>
            <a:pPr marL="0" indent="0">
              <a:buNone/>
            </a:pPr>
            <a:r>
              <a:rPr lang="en-GB" altLang="en-US" sz="3000" dirty="0"/>
              <a:t>What is democracy? </a:t>
            </a:r>
          </a:p>
          <a:p>
            <a:pPr marL="0" indent="0">
              <a:buNone/>
            </a:pPr>
            <a:endParaRPr lang="en-GB" altLang="en-US" sz="3000" dirty="0"/>
          </a:p>
          <a:p>
            <a:pPr marL="0" indent="0">
              <a:buNone/>
            </a:pPr>
            <a:r>
              <a:rPr lang="en-GB" altLang="en-US" sz="3000" dirty="0"/>
              <a:t>What things come to mind when you hear democracy?</a:t>
            </a:r>
          </a:p>
          <a:p>
            <a:pPr marL="0" indent="0">
              <a:buNone/>
            </a:pPr>
            <a:endParaRPr lang="en-GB" altLang="en-US" sz="2400" b="1" dirty="0"/>
          </a:p>
          <a:p>
            <a:pPr marL="0" indent="0">
              <a:buNone/>
            </a:pPr>
            <a:endParaRPr lang="en-GB" altLang="en-US" sz="2400" dirty="0"/>
          </a:p>
        </p:txBody>
      </p:sp>
    </p:spTree>
    <p:extLst>
      <p:ext uri="{BB962C8B-B14F-4D97-AF65-F5344CB8AC3E}">
        <p14:creationId xmlns:p14="http://schemas.microsoft.com/office/powerpoint/2010/main" val="3032074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551384" y="375732"/>
            <a:ext cx="10515600" cy="1325563"/>
          </a:xfrm>
        </p:spPr>
        <p:txBody>
          <a:bodyPr/>
          <a:lstStyle/>
          <a:p>
            <a:r>
              <a:rPr lang="en-US" altLang="en-US" dirty="0">
                <a:solidFill>
                  <a:srgbClr val="009999"/>
                </a:solidFill>
              </a:rPr>
              <a:t>Key areas of citizenship - Democracy</a:t>
            </a:r>
          </a:p>
        </p:txBody>
      </p:sp>
      <p:sp>
        <p:nvSpPr>
          <p:cNvPr id="11267" name="Content Placeholder 2">
            <a:extLst>
              <a:ext uri="{FF2B5EF4-FFF2-40B4-BE49-F238E27FC236}">
                <a16:creationId xmlns:a16="http://schemas.microsoft.com/office/drawing/2014/main" id="{23067477-4754-4FFD-996C-4C851CA93D85}"/>
              </a:ext>
            </a:extLst>
          </p:cNvPr>
          <p:cNvSpPr>
            <a:spLocks noGrp="1" noChangeArrowheads="1"/>
          </p:cNvSpPr>
          <p:nvPr>
            <p:ph idx="1"/>
          </p:nvPr>
        </p:nvSpPr>
        <p:spPr>
          <a:xfrm>
            <a:off x="522187" y="1801748"/>
            <a:ext cx="10515600" cy="4680520"/>
          </a:xfrm>
        </p:spPr>
        <p:txBody>
          <a:bodyPr/>
          <a:lstStyle/>
          <a:p>
            <a:pPr marL="0" indent="0">
              <a:buNone/>
            </a:pPr>
            <a:r>
              <a:rPr lang="en-GB" altLang="en-US" sz="2400" dirty="0"/>
              <a:t>One of the main things many think of when we hear the word democracy is </a:t>
            </a:r>
            <a:r>
              <a:rPr lang="en-GB" altLang="en-US" sz="2400" b="1" dirty="0"/>
              <a:t>voting</a:t>
            </a:r>
            <a:r>
              <a:rPr lang="en-GB" altLang="en-US" sz="2400" dirty="0"/>
              <a:t>.</a:t>
            </a:r>
          </a:p>
          <a:p>
            <a:pPr marL="0" indent="0">
              <a:buNone/>
            </a:pPr>
            <a:endParaRPr lang="en-GB" altLang="en-US" sz="2400" dirty="0"/>
          </a:p>
          <a:p>
            <a:pPr marL="0" indent="0">
              <a:buNone/>
            </a:pPr>
            <a:r>
              <a:rPr lang="en-GB" altLang="en-US" sz="2400" dirty="0"/>
              <a:t>But this is only one element of democracy to consider in the broader political system.</a:t>
            </a:r>
          </a:p>
          <a:p>
            <a:pPr marL="0" indent="0">
              <a:buNone/>
            </a:pPr>
            <a:endParaRPr lang="en-GB" altLang="en-US" sz="2400" dirty="0"/>
          </a:p>
          <a:p>
            <a:pPr marL="0" indent="0">
              <a:buNone/>
            </a:pPr>
            <a:r>
              <a:rPr lang="en-GB" altLang="en-US" sz="2400" dirty="0"/>
              <a:t>Looking at the history and different views, there is no obvious agreement, but on the following slide we will aim to look at some of the </a:t>
            </a:r>
            <a:r>
              <a:rPr lang="en-GB" altLang="en-US" sz="2400" b="1" dirty="0"/>
              <a:t>main characteristics </a:t>
            </a:r>
            <a:r>
              <a:rPr lang="en-GB" altLang="en-US" sz="2400" dirty="0"/>
              <a:t>that make up a </a:t>
            </a:r>
            <a:r>
              <a:rPr lang="en-GB" altLang="en-US" sz="2400" b="1" dirty="0"/>
              <a:t>democratic political system.</a:t>
            </a:r>
            <a:endParaRPr lang="en-GB" altLang="en-US" sz="2400" dirty="0"/>
          </a:p>
        </p:txBody>
      </p:sp>
      <p:sp>
        <p:nvSpPr>
          <p:cNvPr id="2" name="TextBox 1">
            <a:extLst>
              <a:ext uri="{FF2B5EF4-FFF2-40B4-BE49-F238E27FC236}">
                <a16:creationId xmlns:a16="http://schemas.microsoft.com/office/drawing/2014/main" id="{046CDACC-DF61-4C03-9F90-55827CE87BE7}"/>
              </a:ext>
            </a:extLst>
          </p:cNvPr>
          <p:cNvSpPr txBox="1"/>
          <p:nvPr/>
        </p:nvSpPr>
        <p:spPr>
          <a:xfrm>
            <a:off x="9336360" y="6482268"/>
            <a:ext cx="2855640" cy="246221"/>
          </a:xfrm>
          <a:prstGeom prst="rect">
            <a:avLst/>
          </a:prstGeom>
          <a:noFill/>
        </p:spPr>
        <p:txBody>
          <a:bodyPr wrap="square" rtlCol="0">
            <a:spAutoFit/>
          </a:bodyPr>
          <a:lstStyle/>
          <a:p>
            <a:r>
              <a:rPr lang="en-US" sz="1000" i="1" dirty="0"/>
              <a:t>Source: https://www.teachingcitizenship.org.uk</a:t>
            </a:r>
            <a:endParaRPr lang="en-GB" sz="1000" i="1" dirty="0"/>
          </a:p>
        </p:txBody>
      </p:sp>
    </p:spTree>
    <p:extLst>
      <p:ext uri="{BB962C8B-B14F-4D97-AF65-F5344CB8AC3E}">
        <p14:creationId xmlns:p14="http://schemas.microsoft.com/office/powerpoint/2010/main" val="169712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B5147-0784-4AF6-8886-D0515321D1A4}"/>
              </a:ext>
            </a:extLst>
          </p:cNvPr>
          <p:cNvSpPr>
            <a:spLocks noGrp="1"/>
          </p:cNvSpPr>
          <p:nvPr>
            <p:ph type="title"/>
          </p:nvPr>
        </p:nvSpPr>
        <p:spPr>
          <a:xfrm>
            <a:off x="831850" y="1124744"/>
            <a:ext cx="10515600" cy="1500187"/>
          </a:xfrm>
        </p:spPr>
        <p:txBody>
          <a:bodyPr/>
          <a:lstStyle/>
          <a:p>
            <a:r>
              <a:rPr lang="en-GB" sz="4000" dirty="0"/>
              <a:t>Video – Citizenship - Democracy</a:t>
            </a:r>
          </a:p>
        </p:txBody>
      </p:sp>
      <p:sp>
        <p:nvSpPr>
          <p:cNvPr id="3" name="Text Placeholder 2">
            <a:extLst>
              <a:ext uri="{FF2B5EF4-FFF2-40B4-BE49-F238E27FC236}">
                <a16:creationId xmlns:a16="http://schemas.microsoft.com/office/drawing/2014/main" id="{A8626D71-407A-4D35-9FAD-4041BB5527C2}"/>
              </a:ext>
            </a:extLst>
          </p:cNvPr>
          <p:cNvSpPr>
            <a:spLocks noGrp="1"/>
          </p:cNvSpPr>
          <p:nvPr>
            <p:ph type="body" idx="1"/>
          </p:nvPr>
        </p:nvSpPr>
        <p:spPr>
          <a:xfrm>
            <a:off x="831850" y="3770616"/>
            <a:ext cx="10515600" cy="1440451"/>
          </a:xfrm>
        </p:spPr>
        <p:txBody>
          <a:bodyPr/>
          <a:lstStyle/>
          <a:p>
            <a:r>
              <a:rPr lang="en-GB" sz="2400" u="sng" dirty="0">
                <a:solidFill>
                  <a:srgbClr val="0000FF"/>
                </a:solidFill>
                <a:effectLst/>
                <a:latin typeface="Calibri" panose="020F0502020204030204" pitchFamily="34" charset="0"/>
                <a:ea typeface="Calibri" panose="020F0502020204030204" pitchFamily="34" charset="0"/>
                <a:hlinkClick r:id="rId3"/>
              </a:rPr>
              <a:t>https://youtu.be/gu_jCl6vliI</a:t>
            </a:r>
            <a:endParaRPr lang="en-GB" dirty="0"/>
          </a:p>
        </p:txBody>
      </p:sp>
      <p:pic>
        <p:nvPicPr>
          <p:cNvPr id="4" name="Picture 3">
            <a:extLst>
              <a:ext uri="{FF2B5EF4-FFF2-40B4-BE49-F238E27FC236}">
                <a16:creationId xmlns:a16="http://schemas.microsoft.com/office/drawing/2014/main" id="{B178AD1D-B889-4A47-8540-C294061BA48D}"/>
              </a:ext>
            </a:extLst>
          </p:cNvPr>
          <p:cNvPicPr>
            <a:picLocks noChangeAspect="1"/>
          </p:cNvPicPr>
          <p:nvPr/>
        </p:nvPicPr>
        <p:blipFill>
          <a:blip r:embed="rId4"/>
          <a:stretch>
            <a:fillRect/>
          </a:stretch>
        </p:blipFill>
        <p:spPr>
          <a:xfrm>
            <a:off x="7320135" y="2924944"/>
            <a:ext cx="3175191" cy="3168352"/>
          </a:xfrm>
          <a:prstGeom prst="rect">
            <a:avLst/>
          </a:prstGeom>
        </p:spPr>
      </p:pic>
    </p:spTree>
    <p:extLst>
      <p:ext uri="{BB962C8B-B14F-4D97-AF65-F5344CB8AC3E}">
        <p14:creationId xmlns:p14="http://schemas.microsoft.com/office/powerpoint/2010/main" val="80882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551384" y="375732"/>
            <a:ext cx="10515600" cy="1325563"/>
          </a:xfrm>
        </p:spPr>
        <p:txBody>
          <a:bodyPr/>
          <a:lstStyle/>
          <a:p>
            <a:r>
              <a:rPr lang="en-US" altLang="en-US" dirty="0">
                <a:solidFill>
                  <a:srgbClr val="009999"/>
                </a:solidFill>
              </a:rPr>
              <a:t>Key areas of citizenship - Democracy</a:t>
            </a:r>
          </a:p>
        </p:txBody>
      </p:sp>
      <p:sp>
        <p:nvSpPr>
          <p:cNvPr id="11267" name="Content Placeholder 2">
            <a:extLst>
              <a:ext uri="{FF2B5EF4-FFF2-40B4-BE49-F238E27FC236}">
                <a16:creationId xmlns:a16="http://schemas.microsoft.com/office/drawing/2014/main" id="{23067477-4754-4FFD-996C-4C851CA93D85}"/>
              </a:ext>
            </a:extLst>
          </p:cNvPr>
          <p:cNvSpPr>
            <a:spLocks noGrp="1" noChangeArrowheads="1"/>
          </p:cNvSpPr>
          <p:nvPr>
            <p:ph idx="1"/>
          </p:nvPr>
        </p:nvSpPr>
        <p:spPr>
          <a:xfrm>
            <a:off x="522187" y="1801748"/>
            <a:ext cx="10515600" cy="4680520"/>
          </a:xfrm>
        </p:spPr>
        <p:txBody>
          <a:bodyPr/>
          <a:lstStyle/>
          <a:p>
            <a:pPr marL="0" indent="0">
              <a:spcAft>
                <a:spcPts val="600"/>
              </a:spcAft>
              <a:buNone/>
            </a:pPr>
            <a:endParaRPr lang="en-GB" altLang="en-US" sz="2400" b="1" dirty="0"/>
          </a:p>
          <a:p>
            <a:pPr marL="0" indent="0" algn="ctr">
              <a:spcAft>
                <a:spcPts val="600"/>
              </a:spcAft>
              <a:buNone/>
            </a:pPr>
            <a:r>
              <a:rPr lang="en-GB" altLang="en-US" sz="3200" b="1" dirty="0"/>
              <a:t>What are the key areas  ?</a:t>
            </a:r>
          </a:p>
          <a:p>
            <a:pPr marL="0" indent="0" algn="ctr">
              <a:spcAft>
                <a:spcPts val="600"/>
              </a:spcAft>
              <a:buNone/>
            </a:pPr>
            <a:endParaRPr lang="en-GB" altLang="en-US" sz="3200" b="1" dirty="0"/>
          </a:p>
        </p:txBody>
      </p:sp>
      <p:sp>
        <p:nvSpPr>
          <p:cNvPr id="2" name="TextBox 1">
            <a:extLst>
              <a:ext uri="{FF2B5EF4-FFF2-40B4-BE49-F238E27FC236}">
                <a16:creationId xmlns:a16="http://schemas.microsoft.com/office/drawing/2014/main" id="{046CDACC-DF61-4C03-9F90-55827CE87BE7}"/>
              </a:ext>
            </a:extLst>
          </p:cNvPr>
          <p:cNvSpPr txBox="1"/>
          <p:nvPr/>
        </p:nvSpPr>
        <p:spPr>
          <a:xfrm>
            <a:off x="9336360" y="6482268"/>
            <a:ext cx="2855640" cy="246221"/>
          </a:xfrm>
          <a:prstGeom prst="rect">
            <a:avLst/>
          </a:prstGeom>
          <a:noFill/>
        </p:spPr>
        <p:txBody>
          <a:bodyPr wrap="square" rtlCol="0">
            <a:spAutoFit/>
          </a:bodyPr>
          <a:lstStyle/>
          <a:p>
            <a:r>
              <a:rPr lang="en-US" sz="1000" i="1" dirty="0"/>
              <a:t>Source: https://www.teachingcitizenship.org.uk</a:t>
            </a:r>
            <a:endParaRPr lang="en-GB" sz="1000" i="1" dirty="0"/>
          </a:p>
        </p:txBody>
      </p:sp>
      <p:pic>
        <p:nvPicPr>
          <p:cNvPr id="3" name="Picture 2">
            <a:extLst>
              <a:ext uri="{FF2B5EF4-FFF2-40B4-BE49-F238E27FC236}">
                <a16:creationId xmlns:a16="http://schemas.microsoft.com/office/drawing/2014/main" id="{6F7C4F85-E92D-4825-8A53-8D33098AC34E}"/>
              </a:ext>
            </a:extLst>
          </p:cNvPr>
          <p:cNvPicPr>
            <a:picLocks noChangeAspect="1"/>
          </p:cNvPicPr>
          <p:nvPr/>
        </p:nvPicPr>
        <p:blipFill>
          <a:blip r:embed="rId3"/>
          <a:stretch>
            <a:fillRect/>
          </a:stretch>
        </p:blipFill>
        <p:spPr>
          <a:xfrm>
            <a:off x="4370287" y="3140968"/>
            <a:ext cx="2819400" cy="2857500"/>
          </a:xfrm>
          <a:prstGeom prst="rect">
            <a:avLst/>
          </a:prstGeom>
        </p:spPr>
      </p:pic>
    </p:spTree>
    <p:extLst>
      <p:ext uri="{BB962C8B-B14F-4D97-AF65-F5344CB8AC3E}">
        <p14:creationId xmlns:p14="http://schemas.microsoft.com/office/powerpoint/2010/main" val="2194833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551384" y="375732"/>
            <a:ext cx="10515600" cy="1325563"/>
          </a:xfrm>
        </p:spPr>
        <p:txBody>
          <a:bodyPr/>
          <a:lstStyle/>
          <a:p>
            <a:r>
              <a:rPr lang="en-US" altLang="en-US">
                <a:solidFill>
                  <a:srgbClr val="009999"/>
                </a:solidFill>
              </a:rPr>
              <a:t>Key areas of citizenship - Democracy</a:t>
            </a:r>
            <a:endParaRPr lang="en-US" altLang="en-US" dirty="0">
              <a:solidFill>
                <a:srgbClr val="009999"/>
              </a:solidFill>
            </a:endParaRPr>
          </a:p>
        </p:txBody>
      </p:sp>
      <p:sp>
        <p:nvSpPr>
          <p:cNvPr id="11267" name="Content Placeholder 2">
            <a:extLst>
              <a:ext uri="{FF2B5EF4-FFF2-40B4-BE49-F238E27FC236}">
                <a16:creationId xmlns:a16="http://schemas.microsoft.com/office/drawing/2014/main" id="{23067477-4754-4FFD-996C-4C851CA93D85}"/>
              </a:ext>
            </a:extLst>
          </p:cNvPr>
          <p:cNvSpPr>
            <a:spLocks noGrp="1" noChangeArrowheads="1"/>
          </p:cNvSpPr>
          <p:nvPr>
            <p:ph idx="1"/>
          </p:nvPr>
        </p:nvSpPr>
        <p:spPr>
          <a:xfrm>
            <a:off x="522187" y="1801748"/>
            <a:ext cx="10515600" cy="4680520"/>
          </a:xfrm>
        </p:spPr>
        <p:txBody>
          <a:bodyPr/>
          <a:lstStyle/>
          <a:p>
            <a:pPr marL="0" indent="0">
              <a:spcAft>
                <a:spcPts val="600"/>
              </a:spcAft>
              <a:buNone/>
            </a:pPr>
            <a:r>
              <a:rPr lang="en-GB" altLang="en-US" sz="2400" b="1" dirty="0"/>
              <a:t>Volunteering</a:t>
            </a:r>
            <a:r>
              <a:rPr lang="en-GB" altLang="en-US" sz="2400" dirty="0"/>
              <a:t> and </a:t>
            </a:r>
            <a:r>
              <a:rPr lang="en-GB" altLang="en-US" sz="2400" b="1" dirty="0"/>
              <a:t>doing things for yourself:</a:t>
            </a:r>
          </a:p>
          <a:p>
            <a:pPr>
              <a:spcAft>
                <a:spcPts val="600"/>
              </a:spcAft>
            </a:pPr>
            <a:r>
              <a:rPr lang="en-GB" altLang="en-US" sz="2400" dirty="0"/>
              <a:t> One end of the spectrum is voluntary work with few obvious political implications.</a:t>
            </a:r>
          </a:p>
          <a:p>
            <a:pPr>
              <a:spcAft>
                <a:spcPts val="600"/>
              </a:spcAft>
            </a:pPr>
            <a:r>
              <a:rPr lang="en-GB" altLang="en-US" sz="2400" dirty="0"/>
              <a:t>Many charities do have political dimensions, these could be things like </a:t>
            </a:r>
            <a:r>
              <a:rPr lang="en-GB" altLang="en-US" sz="2400" i="1" dirty="0"/>
              <a:t>Clean Up Campaigns,</a:t>
            </a:r>
            <a:r>
              <a:rPr lang="en-GB" altLang="en-US" sz="2400" b="1" i="1" dirty="0"/>
              <a:t> </a:t>
            </a:r>
            <a:r>
              <a:rPr lang="en-GB" altLang="en-US" sz="2400" dirty="0"/>
              <a:t>which can be viewed in a few ways,</a:t>
            </a:r>
            <a:r>
              <a:rPr lang="en-GB" altLang="en-US" sz="2400" i="1" dirty="0"/>
              <a:t> </a:t>
            </a:r>
            <a:r>
              <a:rPr lang="en-GB" altLang="en-US" sz="2400" dirty="0"/>
              <a:t>or they could be charities openly trying to implement of influence policies</a:t>
            </a:r>
          </a:p>
          <a:p>
            <a:pPr>
              <a:spcAft>
                <a:spcPts val="600"/>
              </a:spcAft>
            </a:pPr>
            <a:r>
              <a:rPr lang="en-GB" altLang="en-US" sz="2400" dirty="0"/>
              <a:t>At the extreme end of the spectrum can be vigilantism – where communities take direct responsibility for aspects of security they feel have been failed in; e.g. groups in London to prevent riots and looting.</a:t>
            </a:r>
          </a:p>
        </p:txBody>
      </p:sp>
      <p:sp>
        <p:nvSpPr>
          <p:cNvPr id="2" name="TextBox 1">
            <a:extLst>
              <a:ext uri="{FF2B5EF4-FFF2-40B4-BE49-F238E27FC236}">
                <a16:creationId xmlns:a16="http://schemas.microsoft.com/office/drawing/2014/main" id="{046CDACC-DF61-4C03-9F90-55827CE87BE7}"/>
              </a:ext>
            </a:extLst>
          </p:cNvPr>
          <p:cNvSpPr txBox="1"/>
          <p:nvPr/>
        </p:nvSpPr>
        <p:spPr>
          <a:xfrm>
            <a:off x="9336360" y="6482268"/>
            <a:ext cx="2855640" cy="246221"/>
          </a:xfrm>
          <a:prstGeom prst="rect">
            <a:avLst/>
          </a:prstGeom>
          <a:noFill/>
        </p:spPr>
        <p:txBody>
          <a:bodyPr wrap="square" rtlCol="0">
            <a:spAutoFit/>
          </a:bodyPr>
          <a:lstStyle/>
          <a:p>
            <a:r>
              <a:rPr lang="en-US" sz="1000" i="1"/>
              <a:t>Source: https://www.teachingcitizenship.org.uk</a:t>
            </a:r>
            <a:endParaRPr lang="en-GB" sz="1000" i="1" dirty="0"/>
          </a:p>
        </p:txBody>
      </p:sp>
    </p:spTree>
    <p:extLst>
      <p:ext uri="{BB962C8B-B14F-4D97-AF65-F5344CB8AC3E}">
        <p14:creationId xmlns:p14="http://schemas.microsoft.com/office/powerpoint/2010/main" val="401679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551384" y="375732"/>
            <a:ext cx="10515600" cy="1325563"/>
          </a:xfrm>
        </p:spPr>
        <p:txBody>
          <a:bodyPr/>
          <a:lstStyle/>
          <a:p>
            <a:r>
              <a:rPr lang="en-US" altLang="en-US" dirty="0">
                <a:solidFill>
                  <a:srgbClr val="009999"/>
                </a:solidFill>
              </a:rPr>
              <a:t>Key areas of citizenship - Democracy</a:t>
            </a:r>
          </a:p>
        </p:txBody>
      </p:sp>
      <p:sp>
        <p:nvSpPr>
          <p:cNvPr id="11267" name="Content Placeholder 2">
            <a:extLst>
              <a:ext uri="{FF2B5EF4-FFF2-40B4-BE49-F238E27FC236}">
                <a16:creationId xmlns:a16="http://schemas.microsoft.com/office/drawing/2014/main" id="{23067477-4754-4FFD-996C-4C851CA93D85}"/>
              </a:ext>
            </a:extLst>
          </p:cNvPr>
          <p:cNvSpPr>
            <a:spLocks noGrp="1" noChangeArrowheads="1"/>
          </p:cNvSpPr>
          <p:nvPr>
            <p:ph idx="1"/>
          </p:nvPr>
        </p:nvSpPr>
        <p:spPr>
          <a:xfrm>
            <a:off x="522187" y="1801748"/>
            <a:ext cx="10515600" cy="4680520"/>
          </a:xfrm>
        </p:spPr>
        <p:txBody>
          <a:bodyPr/>
          <a:lstStyle/>
          <a:p>
            <a:pPr marL="0" indent="0">
              <a:spcAft>
                <a:spcPts val="0"/>
              </a:spcAft>
              <a:buNone/>
            </a:pPr>
            <a:r>
              <a:rPr lang="en-GB" altLang="en-US" sz="2400" b="1" dirty="0"/>
              <a:t>Acts of omission or withdrawal:</a:t>
            </a:r>
          </a:p>
          <a:p>
            <a:pPr>
              <a:spcAft>
                <a:spcPts val="0"/>
              </a:spcAft>
            </a:pPr>
            <a:r>
              <a:rPr lang="en-GB" altLang="en-US" sz="2400" dirty="0"/>
              <a:t>We often think of citizenship action as positive action to change things, there is also tradition of just stopping doing something – such as striking in the workplace. Equally, people refuse to comply with unjust laws by sometimes ignoring them.</a:t>
            </a:r>
          </a:p>
          <a:p>
            <a:pPr marL="0" indent="0">
              <a:spcAft>
                <a:spcPts val="600"/>
              </a:spcAft>
              <a:buNone/>
            </a:pPr>
            <a:endParaRPr lang="en-GB" altLang="en-US" sz="2400" dirty="0"/>
          </a:p>
          <a:p>
            <a:pPr marL="0" indent="0">
              <a:spcAft>
                <a:spcPts val="600"/>
              </a:spcAft>
              <a:buNone/>
            </a:pPr>
            <a:r>
              <a:rPr lang="en-GB" altLang="en-US" sz="2400" b="1" dirty="0"/>
              <a:t>Civil disobedience:</a:t>
            </a:r>
          </a:p>
          <a:p>
            <a:pPr>
              <a:spcAft>
                <a:spcPts val="600"/>
              </a:spcAft>
            </a:pPr>
            <a:r>
              <a:rPr lang="en-GB" altLang="en-US" sz="2400" dirty="0"/>
              <a:t>Some acts of omission also count as civil disobedience – where the objective is to disrupt the law. Some examples of such non-violent acts include sit-ins and other forms of occupation, data leaks and whistleblowing in the age of social media.</a:t>
            </a:r>
          </a:p>
        </p:txBody>
      </p:sp>
      <p:sp>
        <p:nvSpPr>
          <p:cNvPr id="2" name="TextBox 1">
            <a:extLst>
              <a:ext uri="{FF2B5EF4-FFF2-40B4-BE49-F238E27FC236}">
                <a16:creationId xmlns:a16="http://schemas.microsoft.com/office/drawing/2014/main" id="{046CDACC-DF61-4C03-9F90-55827CE87BE7}"/>
              </a:ext>
            </a:extLst>
          </p:cNvPr>
          <p:cNvSpPr txBox="1"/>
          <p:nvPr/>
        </p:nvSpPr>
        <p:spPr>
          <a:xfrm>
            <a:off x="9336360" y="6482268"/>
            <a:ext cx="2855640" cy="246221"/>
          </a:xfrm>
          <a:prstGeom prst="rect">
            <a:avLst/>
          </a:prstGeom>
          <a:noFill/>
        </p:spPr>
        <p:txBody>
          <a:bodyPr wrap="square" rtlCol="0">
            <a:spAutoFit/>
          </a:bodyPr>
          <a:lstStyle/>
          <a:p>
            <a:r>
              <a:rPr lang="en-US" sz="1000" i="1" dirty="0"/>
              <a:t>Source: https://www.teachingcitizenship.org.uk</a:t>
            </a:r>
            <a:endParaRPr lang="en-GB" sz="1000" i="1" dirty="0"/>
          </a:p>
        </p:txBody>
      </p:sp>
    </p:spTree>
    <p:extLst>
      <p:ext uri="{BB962C8B-B14F-4D97-AF65-F5344CB8AC3E}">
        <p14:creationId xmlns:p14="http://schemas.microsoft.com/office/powerpoint/2010/main" val="2957386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551384" y="375732"/>
            <a:ext cx="10515600" cy="1325563"/>
          </a:xfrm>
        </p:spPr>
        <p:txBody>
          <a:bodyPr/>
          <a:lstStyle/>
          <a:p>
            <a:r>
              <a:rPr lang="en-US" altLang="en-US" dirty="0">
                <a:solidFill>
                  <a:srgbClr val="009999"/>
                </a:solidFill>
              </a:rPr>
              <a:t>Key areas of citizenship - Democracy</a:t>
            </a:r>
          </a:p>
        </p:txBody>
      </p:sp>
      <p:sp>
        <p:nvSpPr>
          <p:cNvPr id="11267" name="Content Placeholder 2">
            <a:extLst>
              <a:ext uri="{FF2B5EF4-FFF2-40B4-BE49-F238E27FC236}">
                <a16:creationId xmlns:a16="http://schemas.microsoft.com/office/drawing/2014/main" id="{23067477-4754-4FFD-996C-4C851CA93D85}"/>
              </a:ext>
            </a:extLst>
          </p:cNvPr>
          <p:cNvSpPr>
            <a:spLocks noGrp="1" noChangeArrowheads="1"/>
          </p:cNvSpPr>
          <p:nvPr>
            <p:ph idx="1"/>
          </p:nvPr>
        </p:nvSpPr>
        <p:spPr>
          <a:xfrm>
            <a:off x="522187" y="1801748"/>
            <a:ext cx="10515600" cy="4680520"/>
          </a:xfrm>
        </p:spPr>
        <p:txBody>
          <a:bodyPr/>
          <a:lstStyle/>
          <a:p>
            <a:pPr marL="0" indent="0">
              <a:spcAft>
                <a:spcPts val="0"/>
              </a:spcAft>
              <a:buNone/>
            </a:pPr>
            <a:r>
              <a:rPr lang="en-GB" altLang="en-US" sz="2400" dirty="0"/>
              <a:t>Although rare exceptions – such as examples in the past – can make political violence for the greater cause seem worth it; generally it would do more harm than good and cause anarchy.</a:t>
            </a:r>
          </a:p>
          <a:p>
            <a:pPr marL="0" indent="0">
              <a:spcAft>
                <a:spcPts val="0"/>
              </a:spcAft>
              <a:buNone/>
            </a:pPr>
            <a:endParaRPr lang="en-GB" altLang="en-US" sz="2400" dirty="0"/>
          </a:p>
          <a:p>
            <a:pPr marL="0" indent="0">
              <a:spcAft>
                <a:spcPts val="0"/>
              </a:spcAft>
              <a:buNone/>
            </a:pPr>
            <a:r>
              <a:rPr lang="en-GB" altLang="en-US" sz="2400" dirty="0"/>
              <a:t>The laws were passed through our democratic government, and maintaining our </a:t>
            </a:r>
            <a:r>
              <a:rPr lang="en-GB" altLang="en-US" sz="2400" b="1" dirty="0"/>
              <a:t>freedom</a:t>
            </a:r>
            <a:r>
              <a:rPr lang="en-GB" altLang="en-US" sz="2400" dirty="0"/>
              <a:t> and </a:t>
            </a:r>
            <a:r>
              <a:rPr lang="en-GB" altLang="en-US" sz="2400" b="1" dirty="0"/>
              <a:t>order </a:t>
            </a:r>
            <a:r>
              <a:rPr lang="en-GB" altLang="en-US" sz="2400" dirty="0"/>
              <a:t>within society relies on following them.</a:t>
            </a:r>
          </a:p>
          <a:p>
            <a:pPr marL="0" indent="0">
              <a:spcAft>
                <a:spcPts val="0"/>
              </a:spcAft>
              <a:buNone/>
            </a:pPr>
            <a:endParaRPr lang="en-GB" altLang="en-US" sz="2400" dirty="0"/>
          </a:p>
          <a:p>
            <a:pPr marL="0" indent="0">
              <a:spcAft>
                <a:spcPts val="0"/>
              </a:spcAft>
              <a:buNone/>
            </a:pPr>
            <a:r>
              <a:rPr lang="en-GB" altLang="en-US" sz="2400" dirty="0"/>
              <a:t>As such, we can see how democracy is such an important element within </a:t>
            </a:r>
            <a:r>
              <a:rPr lang="en-GB" altLang="en-US" sz="2400" b="1" dirty="0"/>
              <a:t>citizenship</a:t>
            </a:r>
            <a:r>
              <a:rPr lang="en-GB" altLang="en-US" sz="2400" dirty="0"/>
              <a:t> and helps us maintain our </a:t>
            </a:r>
            <a:r>
              <a:rPr lang="en-GB" altLang="en-US" sz="2400" b="1" dirty="0"/>
              <a:t>equality</a:t>
            </a:r>
            <a:r>
              <a:rPr lang="en-GB" altLang="en-US" sz="2400" dirty="0"/>
              <a:t> with and </a:t>
            </a:r>
            <a:r>
              <a:rPr lang="en-GB" altLang="en-US" sz="2400" b="1" dirty="0"/>
              <a:t>contribution</a:t>
            </a:r>
            <a:r>
              <a:rPr lang="en-GB" altLang="en-US" sz="2400" dirty="0"/>
              <a:t> to our societies.  </a:t>
            </a:r>
          </a:p>
          <a:p>
            <a:pPr marL="0" indent="0">
              <a:spcAft>
                <a:spcPts val="600"/>
              </a:spcAft>
              <a:buNone/>
            </a:pPr>
            <a:endParaRPr lang="en-GB" altLang="en-US" sz="2400" dirty="0"/>
          </a:p>
        </p:txBody>
      </p:sp>
      <p:sp>
        <p:nvSpPr>
          <p:cNvPr id="2" name="TextBox 1">
            <a:extLst>
              <a:ext uri="{FF2B5EF4-FFF2-40B4-BE49-F238E27FC236}">
                <a16:creationId xmlns:a16="http://schemas.microsoft.com/office/drawing/2014/main" id="{046CDACC-DF61-4C03-9F90-55827CE87BE7}"/>
              </a:ext>
            </a:extLst>
          </p:cNvPr>
          <p:cNvSpPr txBox="1"/>
          <p:nvPr/>
        </p:nvSpPr>
        <p:spPr>
          <a:xfrm>
            <a:off x="9336360" y="6482268"/>
            <a:ext cx="2855640" cy="246221"/>
          </a:xfrm>
          <a:prstGeom prst="rect">
            <a:avLst/>
          </a:prstGeom>
          <a:noFill/>
        </p:spPr>
        <p:txBody>
          <a:bodyPr wrap="square" rtlCol="0">
            <a:spAutoFit/>
          </a:bodyPr>
          <a:lstStyle/>
          <a:p>
            <a:r>
              <a:rPr lang="en-US" sz="1000" i="1" dirty="0"/>
              <a:t>Source: https://www.teachingcitizenship.org.uk</a:t>
            </a:r>
            <a:endParaRPr lang="en-GB" sz="1000" i="1" dirty="0"/>
          </a:p>
        </p:txBody>
      </p:sp>
    </p:spTree>
    <p:extLst>
      <p:ext uri="{BB962C8B-B14F-4D97-AF65-F5344CB8AC3E}">
        <p14:creationId xmlns:p14="http://schemas.microsoft.com/office/powerpoint/2010/main" val="285444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25ACD5-FF58-41BB-8D87-B5683CF9D330}"/>
              </a:ext>
            </a:extLst>
          </p:cNvPr>
          <p:cNvSpPr/>
          <p:nvPr/>
        </p:nvSpPr>
        <p:spPr>
          <a:xfrm>
            <a:off x="3267341" y="2924944"/>
            <a:ext cx="5657318" cy="2554545"/>
          </a:xfrm>
          <a:prstGeom prst="rect">
            <a:avLst/>
          </a:prstGeom>
          <a:noFill/>
        </p:spPr>
        <p:txBody>
          <a:bodyPr wrap="none" lIns="91440" tIns="45720" rIns="91440" bIns="45720">
            <a:spAutoFit/>
          </a:bodyPr>
          <a:lstStyle/>
          <a:p>
            <a:pPr algn="ctr"/>
            <a:r>
              <a:rPr lang="en-US" sz="8000" b="1" dirty="0">
                <a:ln w="9525">
                  <a:solidFill>
                    <a:schemeClr val="bg1"/>
                  </a:solidFill>
                  <a:prstDash val="solid"/>
                </a:ln>
                <a:solidFill>
                  <a:srgbClr val="009999"/>
                </a:solidFill>
                <a:effectLst>
                  <a:outerShdw blurRad="12700" dist="38100" dir="2700000" algn="tl" rotWithShape="0">
                    <a:schemeClr val="accent5">
                      <a:lumMod val="60000"/>
                      <a:lumOff val="40000"/>
                    </a:schemeClr>
                  </a:outerShdw>
                </a:effectLst>
              </a:rPr>
              <a:t>Citizenship</a:t>
            </a:r>
          </a:p>
          <a:p>
            <a:pPr algn="ctr"/>
            <a:endParaRPr lang="en-US" sz="8000" b="1" cap="none" spc="0" dirty="0">
              <a:ln w="9525">
                <a:solidFill>
                  <a:schemeClr val="bg1"/>
                </a:solidFill>
                <a:prstDash val="solid"/>
              </a:ln>
              <a:solidFill>
                <a:srgbClr val="009999"/>
              </a:solidFill>
              <a:effectLst>
                <a:outerShdw blurRad="12700" dist="38100" dir="2700000" algn="tl" rotWithShape="0">
                  <a:schemeClr val="accent5">
                    <a:lumMod val="60000"/>
                    <a:lumOff val="40000"/>
                  </a:schemeClr>
                </a:outerShdw>
              </a:effectLst>
            </a:endParaRPr>
          </a:p>
        </p:txBody>
      </p:sp>
      <p:pic>
        <p:nvPicPr>
          <p:cNvPr id="3" name="Picture 2">
            <a:extLst>
              <a:ext uri="{FF2B5EF4-FFF2-40B4-BE49-F238E27FC236}">
                <a16:creationId xmlns:a16="http://schemas.microsoft.com/office/drawing/2014/main" id="{9E8ADB3B-C656-411F-BCED-0D552A932D5C}"/>
              </a:ext>
            </a:extLst>
          </p:cNvPr>
          <p:cNvPicPr>
            <a:picLocks noChangeAspect="1"/>
          </p:cNvPicPr>
          <p:nvPr/>
        </p:nvPicPr>
        <p:blipFill>
          <a:blip r:embed="rId2"/>
          <a:stretch>
            <a:fillRect/>
          </a:stretch>
        </p:blipFill>
        <p:spPr>
          <a:xfrm>
            <a:off x="4943872" y="4077072"/>
            <a:ext cx="2143125" cy="21431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168714-1091-41CC-B99B-5C69BD9BC432}"/>
              </a:ext>
            </a:extLst>
          </p:cNvPr>
          <p:cNvSpPr>
            <a:spLocks noGrp="1"/>
          </p:cNvSpPr>
          <p:nvPr>
            <p:ph idx="1"/>
          </p:nvPr>
        </p:nvSpPr>
        <p:spPr/>
        <p:txBody>
          <a:bodyPr/>
          <a:lstStyle/>
          <a:p>
            <a:pPr marL="0" indent="0" algn="ctr">
              <a:buNone/>
            </a:pPr>
            <a:r>
              <a:rPr lang="en-GB" sz="5400" dirty="0">
                <a:solidFill>
                  <a:srgbClr val="0070C0"/>
                </a:solidFill>
              </a:rPr>
              <a:t>CITIZENSHIP QUIZ</a:t>
            </a:r>
          </a:p>
        </p:txBody>
      </p:sp>
    </p:spTree>
    <p:extLst>
      <p:ext uri="{BB962C8B-B14F-4D97-AF65-F5344CB8AC3E}">
        <p14:creationId xmlns:p14="http://schemas.microsoft.com/office/powerpoint/2010/main" val="48377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838200" y="1079500"/>
            <a:ext cx="10515600" cy="1325563"/>
          </a:xfrm>
        </p:spPr>
        <p:txBody>
          <a:bodyPr/>
          <a:lstStyle/>
          <a:p>
            <a:r>
              <a:rPr lang="en-US" altLang="en-US" dirty="0">
                <a:solidFill>
                  <a:srgbClr val="009999"/>
                </a:solidFill>
              </a:rPr>
              <a:t>Citizenship – Conclusion</a:t>
            </a:r>
          </a:p>
        </p:txBody>
      </p:sp>
      <p:sp>
        <p:nvSpPr>
          <p:cNvPr id="11267" name="Content Placeholder 2">
            <a:extLst>
              <a:ext uri="{FF2B5EF4-FFF2-40B4-BE49-F238E27FC236}">
                <a16:creationId xmlns:a16="http://schemas.microsoft.com/office/drawing/2014/main" id="{23067477-4754-4FFD-996C-4C851CA93D85}"/>
              </a:ext>
            </a:extLst>
          </p:cNvPr>
          <p:cNvSpPr>
            <a:spLocks noGrp="1" noChangeArrowheads="1"/>
          </p:cNvSpPr>
          <p:nvPr>
            <p:ph idx="1"/>
          </p:nvPr>
        </p:nvSpPr>
        <p:spPr>
          <a:xfrm>
            <a:off x="844004" y="2405063"/>
            <a:ext cx="10515600" cy="3403600"/>
          </a:xfrm>
        </p:spPr>
        <p:txBody>
          <a:bodyPr/>
          <a:lstStyle/>
          <a:p>
            <a:r>
              <a:rPr lang="en-GB" altLang="en-US" dirty="0"/>
              <a:t>Citizenship is being a part of a country and entitles you to the rights within the law and society of that specific territory. </a:t>
            </a:r>
          </a:p>
          <a:p>
            <a:r>
              <a:rPr lang="en-GB" altLang="en-US" dirty="0"/>
              <a:t>In modern day, with a few exceptions, where you are born will determine your citizenship – depending on the laws of the country through your birth location or your parents </a:t>
            </a:r>
          </a:p>
          <a:p>
            <a:r>
              <a:rPr lang="en-GB" altLang="en-US" dirty="0"/>
              <a:t>Citizenship covers many political and social areas, such as democracy which we have looked at today </a:t>
            </a:r>
          </a:p>
          <a:p>
            <a:endParaRPr lang="en-US" altLang="en-US" dirty="0"/>
          </a:p>
        </p:txBody>
      </p:sp>
    </p:spTree>
    <p:extLst>
      <p:ext uri="{BB962C8B-B14F-4D97-AF65-F5344CB8AC3E}">
        <p14:creationId xmlns:p14="http://schemas.microsoft.com/office/powerpoint/2010/main" val="141988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838200" y="1079500"/>
            <a:ext cx="10515600" cy="1325563"/>
          </a:xfrm>
        </p:spPr>
        <p:txBody>
          <a:bodyPr/>
          <a:lstStyle/>
          <a:p>
            <a:r>
              <a:rPr lang="en-US" altLang="en-US" dirty="0">
                <a:solidFill>
                  <a:srgbClr val="009999"/>
                </a:solidFill>
              </a:rPr>
              <a:t>Citizenship – Session Aims </a:t>
            </a:r>
          </a:p>
        </p:txBody>
      </p:sp>
      <p:sp>
        <p:nvSpPr>
          <p:cNvPr id="11267" name="Content Placeholder 2">
            <a:extLst>
              <a:ext uri="{FF2B5EF4-FFF2-40B4-BE49-F238E27FC236}">
                <a16:creationId xmlns:a16="http://schemas.microsoft.com/office/drawing/2014/main" id="{23067477-4754-4FFD-996C-4C851CA93D85}"/>
              </a:ext>
            </a:extLst>
          </p:cNvPr>
          <p:cNvSpPr>
            <a:spLocks noGrp="1" noChangeArrowheads="1"/>
          </p:cNvSpPr>
          <p:nvPr>
            <p:ph idx="1"/>
          </p:nvPr>
        </p:nvSpPr>
        <p:spPr>
          <a:xfrm>
            <a:off x="838200" y="2540000"/>
            <a:ext cx="10515600" cy="3403600"/>
          </a:xfrm>
        </p:spPr>
        <p:txBody>
          <a:bodyPr/>
          <a:lstStyle/>
          <a:p>
            <a:r>
              <a:rPr lang="en-US" altLang="en-US" dirty="0"/>
              <a:t>Understand what citizenship is</a:t>
            </a:r>
          </a:p>
          <a:p>
            <a:r>
              <a:rPr lang="en-US" altLang="en-US" dirty="0"/>
              <a:t>Have a brief overview the history of citizenship</a:t>
            </a:r>
          </a:p>
          <a:p>
            <a:r>
              <a:rPr lang="en-US" altLang="en-US" dirty="0"/>
              <a:t>Look at how you get citizenship</a:t>
            </a:r>
          </a:p>
          <a:p>
            <a:r>
              <a:rPr lang="en-US" altLang="en-US" dirty="0"/>
              <a:t>What are the key areas of citizenship?</a:t>
            </a:r>
          </a:p>
          <a:p>
            <a:endParaRPr lang="en-US" altLang="en-US" dirty="0"/>
          </a:p>
        </p:txBody>
      </p:sp>
    </p:spTree>
    <p:extLst>
      <p:ext uri="{BB962C8B-B14F-4D97-AF65-F5344CB8AC3E}">
        <p14:creationId xmlns:p14="http://schemas.microsoft.com/office/powerpoint/2010/main" val="137724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335360" y="332656"/>
            <a:ext cx="10515600" cy="1325563"/>
          </a:xfrm>
        </p:spPr>
        <p:txBody>
          <a:bodyPr/>
          <a:lstStyle/>
          <a:p>
            <a:r>
              <a:rPr lang="en-US" altLang="en-US" dirty="0">
                <a:solidFill>
                  <a:srgbClr val="009999"/>
                </a:solidFill>
              </a:rPr>
              <a:t>Citizenship - Definition</a:t>
            </a:r>
          </a:p>
        </p:txBody>
      </p:sp>
      <p:sp>
        <p:nvSpPr>
          <p:cNvPr id="4" name="Content Placeholder 3">
            <a:extLst>
              <a:ext uri="{FF2B5EF4-FFF2-40B4-BE49-F238E27FC236}">
                <a16:creationId xmlns:a16="http://schemas.microsoft.com/office/drawing/2014/main" id="{57AE9AEE-8B6A-4F24-854A-80A00483E229}"/>
              </a:ext>
            </a:extLst>
          </p:cNvPr>
          <p:cNvSpPr>
            <a:spLocks noGrp="1"/>
          </p:cNvSpPr>
          <p:nvPr>
            <p:ph idx="1"/>
          </p:nvPr>
        </p:nvSpPr>
        <p:spPr>
          <a:xfrm>
            <a:off x="623392" y="1916832"/>
            <a:ext cx="10515600" cy="3403601"/>
          </a:xfrm>
        </p:spPr>
        <p:txBody>
          <a:bodyPr/>
          <a:lstStyle/>
          <a:p>
            <a:pPr marL="0" indent="0">
              <a:buNone/>
            </a:pPr>
            <a:r>
              <a:rPr lang="en-GB" b="1" dirty="0">
                <a:solidFill>
                  <a:srgbClr val="009999"/>
                </a:solidFill>
              </a:rPr>
              <a:t>citizenship</a:t>
            </a:r>
            <a:r>
              <a:rPr lang="en-GB" b="1" dirty="0"/>
              <a:t> </a:t>
            </a:r>
            <a:r>
              <a:rPr lang="en-GB" i="1" dirty="0"/>
              <a:t>(noun)</a:t>
            </a:r>
          </a:p>
          <a:p>
            <a:pPr marL="0" indent="0">
              <a:buNone/>
            </a:pPr>
            <a:r>
              <a:rPr lang="en-US" sz="2600" dirty="0"/>
              <a:t>the position or status of being a citizen of a particular country.</a:t>
            </a:r>
          </a:p>
          <a:p>
            <a:pPr marL="0" indent="0">
              <a:buNone/>
            </a:pPr>
            <a:r>
              <a:rPr lang="en-US" dirty="0"/>
              <a:t>	</a:t>
            </a:r>
            <a:r>
              <a:rPr lang="en-US" sz="2600" i="1" dirty="0"/>
              <a:t>"the refugees could be granted dual citizenship“</a:t>
            </a:r>
          </a:p>
          <a:p>
            <a:pPr marL="0" indent="0">
              <a:buNone/>
            </a:pPr>
            <a:endParaRPr lang="en-US" sz="2600" i="1" dirty="0"/>
          </a:p>
          <a:p>
            <a:pPr marL="0" indent="0">
              <a:buNone/>
            </a:pPr>
            <a:endParaRPr lang="en-US" sz="2600" i="1" dirty="0"/>
          </a:p>
          <a:p>
            <a:pPr marL="0" indent="0">
              <a:buNone/>
            </a:pPr>
            <a:endParaRPr lang="en-GB" sz="2000" dirty="0"/>
          </a:p>
          <a:p>
            <a:pPr marL="0" indent="0">
              <a:buNone/>
            </a:pPr>
            <a:endParaRPr lang="en-US" b="1" dirty="0"/>
          </a:p>
          <a:p>
            <a:pPr marL="0" indent="0">
              <a:buNone/>
            </a:pPr>
            <a:endParaRPr lang="en-GB" dirty="0"/>
          </a:p>
        </p:txBody>
      </p:sp>
      <p:sp>
        <p:nvSpPr>
          <p:cNvPr id="7" name="TextBox 6">
            <a:extLst>
              <a:ext uri="{FF2B5EF4-FFF2-40B4-BE49-F238E27FC236}">
                <a16:creationId xmlns:a16="http://schemas.microsoft.com/office/drawing/2014/main" id="{F1DFC908-1D0F-4133-9705-6E20EEEA300E}"/>
              </a:ext>
            </a:extLst>
          </p:cNvPr>
          <p:cNvSpPr txBox="1"/>
          <p:nvPr/>
        </p:nvSpPr>
        <p:spPr>
          <a:xfrm>
            <a:off x="7608168" y="6482268"/>
            <a:ext cx="4583832" cy="246221"/>
          </a:xfrm>
          <a:prstGeom prst="rect">
            <a:avLst/>
          </a:prstGeom>
          <a:noFill/>
        </p:spPr>
        <p:txBody>
          <a:bodyPr wrap="square" rtlCol="0">
            <a:spAutoFit/>
          </a:bodyPr>
          <a:lstStyle/>
          <a:p>
            <a:r>
              <a:rPr lang="en-US" sz="1000" i="1" dirty="0"/>
              <a:t>Source: Oxford Dictionary and </a:t>
            </a:r>
            <a:r>
              <a:rPr lang="en-US" sz="1000" dirty="0"/>
              <a:t>www.vocabulary.com › dictionary › citizenship</a:t>
            </a:r>
            <a:endParaRPr lang="en-GB" sz="1000" i="1" dirty="0"/>
          </a:p>
        </p:txBody>
      </p:sp>
      <p:pic>
        <p:nvPicPr>
          <p:cNvPr id="2" name="Picture 1">
            <a:extLst>
              <a:ext uri="{FF2B5EF4-FFF2-40B4-BE49-F238E27FC236}">
                <a16:creationId xmlns:a16="http://schemas.microsoft.com/office/drawing/2014/main" id="{06545C7C-F5AD-45F2-A605-6936B16BF6A5}"/>
              </a:ext>
            </a:extLst>
          </p:cNvPr>
          <p:cNvPicPr>
            <a:picLocks noChangeAspect="1"/>
          </p:cNvPicPr>
          <p:nvPr/>
        </p:nvPicPr>
        <p:blipFill>
          <a:blip r:embed="rId3"/>
          <a:stretch>
            <a:fillRect/>
          </a:stretch>
        </p:blipFill>
        <p:spPr>
          <a:xfrm>
            <a:off x="1524001" y="4221088"/>
            <a:ext cx="2555776" cy="1916832"/>
          </a:xfrm>
          <a:prstGeom prst="rect">
            <a:avLst/>
          </a:prstGeom>
        </p:spPr>
      </p:pic>
    </p:spTree>
    <p:extLst>
      <p:ext uri="{BB962C8B-B14F-4D97-AF65-F5344CB8AC3E}">
        <p14:creationId xmlns:p14="http://schemas.microsoft.com/office/powerpoint/2010/main" val="129830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623392" y="315451"/>
            <a:ext cx="10515600" cy="1325563"/>
          </a:xfrm>
        </p:spPr>
        <p:txBody>
          <a:bodyPr/>
          <a:lstStyle/>
          <a:p>
            <a:r>
              <a:rPr lang="en-US" altLang="en-US" dirty="0">
                <a:solidFill>
                  <a:srgbClr val="009999"/>
                </a:solidFill>
              </a:rPr>
              <a:t>What is Citizenship?</a:t>
            </a:r>
          </a:p>
        </p:txBody>
      </p:sp>
      <p:sp>
        <p:nvSpPr>
          <p:cNvPr id="11267" name="Content Placeholder 2">
            <a:extLst>
              <a:ext uri="{FF2B5EF4-FFF2-40B4-BE49-F238E27FC236}">
                <a16:creationId xmlns:a16="http://schemas.microsoft.com/office/drawing/2014/main" id="{23067477-4754-4FFD-996C-4C851CA93D85}"/>
              </a:ext>
            </a:extLst>
          </p:cNvPr>
          <p:cNvSpPr>
            <a:spLocks noGrp="1" noChangeArrowheads="1"/>
          </p:cNvSpPr>
          <p:nvPr>
            <p:ph idx="1"/>
          </p:nvPr>
        </p:nvSpPr>
        <p:spPr>
          <a:xfrm>
            <a:off x="623392" y="1727200"/>
            <a:ext cx="10515600" cy="3403600"/>
          </a:xfrm>
        </p:spPr>
        <p:txBody>
          <a:bodyPr/>
          <a:lstStyle/>
          <a:p>
            <a:pPr marL="0" indent="0">
              <a:buNone/>
            </a:pPr>
            <a:r>
              <a:rPr lang="en-US" sz="2400" b="1" dirty="0"/>
              <a:t>Citizenship</a:t>
            </a:r>
            <a:r>
              <a:rPr lang="en-US" sz="2400" dirty="0"/>
              <a:t> is the status of being a </a:t>
            </a:r>
            <a:r>
              <a:rPr lang="en-US" sz="2400" b="1" dirty="0"/>
              <a:t>citizen</a:t>
            </a:r>
            <a:r>
              <a:rPr lang="en-US" sz="2400" dirty="0"/>
              <a:t>. </a:t>
            </a:r>
          </a:p>
          <a:p>
            <a:pPr marL="0" indent="0">
              <a:buNone/>
            </a:pPr>
            <a:endParaRPr lang="en-US" sz="2400" dirty="0"/>
          </a:p>
          <a:p>
            <a:pPr marL="0" indent="0">
              <a:buNone/>
            </a:pPr>
            <a:r>
              <a:rPr lang="en-US" sz="2400" dirty="0"/>
              <a:t>If </a:t>
            </a:r>
            <a:r>
              <a:rPr lang="en-US" sz="2400" b="1" dirty="0"/>
              <a:t>you</a:t>
            </a:r>
            <a:r>
              <a:rPr lang="en-US" sz="2400" dirty="0"/>
              <a:t> have </a:t>
            </a:r>
            <a:r>
              <a:rPr lang="en-US" sz="2400" b="1" dirty="0"/>
              <a:t>citizenship</a:t>
            </a:r>
            <a:r>
              <a:rPr lang="en-US" sz="2400" dirty="0"/>
              <a:t> in a country, </a:t>
            </a:r>
            <a:r>
              <a:rPr lang="en-US" sz="2400" b="1" dirty="0"/>
              <a:t>you</a:t>
            </a:r>
            <a:r>
              <a:rPr lang="en-US" sz="2400" dirty="0"/>
              <a:t> have the right to live there, work, vote, and pay taxes! </a:t>
            </a:r>
          </a:p>
          <a:p>
            <a:pPr marL="0" indent="0">
              <a:buNone/>
            </a:pPr>
            <a:endParaRPr lang="en-US" sz="2400" dirty="0"/>
          </a:p>
          <a:p>
            <a:pPr marL="0" indent="0">
              <a:buNone/>
            </a:pPr>
            <a:endParaRPr lang="en-US" sz="2400" b="1" dirty="0"/>
          </a:p>
        </p:txBody>
      </p:sp>
      <p:sp>
        <p:nvSpPr>
          <p:cNvPr id="4" name="TextBox 3">
            <a:extLst>
              <a:ext uri="{FF2B5EF4-FFF2-40B4-BE49-F238E27FC236}">
                <a16:creationId xmlns:a16="http://schemas.microsoft.com/office/drawing/2014/main" id="{B50C5761-540B-4966-BC2E-ADF9844FE500}"/>
              </a:ext>
            </a:extLst>
          </p:cNvPr>
          <p:cNvSpPr txBox="1"/>
          <p:nvPr/>
        </p:nvSpPr>
        <p:spPr>
          <a:xfrm>
            <a:off x="8832304" y="6482268"/>
            <a:ext cx="3359696" cy="400110"/>
          </a:xfrm>
          <a:prstGeom prst="rect">
            <a:avLst/>
          </a:prstGeom>
          <a:noFill/>
        </p:spPr>
        <p:txBody>
          <a:bodyPr wrap="square" rtlCol="0">
            <a:spAutoFit/>
          </a:bodyPr>
          <a:lstStyle/>
          <a:p>
            <a:r>
              <a:rPr lang="en-US" sz="1000" i="1" dirty="0"/>
              <a:t>Source:: </a:t>
            </a:r>
            <a:r>
              <a:rPr lang="en-US" sz="1000" dirty="0"/>
              <a:t>www.vocabulary.com › dictionary › citizenship</a:t>
            </a:r>
          </a:p>
          <a:p>
            <a:endParaRPr lang="en-GB" sz="1000" i="1" dirty="0"/>
          </a:p>
        </p:txBody>
      </p:sp>
    </p:spTree>
    <p:extLst>
      <p:ext uri="{BB962C8B-B14F-4D97-AF65-F5344CB8AC3E}">
        <p14:creationId xmlns:p14="http://schemas.microsoft.com/office/powerpoint/2010/main" val="2419354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7A8462-94FE-4381-B1CA-D3F11230ACBF}"/>
              </a:ext>
            </a:extLst>
          </p:cNvPr>
          <p:cNvPicPr>
            <a:picLocks noChangeAspect="1"/>
          </p:cNvPicPr>
          <p:nvPr/>
        </p:nvPicPr>
        <p:blipFill>
          <a:blip r:embed="rId2"/>
          <a:stretch>
            <a:fillRect/>
          </a:stretch>
        </p:blipFill>
        <p:spPr>
          <a:xfrm>
            <a:off x="2135560" y="458670"/>
            <a:ext cx="6984776" cy="5418602"/>
          </a:xfrm>
          <a:prstGeom prst="rect">
            <a:avLst/>
          </a:prstGeom>
        </p:spPr>
      </p:pic>
    </p:spTree>
    <p:extLst>
      <p:ext uri="{BB962C8B-B14F-4D97-AF65-F5344CB8AC3E}">
        <p14:creationId xmlns:p14="http://schemas.microsoft.com/office/powerpoint/2010/main" val="258588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551384" y="375732"/>
            <a:ext cx="10515600" cy="1325563"/>
          </a:xfrm>
        </p:spPr>
        <p:txBody>
          <a:bodyPr/>
          <a:lstStyle/>
          <a:p>
            <a:r>
              <a:rPr lang="en-US" altLang="en-US" dirty="0">
                <a:solidFill>
                  <a:srgbClr val="009999"/>
                </a:solidFill>
              </a:rPr>
              <a:t>Where did citizenship come from?</a:t>
            </a:r>
          </a:p>
        </p:txBody>
      </p:sp>
      <p:sp>
        <p:nvSpPr>
          <p:cNvPr id="11267" name="Content Placeholder 2">
            <a:extLst>
              <a:ext uri="{FF2B5EF4-FFF2-40B4-BE49-F238E27FC236}">
                <a16:creationId xmlns:a16="http://schemas.microsoft.com/office/drawing/2014/main" id="{23067477-4754-4FFD-996C-4C851CA93D85}"/>
              </a:ext>
            </a:extLst>
          </p:cNvPr>
          <p:cNvSpPr>
            <a:spLocks noGrp="1" noChangeArrowheads="1"/>
          </p:cNvSpPr>
          <p:nvPr>
            <p:ph idx="1"/>
          </p:nvPr>
        </p:nvSpPr>
        <p:spPr>
          <a:xfrm>
            <a:off x="522187" y="1801748"/>
            <a:ext cx="10515600" cy="4680520"/>
          </a:xfrm>
        </p:spPr>
        <p:txBody>
          <a:bodyPr/>
          <a:lstStyle/>
          <a:p>
            <a:pPr marL="0" indent="0">
              <a:buNone/>
            </a:pPr>
            <a:r>
              <a:rPr lang="en-US" altLang="en-US" sz="2400" dirty="0"/>
              <a:t>The </a:t>
            </a:r>
            <a:r>
              <a:rPr lang="en-US" altLang="en-US" sz="2400" b="1" dirty="0"/>
              <a:t>history</a:t>
            </a:r>
            <a:r>
              <a:rPr lang="en-US" altLang="en-US" sz="2400" dirty="0"/>
              <a:t> of citizenship starts in </a:t>
            </a:r>
            <a:r>
              <a:rPr lang="en-US" altLang="en-US" sz="2400" b="1" dirty="0"/>
              <a:t>Ancient Greece </a:t>
            </a:r>
            <a:r>
              <a:rPr lang="en-US" altLang="en-US" sz="2400" dirty="0"/>
              <a:t>– but back then, generally only applied to property owners.</a:t>
            </a:r>
          </a:p>
          <a:p>
            <a:pPr marL="0" indent="0">
              <a:buNone/>
            </a:pPr>
            <a:endParaRPr lang="en-US" altLang="en-US" sz="2400" dirty="0"/>
          </a:p>
          <a:p>
            <a:pPr marL="0" indent="0">
              <a:buNone/>
            </a:pPr>
            <a:r>
              <a:rPr lang="en-US" altLang="en-US" sz="2400" dirty="0"/>
              <a:t>Citizens of Ancient Greece could vote, and could be taxed or drawn to military service.</a:t>
            </a:r>
          </a:p>
          <a:p>
            <a:pPr marL="0" indent="0">
              <a:buNone/>
            </a:pPr>
            <a:endParaRPr lang="en-US" altLang="en-US" sz="2400" dirty="0"/>
          </a:p>
          <a:p>
            <a:pPr marL="0" indent="0">
              <a:buNone/>
            </a:pPr>
            <a:r>
              <a:rPr lang="en-US" altLang="en-US" sz="2400" dirty="0"/>
              <a:t>The </a:t>
            </a:r>
            <a:r>
              <a:rPr lang="en-US" altLang="en-US" sz="2400" b="1" dirty="0"/>
              <a:t>Romans</a:t>
            </a:r>
            <a:r>
              <a:rPr lang="en-US" altLang="en-US" sz="2400" dirty="0"/>
              <a:t> then used citizenship to separate </a:t>
            </a:r>
            <a:r>
              <a:rPr lang="en-US" altLang="en-US" sz="2400" b="1" dirty="0"/>
              <a:t>residents</a:t>
            </a:r>
            <a:r>
              <a:rPr lang="en-US" altLang="en-US" sz="2400" dirty="0"/>
              <a:t> of the City of Rome from people in territories they had conquered.</a:t>
            </a:r>
          </a:p>
          <a:p>
            <a:pPr marL="0" indent="0">
              <a:buNone/>
            </a:pPr>
            <a:endParaRPr lang="en-US" altLang="en-US" sz="2400" dirty="0"/>
          </a:p>
          <a:p>
            <a:pPr marL="0" indent="0">
              <a:buNone/>
            </a:pPr>
            <a:r>
              <a:rPr lang="en-US" altLang="en-US" sz="2400" dirty="0"/>
              <a:t>.</a:t>
            </a:r>
          </a:p>
        </p:txBody>
      </p:sp>
      <p:sp>
        <p:nvSpPr>
          <p:cNvPr id="2" name="TextBox 1">
            <a:extLst>
              <a:ext uri="{FF2B5EF4-FFF2-40B4-BE49-F238E27FC236}">
                <a16:creationId xmlns:a16="http://schemas.microsoft.com/office/drawing/2014/main" id="{046CDACC-DF61-4C03-9F90-55827CE87BE7}"/>
              </a:ext>
            </a:extLst>
          </p:cNvPr>
          <p:cNvSpPr txBox="1"/>
          <p:nvPr/>
        </p:nvSpPr>
        <p:spPr>
          <a:xfrm>
            <a:off x="9048328" y="6482268"/>
            <a:ext cx="3143672" cy="246221"/>
          </a:xfrm>
          <a:prstGeom prst="rect">
            <a:avLst/>
          </a:prstGeom>
          <a:noFill/>
        </p:spPr>
        <p:txBody>
          <a:bodyPr wrap="square" rtlCol="0">
            <a:spAutoFit/>
          </a:bodyPr>
          <a:lstStyle/>
          <a:p>
            <a:r>
              <a:rPr lang="en-US" sz="1000" i="1" dirty="0"/>
              <a:t>Source: https://www.britannica.com/topic/citizenship</a:t>
            </a:r>
            <a:endParaRPr lang="en-GB" sz="1000" i="1" dirty="0"/>
          </a:p>
        </p:txBody>
      </p:sp>
      <p:pic>
        <p:nvPicPr>
          <p:cNvPr id="3" name="Picture 2">
            <a:extLst>
              <a:ext uri="{FF2B5EF4-FFF2-40B4-BE49-F238E27FC236}">
                <a16:creationId xmlns:a16="http://schemas.microsoft.com/office/drawing/2014/main" id="{0C408674-307B-4240-91A8-09F978BACE5B}"/>
              </a:ext>
            </a:extLst>
          </p:cNvPr>
          <p:cNvPicPr>
            <a:picLocks noChangeAspect="1"/>
          </p:cNvPicPr>
          <p:nvPr/>
        </p:nvPicPr>
        <p:blipFill>
          <a:blip r:embed="rId3"/>
          <a:stretch>
            <a:fillRect/>
          </a:stretch>
        </p:blipFill>
        <p:spPr>
          <a:xfrm>
            <a:off x="8112224" y="4941168"/>
            <a:ext cx="2808312" cy="1412776"/>
          </a:xfrm>
          <a:prstGeom prst="rect">
            <a:avLst/>
          </a:prstGeom>
        </p:spPr>
      </p:pic>
    </p:spTree>
    <p:extLst>
      <p:ext uri="{BB962C8B-B14F-4D97-AF65-F5344CB8AC3E}">
        <p14:creationId xmlns:p14="http://schemas.microsoft.com/office/powerpoint/2010/main" val="246726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551384" y="375732"/>
            <a:ext cx="10515600" cy="1325563"/>
          </a:xfrm>
        </p:spPr>
        <p:txBody>
          <a:bodyPr/>
          <a:lstStyle/>
          <a:p>
            <a:r>
              <a:rPr lang="en-US" altLang="en-US" dirty="0">
                <a:solidFill>
                  <a:srgbClr val="009999"/>
                </a:solidFill>
              </a:rPr>
              <a:t>Where did citizenship come from?</a:t>
            </a:r>
          </a:p>
        </p:txBody>
      </p:sp>
      <p:sp>
        <p:nvSpPr>
          <p:cNvPr id="11267" name="Content Placeholder 2">
            <a:extLst>
              <a:ext uri="{FF2B5EF4-FFF2-40B4-BE49-F238E27FC236}">
                <a16:creationId xmlns:a16="http://schemas.microsoft.com/office/drawing/2014/main" id="{23067477-4754-4FFD-996C-4C851CA93D85}"/>
              </a:ext>
            </a:extLst>
          </p:cNvPr>
          <p:cNvSpPr>
            <a:spLocks noGrp="1" noChangeArrowheads="1"/>
          </p:cNvSpPr>
          <p:nvPr>
            <p:ph idx="1"/>
          </p:nvPr>
        </p:nvSpPr>
        <p:spPr>
          <a:xfrm>
            <a:off x="522187" y="1801748"/>
            <a:ext cx="10515600" cy="4680520"/>
          </a:xfrm>
        </p:spPr>
        <p:txBody>
          <a:bodyPr/>
          <a:lstStyle/>
          <a:p>
            <a:pPr marL="0" indent="0">
              <a:buNone/>
            </a:pPr>
            <a:endParaRPr lang="en-US" altLang="en-US" sz="2400" dirty="0"/>
          </a:p>
          <a:p>
            <a:pPr marL="0" indent="0">
              <a:buNone/>
            </a:pPr>
            <a:endParaRPr lang="en-US" altLang="en-US" sz="2400" dirty="0"/>
          </a:p>
          <a:p>
            <a:pPr marL="0" indent="0">
              <a:buNone/>
            </a:pPr>
            <a:endParaRPr lang="en-US" altLang="en-US" sz="2400" dirty="0"/>
          </a:p>
          <a:p>
            <a:pPr marL="0" indent="0">
              <a:buNone/>
            </a:pPr>
            <a:r>
              <a:rPr lang="en-US" altLang="en-US" sz="2400" dirty="0"/>
              <a:t>However, in the </a:t>
            </a:r>
            <a:r>
              <a:rPr lang="en-US" altLang="en-US" sz="2400" b="1" dirty="0"/>
              <a:t>Middle Ages</a:t>
            </a:r>
            <a:r>
              <a:rPr lang="en-US" altLang="en-US" sz="2400" dirty="0"/>
              <a:t>, the idea of citizenship virtually disappeared in </a:t>
            </a:r>
            <a:r>
              <a:rPr lang="en-US" altLang="en-US" sz="2400" b="1" dirty="0"/>
              <a:t>Europe</a:t>
            </a:r>
            <a:r>
              <a:rPr lang="en-US" altLang="en-US" sz="2400" dirty="0"/>
              <a:t> – replaced by a state of feudal rights, where the King </a:t>
            </a:r>
            <a:r>
              <a:rPr lang="en-US" altLang="en-US" sz="2400" b="1" dirty="0"/>
              <a:t>controlled</a:t>
            </a:r>
            <a:r>
              <a:rPr lang="en-US" altLang="en-US" sz="2400" dirty="0"/>
              <a:t> everything.</a:t>
            </a:r>
          </a:p>
          <a:p>
            <a:pPr marL="0" indent="0">
              <a:buNone/>
            </a:pPr>
            <a:endParaRPr lang="en-US" altLang="en-US" sz="2400" dirty="0"/>
          </a:p>
        </p:txBody>
      </p:sp>
      <p:sp>
        <p:nvSpPr>
          <p:cNvPr id="2" name="TextBox 1">
            <a:extLst>
              <a:ext uri="{FF2B5EF4-FFF2-40B4-BE49-F238E27FC236}">
                <a16:creationId xmlns:a16="http://schemas.microsoft.com/office/drawing/2014/main" id="{046CDACC-DF61-4C03-9F90-55827CE87BE7}"/>
              </a:ext>
            </a:extLst>
          </p:cNvPr>
          <p:cNvSpPr txBox="1"/>
          <p:nvPr/>
        </p:nvSpPr>
        <p:spPr>
          <a:xfrm>
            <a:off x="9048328" y="6482268"/>
            <a:ext cx="3143672" cy="246221"/>
          </a:xfrm>
          <a:prstGeom prst="rect">
            <a:avLst/>
          </a:prstGeom>
          <a:noFill/>
        </p:spPr>
        <p:txBody>
          <a:bodyPr wrap="square" rtlCol="0">
            <a:spAutoFit/>
          </a:bodyPr>
          <a:lstStyle/>
          <a:p>
            <a:r>
              <a:rPr lang="en-US" sz="1000" i="1" dirty="0"/>
              <a:t>Source: https://www.britannica.com/topic/citizenship</a:t>
            </a:r>
            <a:endParaRPr lang="en-GB" sz="1000" i="1" dirty="0"/>
          </a:p>
        </p:txBody>
      </p:sp>
    </p:spTree>
    <p:extLst>
      <p:ext uri="{BB962C8B-B14F-4D97-AF65-F5344CB8AC3E}">
        <p14:creationId xmlns:p14="http://schemas.microsoft.com/office/powerpoint/2010/main" val="39939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C536C9-C146-4F1B-85C6-F1DA463095FF}"/>
              </a:ext>
            </a:extLst>
          </p:cNvPr>
          <p:cNvSpPr>
            <a:spLocks noGrp="1" noChangeArrowheads="1"/>
          </p:cNvSpPr>
          <p:nvPr>
            <p:ph type="title"/>
          </p:nvPr>
        </p:nvSpPr>
        <p:spPr>
          <a:xfrm>
            <a:off x="551384" y="375732"/>
            <a:ext cx="10515600" cy="1325563"/>
          </a:xfrm>
        </p:spPr>
        <p:txBody>
          <a:bodyPr/>
          <a:lstStyle/>
          <a:p>
            <a:r>
              <a:rPr lang="en-US" altLang="en-US" dirty="0">
                <a:solidFill>
                  <a:srgbClr val="009999"/>
                </a:solidFill>
              </a:rPr>
              <a:t>How do you get citizenship?</a:t>
            </a:r>
          </a:p>
        </p:txBody>
      </p:sp>
      <p:sp>
        <p:nvSpPr>
          <p:cNvPr id="11267" name="Content Placeholder 2">
            <a:extLst>
              <a:ext uri="{FF2B5EF4-FFF2-40B4-BE49-F238E27FC236}">
                <a16:creationId xmlns:a16="http://schemas.microsoft.com/office/drawing/2014/main" id="{23067477-4754-4FFD-996C-4C851CA93D85}"/>
              </a:ext>
            </a:extLst>
          </p:cNvPr>
          <p:cNvSpPr>
            <a:spLocks noGrp="1" noChangeArrowheads="1"/>
          </p:cNvSpPr>
          <p:nvPr>
            <p:ph idx="1"/>
          </p:nvPr>
        </p:nvSpPr>
        <p:spPr>
          <a:xfrm>
            <a:off x="522187" y="1801748"/>
            <a:ext cx="10515600" cy="4680520"/>
          </a:xfrm>
        </p:spPr>
        <p:txBody>
          <a:bodyPr/>
          <a:lstStyle/>
          <a:p>
            <a:pPr marL="0" indent="0">
              <a:buNone/>
            </a:pPr>
            <a:endParaRPr lang="en-GB" altLang="en-US" sz="2400" dirty="0"/>
          </a:p>
          <a:p>
            <a:pPr marL="0" indent="0">
              <a:buNone/>
            </a:pPr>
            <a:r>
              <a:rPr lang="en-GB" altLang="en-US" sz="2400" dirty="0"/>
              <a:t>There are multiple ways to have citizenship for a certain country or territory, :</a:t>
            </a:r>
          </a:p>
          <a:p>
            <a:pPr marL="0" indent="0">
              <a:buNone/>
            </a:pPr>
            <a:endParaRPr lang="en-GB" altLang="en-US" sz="2400" b="1" dirty="0"/>
          </a:p>
          <a:p>
            <a:pPr marL="0" indent="0">
              <a:buNone/>
            </a:pPr>
            <a:endParaRPr lang="en-GB" altLang="en-US" sz="2400" b="1" dirty="0"/>
          </a:p>
          <a:p>
            <a:pPr marL="0" indent="0">
              <a:buNone/>
            </a:pPr>
            <a:endParaRPr lang="en-GB" altLang="en-US" sz="2400" b="1" dirty="0"/>
          </a:p>
          <a:p>
            <a:pPr marL="0" indent="0">
              <a:buNone/>
            </a:pPr>
            <a:endParaRPr lang="en-GB" altLang="en-US" sz="2400" b="1" dirty="0"/>
          </a:p>
          <a:p>
            <a:pPr marL="0" indent="0">
              <a:buNone/>
            </a:pPr>
            <a:endParaRPr lang="en-GB" altLang="en-US" sz="2400" b="1" dirty="0"/>
          </a:p>
          <a:p>
            <a:pPr marL="0" indent="0">
              <a:buNone/>
            </a:pPr>
            <a:endParaRPr lang="en-GB" altLang="en-US" sz="2400" b="1" dirty="0"/>
          </a:p>
          <a:p>
            <a:pPr marL="0" indent="0">
              <a:buNone/>
            </a:pPr>
            <a:r>
              <a:rPr lang="en-GB" altLang="en-US" sz="2400" b="1" dirty="0"/>
              <a:t>Question:</a:t>
            </a:r>
            <a:r>
              <a:rPr lang="en-GB" altLang="en-US" sz="2400" dirty="0"/>
              <a:t> Which of these is the basic principle used by the UK?</a:t>
            </a:r>
            <a:endParaRPr lang="en-GB" altLang="en-US" sz="2400" b="1" dirty="0"/>
          </a:p>
        </p:txBody>
      </p:sp>
      <p:sp>
        <p:nvSpPr>
          <p:cNvPr id="2" name="TextBox 1">
            <a:extLst>
              <a:ext uri="{FF2B5EF4-FFF2-40B4-BE49-F238E27FC236}">
                <a16:creationId xmlns:a16="http://schemas.microsoft.com/office/drawing/2014/main" id="{046CDACC-DF61-4C03-9F90-55827CE87BE7}"/>
              </a:ext>
            </a:extLst>
          </p:cNvPr>
          <p:cNvSpPr txBox="1"/>
          <p:nvPr/>
        </p:nvSpPr>
        <p:spPr>
          <a:xfrm>
            <a:off x="9048328" y="6482268"/>
            <a:ext cx="3143672" cy="246221"/>
          </a:xfrm>
          <a:prstGeom prst="rect">
            <a:avLst/>
          </a:prstGeom>
          <a:noFill/>
        </p:spPr>
        <p:txBody>
          <a:bodyPr wrap="square" rtlCol="0">
            <a:spAutoFit/>
          </a:bodyPr>
          <a:lstStyle/>
          <a:p>
            <a:r>
              <a:rPr lang="en-US" sz="1000" i="1" dirty="0"/>
              <a:t>Source: https://www.britannica.com/topic/citizenship</a:t>
            </a:r>
            <a:endParaRPr lang="en-GB" sz="1000" i="1" dirty="0"/>
          </a:p>
        </p:txBody>
      </p:sp>
      <p:pic>
        <p:nvPicPr>
          <p:cNvPr id="3" name="Picture 2">
            <a:extLst>
              <a:ext uri="{FF2B5EF4-FFF2-40B4-BE49-F238E27FC236}">
                <a16:creationId xmlns:a16="http://schemas.microsoft.com/office/drawing/2014/main" id="{2BADCB65-29C4-4807-B4FA-4C21DC06926A}"/>
              </a:ext>
            </a:extLst>
          </p:cNvPr>
          <p:cNvPicPr>
            <a:picLocks noChangeAspect="1"/>
          </p:cNvPicPr>
          <p:nvPr/>
        </p:nvPicPr>
        <p:blipFill>
          <a:blip r:embed="rId3"/>
          <a:stretch>
            <a:fillRect/>
          </a:stretch>
        </p:blipFill>
        <p:spPr>
          <a:xfrm>
            <a:off x="3287688" y="2996952"/>
            <a:ext cx="4450300" cy="2016224"/>
          </a:xfrm>
          <a:prstGeom prst="rect">
            <a:avLst/>
          </a:prstGeom>
        </p:spPr>
      </p:pic>
    </p:spTree>
    <p:extLst>
      <p:ext uri="{BB962C8B-B14F-4D97-AF65-F5344CB8AC3E}">
        <p14:creationId xmlns:p14="http://schemas.microsoft.com/office/powerpoint/2010/main" val="1186255985"/>
      </p:ext>
    </p:extLst>
  </p:cSld>
  <p:clrMapOvr>
    <a:masterClrMapping/>
  </p:clrMapOvr>
</p:sld>
</file>

<file path=ppt/theme/theme1.xml><?xml version="1.0" encoding="utf-8"?>
<a:theme xmlns:a="http://schemas.openxmlformats.org/drawingml/2006/main" name="Hampshire Achieves Ins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mpshire Achieves Tit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27" ma:contentTypeDescription="Create a new document." ma:contentTypeScope="" ma:versionID="06665eb883407991979319b5e0d30e56">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d559ea567f626e9e77d21a1e1c6a915c"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3:g4d05b73ac8e45788dace252164c008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g4d05b73ac8e45788dace252164c008a" ma:index="26" nillable="true" ma:taxonomy="true" ma:internalName="g4d05b73ac8e45788dace252164c008a" ma:taxonomyFieldName="CSF" ma:displayName="CSF" ma:default="" ma:fieldId="{04d05b73-ac8e-4578-8dac-e252164c008a}" ma:sspId="3c5dbf34-c73a-430c-9290-9174ad787734" ma:termSetId="86a6d794-3e8d-47bd-b8d1-ecaf61a5c95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g4d05b73ac8e45788dace252164c008a xmlns="ef834189-ea37-43c1-b23c-fe8cd9c72e41">
      <Terms xmlns="http://schemas.microsoft.com/office/infopath/2007/PartnerControls"/>
    </g4d05b73ac8e45788dace252164c008a>
    <IconOverlay xmlns="http://schemas.microsoft.com/sharepoint/v4" xsi:nil="true"/>
    <Open xmlns="ef834189-ea37-43c1-b23c-fe8cd9c72e41">true</Open>
    <SharedWithUsers xmlns="189d6819-42bb-40a9-9aa1-b6cfbddd55fc">
      <UserInfo>
        <DisplayName/>
        <AccountId xsi:nil="true"/>
        <AccountType/>
      </UserInfo>
    </SharedWithUsers>
    <_dlc_DocId xmlns="189d6819-42bb-40a9-9aa1-b6cfbddd55fc">HFUTUREDOCID-1165664543-98911</_dlc_DocId>
    <_dlc_DocIdUrl xmlns="189d6819-42bb-40a9-9aa1-b6cfbddd55fc">
      <Url>https://hants.sharepoint.com/sites/HF/_layouts/15/DocIdRedir.aspx?ID=HFUTUREDOCID-1165664543-98911</Url>
      <Description>HFUTUREDOCID-1165664543-98911</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9FC0758-56F8-4854-82BC-07A9198F912B}">
  <ds:schemaRefs>
    <ds:schemaRef ds:uri="http://schemas.microsoft.com/office/2006/metadata/longProperties"/>
  </ds:schemaRefs>
</ds:datastoreItem>
</file>

<file path=customXml/itemProps2.xml><?xml version="1.0" encoding="utf-8"?>
<ds:datastoreItem xmlns:ds="http://schemas.openxmlformats.org/officeDocument/2006/customXml" ds:itemID="{3DA93CD2-BF34-4ABB-BD2A-20159599B209}">
  <ds:schemaRefs>
    <ds:schemaRef ds:uri="http://schemas.microsoft.com/sharepoint/v3/contenttype/forms"/>
  </ds:schemaRefs>
</ds:datastoreItem>
</file>

<file path=customXml/itemProps3.xml><?xml version="1.0" encoding="utf-8"?>
<ds:datastoreItem xmlns:ds="http://schemas.openxmlformats.org/officeDocument/2006/customXml" ds:itemID="{A22728AE-54B7-4A44-9D29-337711CBEE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9d6819-42bb-40a9-9aa1-b6cfbddd55fc"/>
    <ds:schemaRef ds:uri="ef834189-ea37-43c1-b23c-fe8cd9c72e4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67B9664-489B-4A1F-A6B6-BF03D97AD241}">
  <ds:schemaRefs>
    <ds:schemaRef ds:uri="http://schemas.microsoft.com/sharepoint/v3"/>
    <ds:schemaRef ds:uri="http://schemas.microsoft.com/sharepoint/v4"/>
    <ds:schemaRef ds:uri="http://purl.org/dc/elements/1.1/"/>
    <ds:schemaRef ds:uri="ef834189-ea37-43c1-b23c-fe8cd9c72e41"/>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schemas.microsoft.com/office/2006/documentManagement/types"/>
    <ds:schemaRef ds:uri="189d6819-42bb-40a9-9aa1-b6cfbddd55fc"/>
    <ds:schemaRef ds:uri="http://www.w3.org/XML/1998/namespace"/>
    <ds:schemaRef ds:uri="http://purl.org/dc/dcmitype/"/>
  </ds:schemaRefs>
</ds:datastoreItem>
</file>

<file path=customXml/itemProps5.xml><?xml version="1.0" encoding="utf-8"?>
<ds:datastoreItem xmlns:ds="http://schemas.openxmlformats.org/officeDocument/2006/customXml" ds:itemID="{ED517F9D-C033-4D91-A85E-09DDE3F959B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3775</TotalTime>
  <Words>2619</Words>
  <Application>Microsoft Office PowerPoint</Application>
  <PresentationFormat>Widescreen</PresentationFormat>
  <Paragraphs>199</Paragraphs>
  <Slides>21</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Times New Roman</vt:lpstr>
      <vt:lpstr>Hampshire Achieves Inside</vt:lpstr>
      <vt:lpstr>Hampshire Achieves Title</vt:lpstr>
      <vt:lpstr>PowerPoint Presentation</vt:lpstr>
      <vt:lpstr>PowerPoint Presentation</vt:lpstr>
      <vt:lpstr>Citizenship – Session Aims </vt:lpstr>
      <vt:lpstr>Citizenship - Definition</vt:lpstr>
      <vt:lpstr>What is Citizenship?</vt:lpstr>
      <vt:lpstr>PowerPoint Presentation</vt:lpstr>
      <vt:lpstr>Where did citizenship come from?</vt:lpstr>
      <vt:lpstr>Where did citizenship come from?</vt:lpstr>
      <vt:lpstr>How do you get citizenship?</vt:lpstr>
      <vt:lpstr>How do you get citizenship?</vt:lpstr>
      <vt:lpstr>Key areas of citizenship</vt:lpstr>
      <vt:lpstr>PowerPoint Presentation</vt:lpstr>
      <vt:lpstr>Key areas of citizenship - Democracy</vt:lpstr>
      <vt:lpstr>Key areas of citizenship - Democracy</vt:lpstr>
      <vt:lpstr>Video – Citizenship - Democracy</vt:lpstr>
      <vt:lpstr>Key areas of citizenship - Democracy</vt:lpstr>
      <vt:lpstr>Key areas of citizenship - Democracy</vt:lpstr>
      <vt:lpstr>Key areas of citizenship - Democracy</vt:lpstr>
      <vt:lpstr>Key areas of citizenship - Democracy</vt:lpstr>
      <vt:lpstr>PowerPoint Presentation</vt:lpstr>
      <vt:lpstr>Citizenship – Conclusion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cxpudc</dc:creator>
  <cp:lastModifiedBy>Copeland, Deborah</cp:lastModifiedBy>
  <cp:revision>79</cp:revision>
  <dcterms:created xsi:type="dcterms:W3CDTF">2011-09-06T11:13:09Z</dcterms:created>
  <dcterms:modified xsi:type="dcterms:W3CDTF">2020-08-13T17:50:41Z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Richardson, Joanna (ENV);Nuttall, Fiona;Pidduck, Andy</vt:lpwstr>
  </property>
  <property fmtid="{D5CDD505-2E9C-101B-9397-08002B2CF9AE}" pid="3" name="SharedWithUsers">
    <vt:lpwstr>1514;#Richardson, Joanna (ENV);#2786;#Nuttall, Fiona;#1484;#Pidduck, Andy</vt:lpwstr>
  </property>
  <property fmtid="{D5CDD505-2E9C-101B-9397-08002B2CF9AE}" pid="4" name="ContentTypeId">
    <vt:lpwstr>0x01010082B2C58A1F3B5F40B9DAB2C1A41FA8E9</vt:lpwstr>
  </property>
  <property fmtid="{D5CDD505-2E9C-101B-9397-08002B2CF9AE}" pid="5" name="Order">
    <vt:r8>87500</vt:r8>
  </property>
  <property fmtid="{D5CDD505-2E9C-101B-9397-08002B2CF9AE}" pid="6" name="ComplianceAssetId">
    <vt:lpwstr/>
  </property>
  <property fmtid="{D5CDD505-2E9C-101B-9397-08002B2CF9AE}" pid="7" name="CSF">
    <vt:lpwstr/>
  </property>
  <property fmtid="{D5CDD505-2E9C-101B-9397-08002B2CF9AE}" pid="8" name="_dlc_DocIdItemGuid">
    <vt:lpwstr>fae6bc9c-0b20-4c51-8c3e-0e7a6c920006</vt:lpwstr>
  </property>
  <property fmtid="{D5CDD505-2E9C-101B-9397-08002B2CF9AE}" pid="9" name="Youth_x0020_Services">
    <vt:lpwstr/>
  </property>
  <property fmtid="{D5CDD505-2E9C-101B-9397-08002B2CF9AE}" pid="10" name="Document_x0020_Type">
    <vt:lpwstr/>
  </property>
  <property fmtid="{D5CDD505-2E9C-101B-9397-08002B2CF9AE}" pid="11" name="Careers_x0020_Service">
    <vt:lpwstr/>
  </property>
  <property fmtid="{D5CDD505-2E9C-101B-9397-08002B2CF9AE}" pid="12" name="Duke_x0020_of_x0020_Edinburgh_x0020_Award">
    <vt:lpwstr/>
  </property>
  <property fmtid="{D5CDD505-2E9C-101B-9397-08002B2CF9AE}" pid="13" name="Schools">
    <vt:lpwstr/>
  </property>
  <property fmtid="{D5CDD505-2E9C-101B-9397-08002B2CF9AE}" pid="14" name="Education_x0020_and_x0020_Inclusion">
    <vt:lpwstr/>
  </property>
  <property fmtid="{D5CDD505-2E9C-101B-9397-08002B2CF9AE}" pid="15" name="f8525ee3932e4ad9843cf3b91fb03df5">
    <vt:lpwstr/>
  </property>
  <property fmtid="{D5CDD505-2E9C-101B-9397-08002B2CF9AE}" pid="16" name="cf18ccb67a8c47b4a12d68c41e3eb221">
    <vt:lpwstr/>
  </property>
  <property fmtid="{D5CDD505-2E9C-101B-9397-08002B2CF9AE}" pid="17" name="Post_x0020_14_x0020_Learning">
    <vt:lpwstr/>
  </property>
  <property fmtid="{D5CDD505-2E9C-101B-9397-08002B2CF9AE}" pid="20" name="kaa69b6aade4434483abfac0b390183b">
    <vt:lpwstr/>
  </property>
  <property fmtid="{D5CDD505-2E9C-101B-9397-08002B2CF9AE}" pid="22" name="CSD_x0020_Groups_x0020_and_x0020_Meetings">
    <vt:lpwstr/>
  </property>
  <property fmtid="{D5CDD505-2E9C-101B-9397-08002B2CF9AE}" pid="24" name="d5183101b66d4e3dacd96e4e4686face">
    <vt:lpwstr/>
  </property>
  <property fmtid="{D5CDD505-2E9C-101B-9397-08002B2CF9AE}" pid="25" name="j33cdd25bf9e4ea08677b665c22cea81">
    <vt:lpwstr/>
  </property>
  <property fmtid="{D5CDD505-2E9C-101B-9397-08002B2CF9AE}" pid="27" name="jf81eab6ba0d48e39021c117f6226ee2">
    <vt:lpwstr/>
  </property>
  <property fmtid="{D5CDD505-2E9C-101B-9397-08002B2CF9AE}" pid="28" name="ka2fadf937d140639443f94f82f9d7d2">
    <vt:lpwstr/>
  </property>
  <property fmtid="{D5CDD505-2E9C-101B-9397-08002B2CF9AE}" pid="30" name="j62f77b6372d4d31815658479387a95c">
    <vt:lpwstr/>
  </property>
  <property fmtid="{D5CDD505-2E9C-101B-9397-08002B2CF9AE}" pid="31" name="hc632fe273cb498aa970207d30c3b1d8">
    <vt:lpwstr/>
  </property>
  <property fmtid="{D5CDD505-2E9C-101B-9397-08002B2CF9AE}" pid="33" name="Outdoor_x0020_Education">
    <vt:lpwstr/>
  </property>
  <property fmtid="{D5CDD505-2E9C-101B-9397-08002B2CF9AE}" pid="34" name="d397eddc9e1d4f36bd09322be9c6af31">
    <vt:lpwstr/>
  </property>
  <property fmtid="{D5CDD505-2E9C-101B-9397-08002B2CF9AE}" pid="35" name="Physical_x0020_Education_x0020_and_x0020_Sport">
    <vt:lpwstr/>
  </property>
  <property fmtid="{D5CDD505-2E9C-101B-9397-08002B2CF9AE}" pid="36" name="jb30d1c0940a41f7836212edd3171965">
    <vt:lpwstr/>
  </property>
  <property fmtid="{D5CDD505-2E9C-101B-9397-08002B2CF9AE}" pid="38" name="TaxCatchAll">
    <vt:lpwstr/>
  </property>
  <property fmtid="{D5CDD505-2E9C-101B-9397-08002B2CF9AE}" pid="39" name="School_x0020_Support_x0020_Staff">
    <vt:lpwstr/>
  </property>
  <property fmtid="{D5CDD505-2E9C-101B-9397-08002B2CF9AE}" pid="40" name="Post 14 Learning">
    <vt:lpwstr/>
  </property>
  <property fmtid="{D5CDD505-2E9C-101B-9397-08002B2CF9AE}" pid="41" name="Education and Inclusion">
    <vt:lpwstr/>
  </property>
  <property fmtid="{D5CDD505-2E9C-101B-9397-08002B2CF9AE}" pid="42" name="School Support Staff">
    <vt:lpwstr/>
  </property>
  <property fmtid="{D5CDD505-2E9C-101B-9397-08002B2CF9AE}" pid="43" name="Outdoor Education">
    <vt:lpwstr/>
  </property>
  <property fmtid="{D5CDD505-2E9C-101B-9397-08002B2CF9AE}" pid="44" name="Careers Service">
    <vt:lpwstr/>
  </property>
  <property fmtid="{D5CDD505-2E9C-101B-9397-08002B2CF9AE}" pid="45" name="Document Type">
    <vt:lpwstr/>
  </property>
  <property fmtid="{D5CDD505-2E9C-101B-9397-08002B2CF9AE}" pid="46" name="Physical Education and Sport">
    <vt:lpwstr/>
  </property>
  <property fmtid="{D5CDD505-2E9C-101B-9397-08002B2CF9AE}" pid="47" name="Youth Services">
    <vt:lpwstr/>
  </property>
  <property fmtid="{D5CDD505-2E9C-101B-9397-08002B2CF9AE}" pid="48" name="CSD Groups and Meetings">
    <vt:lpwstr/>
  </property>
  <property fmtid="{D5CDD505-2E9C-101B-9397-08002B2CF9AE}" pid="49" name="Duke of Edinburgh Award">
    <vt:lpwstr/>
  </property>
</Properties>
</file>