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61" r:id="rId6"/>
    <p:sldId id="282" r:id="rId7"/>
    <p:sldId id="284" r:id="rId8"/>
    <p:sldId id="292" r:id="rId9"/>
    <p:sldId id="295" r:id="rId10"/>
    <p:sldId id="294" r:id="rId11"/>
    <p:sldId id="283" r:id="rId12"/>
    <p:sldId id="285" r:id="rId13"/>
    <p:sldId id="291" r:id="rId14"/>
    <p:sldId id="286" r:id="rId15"/>
    <p:sldId id="287" r:id="rId16"/>
    <p:sldId id="288" r:id="rId17"/>
    <p:sldId id="289" r:id="rId18"/>
    <p:sldId id="290" r:id="rId19"/>
    <p:sldId id="293"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gs, Susie" initials="HS" lastIdx="1" clrIdx="0">
    <p:extLst>
      <p:ext uri="{19B8F6BF-5375-455C-9EA6-DF929625EA0E}">
        <p15:presenceInfo xmlns:p15="http://schemas.microsoft.com/office/powerpoint/2012/main" userId="S::cseilssh@hants.gov.uk::2db38802-6c3a-4cf9-bcec-7cf2d743d4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B4"/>
    <a:srgbClr val="6CA43A"/>
    <a:srgbClr val="B31B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9F1A05-EB28-4BE7-B1C7-ED20BC8FCE9E}" v="7" dt="2020-06-16T07:52:19.787"/>
    <p1510:client id="{6A81AF6A-4CC3-4F90-BEC1-44F9913EF921}" v="87" dt="2020-06-15T14:53:33.5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814FB-6696-4944-9FC6-8BF66587DC89}" type="datetimeFigureOut">
              <a:rPr lang="en-GB" smtClean="0"/>
              <a:t>16/06/2020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012AC-B342-492B-9AE6-4828580D3BE4}" type="slidenum">
              <a:rPr lang="en-GB" smtClean="0"/>
              <a:t>‹#›</a:t>
            </a:fld>
            <a:endParaRPr lang="en-GB"/>
          </a:p>
        </p:txBody>
      </p:sp>
    </p:spTree>
    <p:extLst>
      <p:ext uri="{BB962C8B-B14F-4D97-AF65-F5344CB8AC3E}">
        <p14:creationId xmlns:p14="http://schemas.microsoft.com/office/powerpoint/2010/main" val="338774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Is this what you are hoping to learn today?</a:t>
            </a:r>
          </a:p>
        </p:txBody>
      </p:sp>
      <p:sp>
        <p:nvSpPr>
          <p:cNvPr id="4" name="Slide Number Placeholder 3"/>
          <p:cNvSpPr>
            <a:spLocks noGrp="1"/>
          </p:cNvSpPr>
          <p:nvPr>
            <p:ph type="sldNum" sz="quarter" idx="5"/>
          </p:nvPr>
        </p:nvSpPr>
        <p:spPr/>
        <p:txBody>
          <a:bodyPr/>
          <a:lstStyle/>
          <a:p>
            <a:fld id="{FC7012AC-B342-492B-9AE6-4828580D3BE4}" type="slidenum">
              <a:rPr lang="en-GB" smtClean="0"/>
              <a:t>2</a:t>
            </a:fld>
            <a:endParaRPr lang="en-GB"/>
          </a:p>
        </p:txBody>
      </p:sp>
    </p:spTree>
    <p:extLst>
      <p:ext uri="{BB962C8B-B14F-4D97-AF65-F5344CB8AC3E}">
        <p14:creationId xmlns:p14="http://schemas.microsoft.com/office/powerpoint/2010/main" val="376381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learners to all stand up then read out the following: </a:t>
            </a:r>
          </a:p>
          <a:p>
            <a:endParaRPr lang="en-GB"/>
          </a:p>
          <a:p>
            <a:r>
              <a:rPr lang="en-GB"/>
              <a:t>I am going to ask you to sit down when I read out something that describes you: </a:t>
            </a:r>
          </a:p>
          <a:p>
            <a:endParaRPr lang="en-GB"/>
          </a:p>
          <a:p>
            <a:pPr marL="228600" indent="-228600">
              <a:buAutoNum type="arabicPeriod"/>
            </a:pPr>
            <a:r>
              <a:rPr lang="en-GB"/>
              <a:t>I’m wearing socks that don’t match</a:t>
            </a:r>
          </a:p>
          <a:p>
            <a:pPr marL="228600" indent="-228600">
              <a:buAutoNum type="arabicPeriod"/>
            </a:pPr>
            <a:r>
              <a:rPr lang="en-GB"/>
              <a:t>I love gherkins</a:t>
            </a:r>
          </a:p>
          <a:p>
            <a:pPr marL="228600" indent="-228600">
              <a:buAutoNum type="arabicPeriod"/>
            </a:pPr>
            <a:r>
              <a:rPr lang="en-GB"/>
              <a:t>I’m a vegan or vegetarian</a:t>
            </a:r>
          </a:p>
          <a:p>
            <a:pPr marL="228600" indent="-228600">
              <a:buAutoNum type="arabicPeriod"/>
            </a:pPr>
            <a:r>
              <a:rPr lang="en-GB"/>
              <a:t>I need to wear glasses</a:t>
            </a:r>
          </a:p>
          <a:p>
            <a:pPr marL="228600" indent="-228600">
              <a:buAutoNum type="arabicPeriod"/>
            </a:pPr>
            <a:r>
              <a:rPr lang="en-GB"/>
              <a:t>I have an older brother or sister</a:t>
            </a:r>
          </a:p>
          <a:p>
            <a:pPr marL="228600" indent="-228600">
              <a:buAutoNum type="arabicPeriod"/>
            </a:pPr>
            <a:r>
              <a:rPr lang="en-GB"/>
              <a:t>I have blue eyes</a:t>
            </a:r>
          </a:p>
          <a:p>
            <a:pPr marL="228600" indent="-228600">
              <a:buAutoNum type="arabicPeriod"/>
            </a:pPr>
            <a:r>
              <a:rPr lang="en-GB"/>
              <a:t>My favourite pastime is reading </a:t>
            </a:r>
          </a:p>
          <a:p>
            <a:pPr marL="228600" indent="-228600">
              <a:buAutoNum type="arabicPeriod"/>
            </a:pPr>
            <a:r>
              <a:rPr lang="en-GB"/>
              <a:t>I can speak another language</a:t>
            </a:r>
          </a:p>
          <a:p>
            <a:pPr marL="228600" indent="-228600">
              <a:buAutoNum type="arabicPeriod"/>
            </a:pPr>
            <a:r>
              <a:rPr lang="en-GB"/>
              <a:t>I was born in another country other than the UK</a:t>
            </a:r>
          </a:p>
          <a:p>
            <a:pPr marL="228600" indent="-228600">
              <a:buAutoNum type="arabicPeriod"/>
            </a:pPr>
            <a:r>
              <a:rPr lang="en-GB"/>
              <a:t>I have a reptile, or reptiles as a pet</a:t>
            </a:r>
          </a:p>
          <a:p>
            <a:pPr marL="228600" indent="-228600">
              <a:buAutoNum type="arabicPeriod"/>
            </a:pPr>
            <a:r>
              <a:rPr lang="en-GB"/>
              <a:t>I have been bullied at some point in my life</a:t>
            </a:r>
          </a:p>
          <a:p>
            <a:pPr marL="228600" indent="-228600">
              <a:buAutoNum type="arabicPeriod"/>
            </a:pPr>
            <a:r>
              <a:rPr lang="en-GB"/>
              <a:t>My best subjects at school is (or are) sports, dance or art</a:t>
            </a:r>
          </a:p>
          <a:p>
            <a:pPr marL="228600" indent="-228600">
              <a:buAutoNum type="arabicPeriod"/>
            </a:pPr>
            <a:endParaRPr lang="en-GB"/>
          </a:p>
          <a:p>
            <a:pPr marL="0" indent="0">
              <a:buNone/>
            </a:pPr>
            <a:r>
              <a:rPr lang="en-GB"/>
              <a:t>After each time a person sits down, give them a card or post-it note in a different colour.  At the end, see how many categories each person fits into.  Who has the most cards?  What do the learners think this exercise is trying to tell them?</a:t>
            </a:r>
          </a:p>
        </p:txBody>
      </p:sp>
      <p:sp>
        <p:nvSpPr>
          <p:cNvPr id="4" name="Slide Number Placeholder 3"/>
          <p:cNvSpPr>
            <a:spLocks noGrp="1"/>
          </p:cNvSpPr>
          <p:nvPr>
            <p:ph type="sldNum" sz="quarter" idx="5"/>
          </p:nvPr>
        </p:nvSpPr>
        <p:spPr/>
        <p:txBody>
          <a:bodyPr/>
          <a:lstStyle/>
          <a:p>
            <a:fld id="{FC7012AC-B342-492B-9AE6-4828580D3BE4}" type="slidenum">
              <a:rPr lang="en-GB" smtClean="0"/>
              <a:t>3</a:t>
            </a:fld>
            <a:endParaRPr lang="en-GB"/>
          </a:p>
        </p:txBody>
      </p:sp>
    </p:spTree>
    <p:extLst>
      <p:ext uri="{BB962C8B-B14F-4D97-AF65-F5344CB8AC3E}">
        <p14:creationId xmlns:p14="http://schemas.microsoft.com/office/powerpoint/2010/main" val="226094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Prepare for this activity by printing &amp; laminating the equality laws on worksheet 28. </a:t>
            </a:r>
          </a:p>
          <a:p>
            <a:r>
              <a:rPr lang="en-GB"/>
              <a:t>Hand out worksheet 29 and ask learners to identify the </a:t>
            </a:r>
          </a:p>
        </p:txBody>
      </p:sp>
      <p:sp>
        <p:nvSpPr>
          <p:cNvPr id="4" name="Slide Number Placeholder 3"/>
          <p:cNvSpPr>
            <a:spLocks noGrp="1"/>
          </p:cNvSpPr>
          <p:nvPr>
            <p:ph type="sldNum" sz="quarter" idx="5"/>
          </p:nvPr>
        </p:nvSpPr>
        <p:spPr/>
        <p:txBody>
          <a:bodyPr/>
          <a:lstStyle/>
          <a:p>
            <a:fld id="{FC7012AC-B342-492B-9AE6-4828580D3BE4}" type="slidenum">
              <a:rPr lang="en-GB" smtClean="0"/>
              <a:t>6</a:t>
            </a:fld>
            <a:endParaRPr lang="en-GB"/>
          </a:p>
        </p:txBody>
      </p:sp>
    </p:spTree>
    <p:extLst>
      <p:ext uri="{BB962C8B-B14F-4D97-AF65-F5344CB8AC3E}">
        <p14:creationId xmlns:p14="http://schemas.microsoft.com/office/powerpoint/2010/main" val="41120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Play video about The Equality Act 2010 before moving onto the next activity looking at case studies</a:t>
            </a:r>
          </a:p>
        </p:txBody>
      </p:sp>
      <p:sp>
        <p:nvSpPr>
          <p:cNvPr id="4" name="Slide Number Placeholder 3"/>
          <p:cNvSpPr>
            <a:spLocks noGrp="1"/>
          </p:cNvSpPr>
          <p:nvPr>
            <p:ph type="sldNum" sz="quarter" idx="5"/>
          </p:nvPr>
        </p:nvSpPr>
        <p:spPr/>
        <p:txBody>
          <a:bodyPr/>
          <a:lstStyle/>
          <a:p>
            <a:fld id="{FC7012AC-B342-492B-9AE6-4828580D3BE4}" type="slidenum">
              <a:rPr lang="en-GB" smtClean="0"/>
              <a:t>8</a:t>
            </a:fld>
            <a:endParaRPr lang="en-GB"/>
          </a:p>
        </p:txBody>
      </p:sp>
    </p:spTree>
    <p:extLst>
      <p:ext uri="{BB962C8B-B14F-4D97-AF65-F5344CB8AC3E}">
        <p14:creationId xmlns:p14="http://schemas.microsoft.com/office/powerpoint/2010/main" val="216929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7012AC-B342-492B-9AE6-4828580D3BE4}" type="slidenum">
              <a:rPr lang="en-GB" smtClean="0"/>
              <a:t>9</a:t>
            </a:fld>
            <a:endParaRPr lang="en-GB"/>
          </a:p>
        </p:txBody>
      </p:sp>
    </p:spTree>
    <p:extLst>
      <p:ext uri="{BB962C8B-B14F-4D97-AF65-F5344CB8AC3E}">
        <p14:creationId xmlns:p14="http://schemas.microsoft.com/office/powerpoint/2010/main" val="181870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Trainer will need to print off these case studies in preparation for the session.  You may wish to laminate them so they can be reused.  </a:t>
            </a:r>
          </a:p>
          <a:p>
            <a:r>
              <a:rPr lang="en-GB"/>
              <a:t>Allocate one case study per group, or per person (depending on numbers) and give the learners approx. 3-5 minutes to discuss their case study and write their answers. </a:t>
            </a:r>
          </a:p>
          <a:p>
            <a:r>
              <a:rPr lang="en-GB"/>
              <a:t>Display each slide and invite the group with that side to feedback their answers to the group.  Be prepared to respond to any questions </a:t>
            </a:r>
          </a:p>
        </p:txBody>
      </p:sp>
      <p:sp>
        <p:nvSpPr>
          <p:cNvPr id="4" name="Slide Number Placeholder 3"/>
          <p:cNvSpPr>
            <a:spLocks noGrp="1"/>
          </p:cNvSpPr>
          <p:nvPr>
            <p:ph type="sldNum" sz="quarter" idx="5"/>
          </p:nvPr>
        </p:nvSpPr>
        <p:spPr/>
        <p:txBody>
          <a:bodyPr/>
          <a:lstStyle/>
          <a:p>
            <a:fld id="{FC7012AC-B342-492B-9AE6-4828580D3BE4}" type="slidenum">
              <a:rPr lang="en-GB" smtClean="0"/>
              <a:t>10</a:t>
            </a:fld>
            <a:endParaRPr lang="en-GB"/>
          </a:p>
        </p:txBody>
      </p:sp>
    </p:spTree>
    <p:extLst>
      <p:ext uri="{BB962C8B-B14F-4D97-AF65-F5344CB8AC3E}">
        <p14:creationId xmlns:p14="http://schemas.microsoft.com/office/powerpoint/2010/main" val="1668726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Discussion – you may choose a specific area to focus upon depending upon the group you are working with (make it specific so it is more relevant and interesting)</a:t>
            </a:r>
          </a:p>
          <a:p>
            <a:r>
              <a:rPr lang="en-GB"/>
              <a:t>For this slide you may wish to review the Public Sector Equality Duty via discussion and use an example or examples of people who have not been treated equally by schools, hospitals and/or the police.  You may wish to use a photo of a person who has died in police custody with learning needs or a person of colour.</a:t>
            </a:r>
          </a:p>
          <a:p>
            <a:r>
              <a:rPr lang="en-GB"/>
              <a:t>You may wish to consider using the ‘black lives matters’ demonstrations as a discussion point about institutionalised discrimination. </a:t>
            </a:r>
          </a:p>
          <a:p>
            <a:endParaRPr lang="en-GB"/>
          </a:p>
          <a:p>
            <a:endParaRPr lang="en-GB"/>
          </a:p>
          <a:p>
            <a:r>
              <a:rPr lang="en-GB"/>
              <a:t>For older groups of learners you may want to look at changes by using examples such as the programme ‘Life on Mars’ where women police officers were treated very differently to their male counterparts</a:t>
            </a:r>
          </a:p>
          <a:p>
            <a:endParaRPr lang="en-GB"/>
          </a:p>
        </p:txBody>
      </p:sp>
      <p:sp>
        <p:nvSpPr>
          <p:cNvPr id="4" name="Slide Number Placeholder 3"/>
          <p:cNvSpPr>
            <a:spLocks noGrp="1"/>
          </p:cNvSpPr>
          <p:nvPr>
            <p:ph type="sldNum" sz="quarter" idx="5"/>
          </p:nvPr>
        </p:nvSpPr>
        <p:spPr/>
        <p:txBody>
          <a:bodyPr/>
          <a:lstStyle/>
          <a:p>
            <a:fld id="{FC7012AC-B342-492B-9AE6-4828580D3BE4}" type="slidenum">
              <a:rPr lang="en-GB" smtClean="0"/>
              <a:t>16</a:t>
            </a:fld>
            <a:endParaRPr lang="en-GB"/>
          </a:p>
        </p:txBody>
      </p:sp>
    </p:spTree>
    <p:extLst>
      <p:ext uri="{BB962C8B-B14F-4D97-AF65-F5344CB8AC3E}">
        <p14:creationId xmlns:p14="http://schemas.microsoft.com/office/powerpoint/2010/main" val="95561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learners for their contribution and ask if there are any further questions.</a:t>
            </a:r>
          </a:p>
        </p:txBody>
      </p:sp>
      <p:sp>
        <p:nvSpPr>
          <p:cNvPr id="4" name="Slide Number Placeholder 3"/>
          <p:cNvSpPr>
            <a:spLocks noGrp="1"/>
          </p:cNvSpPr>
          <p:nvPr>
            <p:ph type="sldNum" sz="quarter" idx="5"/>
          </p:nvPr>
        </p:nvSpPr>
        <p:spPr/>
        <p:txBody>
          <a:bodyPr/>
          <a:lstStyle/>
          <a:p>
            <a:fld id="{FC7012AC-B342-492B-9AE6-4828580D3BE4}" type="slidenum">
              <a:rPr lang="en-GB" smtClean="0"/>
              <a:t>17</a:t>
            </a:fld>
            <a:endParaRPr lang="en-GB"/>
          </a:p>
        </p:txBody>
      </p:sp>
    </p:spTree>
    <p:extLst>
      <p:ext uri="{BB962C8B-B14F-4D97-AF65-F5344CB8AC3E}">
        <p14:creationId xmlns:p14="http://schemas.microsoft.com/office/powerpoint/2010/main" val="3270510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kills &amp; Participation Fro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25B70-9656-402D-8EF9-2F5BEAC11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4424" y="625642"/>
            <a:ext cx="4183438" cy="1296865"/>
          </a:xfrm>
          <a:prstGeom prst="rect">
            <a:avLst/>
          </a:prstGeom>
        </p:spPr>
      </p:pic>
    </p:spTree>
    <p:extLst>
      <p:ext uri="{BB962C8B-B14F-4D97-AF65-F5344CB8AC3E}">
        <p14:creationId xmlns:p14="http://schemas.microsoft.com/office/powerpoint/2010/main" val="363289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Achiev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CB9FB528-4ECF-462F-A1CB-A7D6940E13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6726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chiev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D2499652-25AA-458B-9536-6C744C69F3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78121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chieves 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E8856E-F59D-458D-BCB5-9C9AE60810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32810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ture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388936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Future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12357B-916C-46DF-9B52-AE0A04C25F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58037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Futur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A3197EFE-6679-4919-8F4D-36E6983E9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63626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Futur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FD0920F5-8122-4AE2-8831-86B4E12F9C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748706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Futur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B6B87945-3412-46A7-9229-7AEC9351BE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68112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Future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CC1A3F-FC5B-46BD-AABE-4157F91322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99597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door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118284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amp;P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097643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utdoor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9CBE955A-9FD0-42D5-9D62-A0AFE296A2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8192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utdoor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90D92F08-54A5-4EB3-ACC8-8961240FF7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10415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Outdoor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3CACC9-244D-4283-A32C-200E42A6BAE3}"/>
              </a:ext>
            </a:extLst>
          </p:cNvPr>
          <p:cNvSpPr>
            <a:spLocks noGrp="1"/>
          </p:cNvSpPr>
          <p:nvPr>
            <p:ph type="dt" sz="half" idx="10"/>
          </p:nvPr>
        </p:nvSpPr>
        <p:spPr>
          <a:xfrm>
            <a:off x="838200" y="6356350"/>
            <a:ext cx="2743200" cy="365125"/>
          </a:xfrm>
          <a:prstGeom prst="rect">
            <a:avLst/>
          </a:prstGeom>
        </p:spPr>
        <p:txBody>
          <a:bodyPr/>
          <a:lstStyle/>
          <a:p>
            <a:fld id="{7564F474-08F9-4BB7-9C58-EFE5F6627F9D}" type="datetimeFigureOut">
              <a:rPr lang="en-GB" smtClean="0"/>
              <a:t>16/06/2020</a:t>
            </a:fld>
            <a:endParaRPr lang="en-GB"/>
          </a:p>
        </p:txBody>
      </p:sp>
      <p:sp>
        <p:nvSpPr>
          <p:cNvPr id="6" name="Footer Placeholder 5">
            <a:extLst>
              <a:ext uri="{FF2B5EF4-FFF2-40B4-BE49-F238E27FC236}">
                <a16:creationId xmlns:a16="http://schemas.microsoft.com/office/drawing/2014/main" id="{60196064-8B5A-40D7-A052-0D1CA014D23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9A898D7-BABF-474E-B40C-AD57E8793554}"/>
              </a:ext>
            </a:extLst>
          </p:cNvPr>
          <p:cNvSpPr>
            <a:spLocks noGrp="1"/>
          </p:cNvSpPr>
          <p:nvPr>
            <p:ph type="sldNum" sz="quarter" idx="12"/>
          </p:nvPr>
        </p:nvSpPr>
        <p:spPr>
          <a:xfrm>
            <a:off x="8610600" y="6356350"/>
            <a:ext cx="2743200" cy="365125"/>
          </a:xfrm>
          <a:prstGeom prst="rect">
            <a:avLst/>
          </a:prstGeom>
        </p:spPr>
        <p:txBody>
          <a:bodyPr/>
          <a:lstStyle/>
          <a:p>
            <a:fld id="{FAF12D9B-9593-4E62-B0F5-8454E485E534}" type="slidenum">
              <a:rPr lang="en-GB" smtClean="0"/>
              <a:t>‹#›</a:t>
            </a:fld>
            <a:endParaRPr lang="en-GB"/>
          </a:p>
        </p:txBody>
      </p:sp>
      <p:pic>
        <p:nvPicPr>
          <p:cNvPr id="9" name="Picture 8">
            <a:extLst>
              <a:ext uri="{FF2B5EF4-FFF2-40B4-BE49-F238E27FC236}">
                <a16:creationId xmlns:a16="http://schemas.microsoft.com/office/drawing/2014/main" id="{B09DB2BD-644B-4835-B315-1C83457452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129692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Outdoor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0A4CC55F-AFE9-4007-A9F5-693C1E9CD2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8220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Outdoor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76EE6-AD34-4470-A989-EBC510D609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0826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amp;P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EBA28E79-81AE-4AC1-BA9F-B61222BE0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178487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amp;P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DFB44E4B-00A9-486B-90B3-26073B1EEC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264301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mp;P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56E9F8E9-EBA6-46E7-91C3-8C866D20A0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407819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amp;P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AA6E4-01C1-4B88-A426-4F106F3684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85888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ieve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descr="A close up of a logo&#10;&#10;Description automatically generated">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5474" y="1944206"/>
            <a:ext cx="5921053" cy="1800000"/>
          </a:xfrm>
          <a:prstGeom prst="rect">
            <a:avLst/>
          </a:prstGeom>
        </p:spPr>
      </p:pic>
    </p:spTree>
    <p:extLst>
      <p:ext uri="{BB962C8B-B14F-4D97-AF65-F5344CB8AC3E}">
        <p14:creationId xmlns:p14="http://schemas.microsoft.com/office/powerpoint/2010/main" val="229075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chieves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70189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chiev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837DDF37-11CD-44B6-AD67-3E3F465E54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48545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a:alphaModFix amt="5000"/>
            <a:lum/>
          </a:blip>
          <a:srcRect/>
          <a:stretch>
            <a:fillRect t="-24000" b="-2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D9DF6-E68F-429D-97AD-8BD4F3803D13}"/>
              </a:ext>
            </a:extLst>
          </p:cNvPr>
          <p:cNvSpPr>
            <a:spLocks noGrp="1"/>
          </p:cNvSpPr>
          <p:nvPr>
            <p:ph type="title"/>
          </p:nvPr>
        </p:nvSpPr>
        <p:spPr>
          <a:xfrm>
            <a:off x="838200" y="365125"/>
            <a:ext cx="785662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341614-B6B7-44F8-9724-52BF7C22A3C8}"/>
              </a:ext>
            </a:extLst>
          </p:cNvPr>
          <p:cNvSpPr>
            <a:spLocks noGrp="1"/>
          </p:cNvSpPr>
          <p:nvPr>
            <p:ph type="body" idx="1"/>
          </p:nvPr>
        </p:nvSpPr>
        <p:spPr>
          <a:xfrm>
            <a:off x="838200" y="1825625"/>
            <a:ext cx="10515600" cy="35966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logo&#10;&#10;Description automatically generated">
            <a:extLst>
              <a:ext uri="{FF2B5EF4-FFF2-40B4-BE49-F238E27FC236}">
                <a16:creationId xmlns:a16="http://schemas.microsoft.com/office/drawing/2014/main" id="{C5044640-9AA2-4FDA-9D74-3B40EF1A1016}"/>
              </a:ext>
            </a:extLst>
          </p:cNvPr>
          <p:cNvPicPr>
            <a:picLocks noChangeAspect="1"/>
          </p:cNvPicPr>
          <p:nvPr userDrawn="1"/>
        </p:nvPicPr>
        <p:blipFill rotWithShape="1">
          <a:blip r:embed="rId27">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spTree>
    <p:extLst>
      <p:ext uri="{BB962C8B-B14F-4D97-AF65-F5344CB8AC3E}">
        <p14:creationId xmlns:p14="http://schemas.microsoft.com/office/powerpoint/2010/main" val="1942966333"/>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49" r:id="rId7"/>
    <p:sldLayoutId id="2147483651" r:id="rId8"/>
    <p:sldLayoutId id="2147483650" r:id="rId9"/>
    <p:sldLayoutId id="2147483652" r:id="rId10"/>
    <p:sldLayoutId id="2147483654" r:id="rId11"/>
    <p:sldLayoutId id="2147483655" r:id="rId12"/>
    <p:sldLayoutId id="2147483656" r:id="rId13"/>
    <p:sldLayoutId id="2147483659" r:id="rId14"/>
    <p:sldLayoutId id="2147483660" r:id="rId15"/>
    <p:sldLayoutId id="2147483661" r:id="rId16"/>
    <p:sldLayoutId id="2147483662" r:id="rId17"/>
    <p:sldLayoutId id="2147483663" r:id="rId18"/>
    <p:sldLayoutId id="2147483657" r:id="rId19"/>
    <p:sldLayoutId id="2147483664" r:id="rId20"/>
    <p:sldLayoutId id="2147483665" r:id="rId21"/>
    <p:sldLayoutId id="2147483666" r:id="rId22"/>
    <p:sldLayoutId id="2147483667" r:id="rId23"/>
    <p:sldLayoutId id="2147483668"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uemarie.info/2018/02/"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eeklywellbeingblog.wordpress.com/2016/10/25/all-about-inversi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5jjqTav4-88" TargetMode="Externa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fabiusmaximus.com/2016/04/12/new-gender-roles-means-new-world-95728/" TargetMode="External"/><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uyB5I6WnQ" TargetMode="External"/><Relationship Id="rId7" Type="http://schemas.openxmlformats.org/officeDocument/2006/relationships/hyperlink" Target="http://cft.vanderbilt.edu/tag/diversity/"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hyperlink" Target="http://www.suemarie.info/2018/02/"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creativecommons.org/licenses/by/3.0/" TargetMode="External"/><Relationship Id="rId4" Type="http://schemas.openxmlformats.org/officeDocument/2006/relationships/hyperlink" Target="https://www.libela.org/vijesti/2236-najvise-diskriminacije-ima-na-radnom-mjest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4B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6EF2-0951-48EC-B416-552551CF5EA0}"/>
              </a:ext>
            </a:extLst>
          </p:cNvPr>
          <p:cNvSpPr>
            <a:spLocks noGrp="1"/>
          </p:cNvSpPr>
          <p:nvPr>
            <p:ph type="title"/>
          </p:nvPr>
        </p:nvSpPr>
        <p:spPr>
          <a:xfrm>
            <a:off x="750770" y="707010"/>
            <a:ext cx="10410566" cy="4050112"/>
          </a:xfrm>
        </p:spPr>
        <p:txBody>
          <a:bodyPr>
            <a:normAutofit/>
          </a:bodyPr>
          <a:lstStyle/>
          <a:p>
            <a:pPr algn="ctr"/>
            <a:r>
              <a:rPr lang="en-GB" sz="7200">
                <a:solidFill>
                  <a:srgbClr val="B31B82"/>
                </a:solidFill>
              </a:rPr>
              <a:t>Equality &amp; Diversity</a:t>
            </a:r>
            <a:br>
              <a:rPr lang="en-GB" sz="7200">
                <a:solidFill>
                  <a:srgbClr val="B31B82"/>
                </a:solidFill>
              </a:rPr>
            </a:br>
            <a:br>
              <a:rPr lang="en-GB" sz="7200"/>
            </a:br>
            <a:endParaRPr lang="en-GB" sz="7200"/>
          </a:p>
        </p:txBody>
      </p:sp>
      <p:pic>
        <p:nvPicPr>
          <p:cNvPr id="4" name="Picture 3">
            <a:extLst>
              <a:ext uri="{FF2B5EF4-FFF2-40B4-BE49-F238E27FC236}">
                <a16:creationId xmlns:a16="http://schemas.microsoft.com/office/drawing/2014/main" id="{253432CB-229F-477C-AE58-EBB6841557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29000" y="2812164"/>
            <a:ext cx="5334000" cy="2667000"/>
          </a:xfrm>
          <a:prstGeom prst="rect">
            <a:avLst/>
          </a:prstGeom>
        </p:spPr>
      </p:pic>
    </p:spTree>
    <p:extLst>
      <p:ext uri="{BB962C8B-B14F-4D97-AF65-F5344CB8AC3E}">
        <p14:creationId xmlns:p14="http://schemas.microsoft.com/office/powerpoint/2010/main" val="12108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0F688A-7F28-4A1A-A57F-D25E86A24B30}"/>
              </a:ext>
            </a:extLst>
          </p:cNvPr>
          <p:cNvSpPr>
            <a:spLocks noGrp="1"/>
          </p:cNvSpPr>
          <p:nvPr>
            <p:ph type="body" idx="1"/>
          </p:nvPr>
        </p:nvSpPr>
        <p:spPr>
          <a:xfrm>
            <a:off x="782638" y="1216025"/>
            <a:ext cx="10564812" cy="4494213"/>
          </a:xfrm>
        </p:spPr>
        <p:txBody>
          <a:bodyPr>
            <a:normAutofit lnSpcReduction="10000"/>
          </a:bodyPr>
          <a:lstStyle/>
          <a:p>
            <a:r>
              <a:rPr lang="en-GB" b="1">
                <a:solidFill>
                  <a:srgbClr val="00A4B4"/>
                </a:solidFill>
              </a:rPr>
              <a:t>Case Study 1</a:t>
            </a:r>
          </a:p>
          <a:p>
            <a:r>
              <a:rPr lang="en-GB">
                <a:solidFill>
                  <a:srgbClr val="002060"/>
                </a:solidFill>
              </a:rPr>
              <a:t>“I use a wheelchair to get around and I’m finding it very hard to get a place at my local college. I want to study science and the labs are on the first floor. The college hasn’t got a lift and they say they can’t afford to have one put in just for me so I must go somewhere else. Travelling any distance is really difficult and expensive so I don’t want to go to another college.”</a:t>
            </a:r>
          </a:p>
          <a:p>
            <a:r>
              <a:rPr lang="en-GB" b="1">
                <a:solidFill>
                  <a:srgbClr val="002060"/>
                </a:solidFill>
              </a:rPr>
              <a:t> </a:t>
            </a:r>
            <a:endParaRPr lang="en-GB">
              <a:solidFill>
                <a:srgbClr val="002060"/>
              </a:solidFill>
            </a:endParaRPr>
          </a:p>
          <a:p>
            <a:r>
              <a:rPr lang="en-GB">
                <a:solidFill>
                  <a:srgbClr val="002060"/>
                </a:solidFill>
              </a:rPr>
              <a:t>What protected characteristic is potentially being discriminated against? </a:t>
            </a:r>
          </a:p>
          <a:p>
            <a:r>
              <a:rPr lang="en-GB">
                <a:solidFill>
                  <a:srgbClr val="002060"/>
                </a:solidFill>
              </a:rPr>
              <a:t> </a:t>
            </a:r>
          </a:p>
          <a:p>
            <a:r>
              <a:rPr lang="en-GB">
                <a:solidFill>
                  <a:srgbClr val="002060"/>
                </a:solidFill>
              </a:rPr>
              <a:t>Could this be unlawful discrimination under the Equality Act 2010? </a:t>
            </a:r>
          </a:p>
          <a:p>
            <a:r>
              <a:rPr lang="en-GB">
                <a:solidFill>
                  <a:srgbClr val="002060"/>
                </a:solidFill>
              </a:rPr>
              <a:t> </a:t>
            </a:r>
          </a:p>
          <a:p>
            <a:r>
              <a:rPr lang="en-GB">
                <a:solidFill>
                  <a:srgbClr val="002060"/>
                </a:solidFill>
              </a:rPr>
              <a:t>What action could the person take? </a:t>
            </a:r>
          </a:p>
          <a:p>
            <a:endParaRPr lang="en-GB"/>
          </a:p>
        </p:txBody>
      </p:sp>
    </p:spTree>
    <p:extLst>
      <p:ext uri="{BB962C8B-B14F-4D97-AF65-F5344CB8AC3E}">
        <p14:creationId xmlns:p14="http://schemas.microsoft.com/office/powerpoint/2010/main" val="3264430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3257D-88D2-4147-91D5-FC952BA5B306}"/>
              </a:ext>
            </a:extLst>
          </p:cNvPr>
          <p:cNvSpPr>
            <a:spLocks noGrp="1"/>
          </p:cNvSpPr>
          <p:nvPr>
            <p:ph type="body" idx="1"/>
          </p:nvPr>
        </p:nvSpPr>
        <p:spPr>
          <a:xfrm>
            <a:off x="537329" y="1077838"/>
            <a:ext cx="10803118" cy="4702323"/>
          </a:xfrm>
        </p:spPr>
        <p:txBody>
          <a:bodyPr>
            <a:normAutofit/>
          </a:bodyPr>
          <a:lstStyle/>
          <a:p>
            <a:r>
              <a:rPr lang="en-GB" sz="2800" b="1">
                <a:solidFill>
                  <a:srgbClr val="00A4B4"/>
                </a:solidFill>
              </a:rPr>
              <a:t>Case Study 2</a:t>
            </a:r>
            <a:endParaRPr lang="en-GB" sz="2800" b="1">
              <a:solidFill>
                <a:srgbClr val="002060"/>
              </a:solidFill>
            </a:endParaRPr>
          </a:p>
          <a:p>
            <a:r>
              <a:rPr lang="en-GB">
                <a:solidFill>
                  <a:srgbClr val="002060"/>
                </a:solidFill>
              </a:rPr>
              <a:t>“I was refused an apprenticeship at a local hairdresser’s because I wear the hijab and they say that all staff must wear their hair in trendy styles to impress the customers. I’m not prepared to do this as it is against my beliefs.”</a:t>
            </a:r>
          </a:p>
          <a:p>
            <a:r>
              <a:rPr lang="en-GB" b="1">
                <a:solidFill>
                  <a:srgbClr val="002060"/>
                </a:solidFill>
              </a:rPr>
              <a:t> </a:t>
            </a:r>
            <a:endParaRPr lang="en-GB">
              <a:solidFill>
                <a:srgbClr val="002060"/>
              </a:solidFill>
            </a:endParaRPr>
          </a:p>
          <a:p>
            <a:r>
              <a:rPr lang="en-GB">
                <a:solidFill>
                  <a:srgbClr val="002060"/>
                </a:solidFill>
              </a:rPr>
              <a:t>What </a:t>
            </a:r>
            <a:r>
              <a:rPr lang="en-GB" b="1">
                <a:solidFill>
                  <a:srgbClr val="002060"/>
                </a:solidFill>
              </a:rPr>
              <a:t>protected characteristic </a:t>
            </a:r>
            <a:r>
              <a:rPr lang="en-GB">
                <a:solidFill>
                  <a:srgbClr val="002060"/>
                </a:solidFill>
              </a:rPr>
              <a:t>is potentially being discriminated against? </a:t>
            </a:r>
          </a:p>
          <a:p>
            <a:r>
              <a:rPr lang="en-GB">
                <a:solidFill>
                  <a:srgbClr val="002060"/>
                </a:solidFill>
              </a:rPr>
              <a:t> </a:t>
            </a:r>
          </a:p>
          <a:p>
            <a:r>
              <a:rPr lang="en-GB">
                <a:solidFill>
                  <a:srgbClr val="002060"/>
                </a:solidFill>
              </a:rPr>
              <a:t>Could this be unlawful discrimination under the Equality Act 2010? </a:t>
            </a:r>
          </a:p>
          <a:p>
            <a:r>
              <a:rPr lang="en-GB">
                <a:solidFill>
                  <a:srgbClr val="002060"/>
                </a:solidFill>
              </a:rPr>
              <a:t> </a:t>
            </a:r>
          </a:p>
          <a:p>
            <a:r>
              <a:rPr lang="en-GB">
                <a:solidFill>
                  <a:srgbClr val="002060"/>
                </a:solidFill>
              </a:rPr>
              <a:t>What action could the person take? </a:t>
            </a:r>
          </a:p>
          <a:p>
            <a:endParaRPr lang="en-GB"/>
          </a:p>
          <a:p>
            <a:endParaRPr lang="en-GB"/>
          </a:p>
        </p:txBody>
      </p:sp>
    </p:spTree>
    <p:extLst>
      <p:ext uri="{BB962C8B-B14F-4D97-AF65-F5344CB8AC3E}">
        <p14:creationId xmlns:p14="http://schemas.microsoft.com/office/powerpoint/2010/main" val="335871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2EC4E9-C5A2-42E0-8D2E-CCCB906A2234}"/>
              </a:ext>
            </a:extLst>
          </p:cNvPr>
          <p:cNvSpPr>
            <a:spLocks noGrp="1"/>
          </p:cNvSpPr>
          <p:nvPr>
            <p:ph type="body" idx="1"/>
          </p:nvPr>
        </p:nvSpPr>
        <p:spPr>
          <a:xfrm>
            <a:off x="443060" y="904973"/>
            <a:ext cx="10904390" cy="4806017"/>
          </a:xfrm>
        </p:spPr>
        <p:txBody>
          <a:bodyPr>
            <a:normAutofit/>
          </a:bodyPr>
          <a:lstStyle/>
          <a:p>
            <a:r>
              <a:rPr lang="en-GB" sz="2800" b="1">
                <a:solidFill>
                  <a:srgbClr val="00A4B4"/>
                </a:solidFill>
              </a:rPr>
              <a:t>Case Study 3</a:t>
            </a:r>
            <a:endParaRPr lang="en-GB" sz="2800" b="1">
              <a:solidFill>
                <a:srgbClr val="002060"/>
              </a:solidFill>
            </a:endParaRPr>
          </a:p>
          <a:p>
            <a:endParaRPr lang="en-GB">
              <a:solidFill>
                <a:srgbClr val="002060"/>
              </a:solidFill>
            </a:endParaRPr>
          </a:p>
          <a:p>
            <a:r>
              <a:rPr lang="en-GB">
                <a:solidFill>
                  <a:srgbClr val="002060"/>
                </a:solidFill>
              </a:rPr>
              <a:t>“One of my friends, who is a girl, has said I can’t be a social care worker because it is a ‘girl’s job’. She said all men that work as social workers are probably gay.”</a:t>
            </a:r>
          </a:p>
          <a:p>
            <a:r>
              <a:rPr lang="en-GB">
                <a:solidFill>
                  <a:srgbClr val="002060"/>
                </a:solidFill>
              </a:rPr>
              <a:t> </a:t>
            </a:r>
          </a:p>
          <a:p>
            <a:r>
              <a:rPr lang="en-GB">
                <a:solidFill>
                  <a:srgbClr val="002060"/>
                </a:solidFill>
              </a:rPr>
              <a:t>What </a:t>
            </a:r>
            <a:r>
              <a:rPr lang="en-GB" b="1">
                <a:solidFill>
                  <a:srgbClr val="002060"/>
                </a:solidFill>
              </a:rPr>
              <a:t>protected characteristic </a:t>
            </a:r>
            <a:r>
              <a:rPr lang="en-GB">
                <a:solidFill>
                  <a:srgbClr val="002060"/>
                </a:solidFill>
              </a:rPr>
              <a:t>is potentially being discriminated against? </a:t>
            </a:r>
          </a:p>
          <a:p>
            <a:r>
              <a:rPr lang="en-GB">
                <a:solidFill>
                  <a:srgbClr val="002060"/>
                </a:solidFill>
              </a:rPr>
              <a:t> </a:t>
            </a:r>
          </a:p>
          <a:p>
            <a:r>
              <a:rPr lang="en-GB">
                <a:solidFill>
                  <a:srgbClr val="002060"/>
                </a:solidFill>
              </a:rPr>
              <a:t>Could this be unlawful discrimination under the Equality Act 2010? </a:t>
            </a:r>
          </a:p>
          <a:p>
            <a:r>
              <a:rPr lang="en-GB">
                <a:solidFill>
                  <a:srgbClr val="002060"/>
                </a:solidFill>
              </a:rPr>
              <a:t> </a:t>
            </a:r>
          </a:p>
          <a:p>
            <a:r>
              <a:rPr lang="en-GB">
                <a:solidFill>
                  <a:srgbClr val="002060"/>
                </a:solidFill>
              </a:rPr>
              <a:t>What action could the person take? </a:t>
            </a:r>
          </a:p>
          <a:p>
            <a:endParaRPr lang="en-GB"/>
          </a:p>
          <a:p>
            <a:endParaRPr lang="en-GB"/>
          </a:p>
        </p:txBody>
      </p:sp>
    </p:spTree>
    <p:extLst>
      <p:ext uri="{BB962C8B-B14F-4D97-AF65-F5344CB8AC3E}">
        <p14:creationId xmlns:p14="http://schemas.microsoft.com/office/powerpoint/2010/main" val="273093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3670CB-5A88-4D07-A378-C636DEF57B75}"/>
              </a:ext>
            </a:extLst>
          </p:cNvPr>
          <p:cNvSpPr>
            <a:spLocks noGrp="1"/>
          </p:cNvSpPr>
          <p:nvPr>
            <p:ph type="body" idx="1"/>
          </p:nvPr>
        </p:nvSpPr>
        <p:spPr>
          <a:xfrm>
            <a:off x="584462" y="952107"/>
            <a:ext cx="10762988" cy="4758883"/>
          </a:xfrm>
        </p:spPr>
        <p:txBody>
          <a:bodyPr>
            <a:normAutofit fontScale="92500" lnSpcReduction="10000"/>
          </a:bodyPr>
          <a:lstStyle/>
          <a:p>
            <a:r>
              <a:rPr lang="en-GB" b="1">
                <a:solidFill>
                  <a:srgbClr val="00A4B4"/>
                </a:solidFill>
              </a:rPr>
              <a:t>Case Study 4</a:t>
            </a:r>
          </a:p>
          <a:p>
            <a:r>
              <a:rPr lang="en-GB">
                <a:solidFill>
                  <a:srgbClr val="002060"/>
                </a:solidFill>
              </a:rPr>
              <a:t>“I am an Irish Traveller. We live on a permanent site now and so we don’t move around anymore, which is great because I get to stay at the same school. But the other day I was in school and I heard a teacher making horrible comments about gypsies and travellers. They were saying our site should be shut down and we are all trouble.” </a:t>
            </a:r>
            <a:endParaRPr lang="en-GB" b="1">
              <a:solidFill>
                <a:srgbClr val="002060"/>
              </a:solidFill>
            </a:endParaRPr>
          </a:p>
          <a:p>
            <a:r>
              <a:rPr lang="en-GB">
                <a:solidFill>
                  <a:srgbClr val="002060"/>
                </a:solidFill>
              </a:rPr>
              <a:t> </a:t>
            </a:r>
            <a:endParaRPr lang="en-GB" b="1">
              <a:solidFill>
                <a:srgbClr val="002060"/>
              </a:solidFill>
            </a:endParaRPr>
          </a:p>
          <a:p>
            <a:r>
              <a:rPr lang="en-GB">
                <a:solidFill>
                  <a:srgbClr val="002060"/>
                </a:solidFill>
              </a:rPr>
              <a:t>What protected characteristic is potentially being discriminated against? </a:t>
            </a:r>
          </a:p>
          <a:p>
            <a:r>
              <a:rPr lang="en-GB">
                <a:solidFill>
                  <a:srgbClr val="002060"/>
                </a:solidFill>
              </a:rPr>
              <a:t> </a:t>
            </a:r>
          </a:p>
          <a:p>
            <a:r>
              <a:rPr lang="en-GB">
                <a:solidFill>
                  <a:srgbClr val="002060"/>
                </a:solidFill>
              </a:rPr>
              <a:t>Could this be unlawful discrimination under the Equality Act 2010? </a:t>
            </a:r>
          </a:p>
          <a:p>
            <a:r>
              <a:rPr lang="en-GB">
                <a:solidFill>
                  <a:srgbClr val="002060"/>
                </a:solidFill>
              </a:rPr>
              <a:t> </a:t>
            </a:r>
          </a:p>
          <a:p>
            <a:r>
              <a:rPr lang="en-GB">
                <a:solidFill>
                  <a:srgbClr val="002060"/>
                </a:solidFill>
              </a:rPr>
              <a:t>What action could the person take? </a:t>
            </a:r>
          </a:p>
          <a:p>
            <a:r>
              <a:rPr lang="en-GB"/>
              <a:t> </a:t>
            </a:r>
          </a:p>
          <a:p>
            <a:endParaRPr lang="en-GB" b="1">
              <a:solidFill>
                <a:srgbClr val="002060"/>
              </a:solidFill>
            </a:endParaRPr>
          </a:p>
          <a:p>
            <a:endParaRPr lang="en-GB"/>
          </a:p>
        </p:txBody>
      </p:sp>
    </p:spTree>
    <p:extLst>
      <p:ext uri="{BB962C8B-B14F-4D97-AF65-F5344CB8AC3E}">
        <p14:creationId xmlns:p14="http://schemas.microsoft.com/office/powerpoint/2010/main" val="373446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F24D17-1896-497F-AD58-F7AB2D4B3AF1}"/>
              </a:ext>
            </a:extLst>
          </p:cNvPr>
          <p:cNvSpPr>
            <a:spLocks noGrp="1"/>
          </p:cNvSpPr>
          <p:nvPr>
            <p:ph type="body" idx="1"/>
          </p:nvPr>
        </p:nvSpPr>
        <p:spPr>
          <a:xfrm>
            <a:off x="377072" y="1065229"/>
            <a:ext cx="10970378" cy="4645761"/>
          </a:xfrm>
        </p:spPr>
        <p:txBody>
          <a:bodyPr>
            <a:normAutofit/>
          </a:bodyPr>
          <a:lstStyle/>
          <a:p>
            <a:r>
              <a:rPr lang="en-GB" b="1">
                <a:solidFill>
                  <a:srgbClr val="00A4B4"/>
                </a:solidFill>
              </a:rPr>
              <a:t>Case Study 5</a:t>
            </a:r>
            <a:endParaRPr lang="en-GB">
              <a:solidFill>
                <a:srgbClr val="002060"/>
              </a:solidFill>
            </a:endParaRPr>
          </a:p>
          <a:p>
            <a:r>
              <a:rPr lang="en-GB">
                <a:solidFill>
                  <a:srgbClr val="002060"/>
                </a:solidFill>
              </a:rPr>
              <a:t>“I am at college and I’m pregnant. I am required to attend parenting classes at the same time as my science class.  Both classes are really important and it seems unfair that I can’t attend them both.” </a:t>
            </a:r>
          </a:p>
          <a:p>
            <a:r>
              <a:rPr lang="en-GB">
                <a:solidFill>
                  <a:srgbClr val="002060"/>
                </a:solidFill>
              </a:rPr>
              <a:t> </a:t>
            </a:r>
          </a:p>
          <a:p>
            <a:r>
              <a:rPr lang="en-GB">
                <a:solidFill>
                  <a:srgbClr val="002060"/>
                </a:solidFill>
              </a:rPr>
              <a:t>What protected characteristic is potentially being discriminated against? </a:t>
            </a:r>
          </a:p>
          <a:p>
            <a:r>
              <a:rPr lang="en-GB">
                <a:solidFill>
                  <a:srgbClr val="002060"/>
                </a:solidFill>
              </a:rPr>
              <a:t> </a:t>
            </a:r>
          </a:p>
          <a:p>
            <a:r>
              <a:rPr lang="en-GB">
                <a:solidFill>
                  <a:srgbClr val="002060"/>
                </a:solidFill>
              </a:rPr>
              <a:t>Could this be unlawful discrimination under the Equality Act 2010? </a:t>
            </a:r>
          </a:p>
          <a:p>
            <a:r>
              <a:rPr lang="en-GB">
                <a:solidFill>
                  <a:srgbClr val="002060"/>
                </a:solidFill>
              </a:rPr>
              <a:t> </a:t>
            </a:r>
          </a:p>
          <a:p>
            <a:r>
              <a:rPr lang="en-GB">
                <a:solidFill>
                  <a:srgbClr val="002060"/>
                </a:solidFill>
              </a:rPr>
              <a:t>What action could the person take? </a:t>
            </a:r>
          </a:p>
        </p:txBody>
      </p:sp>
    </p:spTree>
    <p:extLst>
      <p:ext uri="{BB962C8B-B14F-4D97-AF65-F5344CB8AC3E}">
        <p14:creationId xmlns:p14="http://schemas.microsoft.com/office/powerpoint/2010/main" val="255374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2F00BC-C7CF-4957-867A-87C474030908}"/>
              </a:ext>
            </a:extLst>
          </p:cNvPr>
          <p:cNvSpPr>
            <a:spLocks noGrp="1"/>
          </p:cNvSpPr>
          <p:nvPr>
            <p:ph type="body" idx="1"/>
          </p:nvPr>
        </p:nvSpPr>
        <p:spPr>
          <a:xfrm>
            <a:off x="584462" y="1150071"/>
            <a:ext cx="10762988" cy="4560920"/>
          </a:xfrm>
        </p:spPr>
        <p:txBody>
          <a:bodyPr>
            <a:normAutofit lnSpcReduction="10000"/>
          </a:bodyPr>
          <a:lstStyle/>
          <a:p>
            <a:r>
              <a:rPr lang="en-GB" b="1">
                <a:solidFill>
                  <a:srgbClr val="00A4B4"/>
                </a:solidFill>
              </a:rPr>
              <a:t>Case Study 6</a:t>
            </a:r>
            <a:endParaRPr lang="en-GB">
              <a:solidFill>
                <a:srgbClr val="002060"/>
              </a:solidFill>
            </a:endParaRPr>
          </a:p>
          <a:p>
            <a:r>
              <a:rPr lang="en-GB">
                <a:solidFill>
                  <a:srgbClr val="002060"/>
                </a:solidFill>
              </a:rPr>
              <a:t>“At the moment I am undergoing gender reassignment. The college have been informed that I’m undergoing reassignment but does not seem to be willing to accept this, so won’t change my registration details and keeps referring to me by my birth name rather than my new name.” </a:t>
            </a:r>
          </a:p>
          <a:p>
            <a:r>
              <a:rPr lang="en-GB" b="1">
                <a:solidFill>
                  <a:srgbClr val="002060"/>
                </a:solidFill>
              </a:rPr>
              <a:t> </a:t>
            </a:r>
            <a:endParaRPr lang="en-GB">
              <a:solidFill>
                <a:srgbClr val="002060"/>
              </a:solidFill>
            </a:endParaRPr>
          </a:p>
          <a:p>
            <a:r>
              <a:rPr lang="en-GB">
                <a:solidFill>
                  <a:srgbClr val="002060"/>
                </a:solidFill>
              </a:rPr>
              <a:t>What protected characteristic is potentially being discriminated against? </a:t>
            </a:r>
          </a:p>
          <a:p>
            <a:r>
              <a:rPr lang="en-GB">
                <a:solidFill>
                  <a:srgbClr val="002060"/>
                </a:solidFill>
              </a:rPr>
              <a:t> </a:t>
            </a:r>
          </a:p>
          <a:p>
            <a:r>
              <a:rPr lang="en-GB">
                <a:solidFill>
                  <a:srgbClr val="002060"/>
                </a:solidFill>
              </a:rPr>
              <a:t>Could this be unlawful discrimination under the Equality Act 2010? </a:t>
            </a:r>
          </a:p>
          <a:p>
            <a:r>
              <a:rPr lang="en-GB">
                <a:solidFill>
                  <a:srgbClr val="002060"/>
                </a:solidFill>
              </a:rPr>
              <a:t> </a:t>
            </a:r>
          </a:p>
          <a:p>
            <a:r>
              <a:rPr lang="en-GB">
                <a:solidFill>
                  <a:srgbClr val="002060"/>
                </a:solidFill>
              </a:rPr>
              <a:t>What action could the person take? </a:t>
            </a:r>
          </a:p>
          <a:p>
            <a:endParaRPr lang="en-GB"/>
          </a:p>
        </p:txBody>
      </p:sp>
    </p:spTree>
    <p:extLst>
      <p:ext uri="{BB962C8B-B14F-4D97-AF65-F5344CB8AC3E}">
        <p14:creationId xmlns:p14="http://schemas.microsoft.com/office/powerpoint/2010/main" val="1275177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A781959-4AFC-4823-89A3-C99DD873C9F1}"/>
              </a:ext>
            </a:extLst>
          </p:cNvPr>
          <p:cNvSpPr>
            <a:spLocks noGrp="1"/>
          </p:cNvSpPr>
          <p:nvPr>
            <p:ph sz="half" idx="2"/>
          </p:nvPr>
        </p:nvSpPr>
        <p:spPr>
          <a:xfrm>
            <a:off x="534184" y="1734532"/>
            <a:ext cx="4942789" cy="4081525"/>
          </a:xfrm>
        </p:spPr>
        <p:txBody>
          <a:bodyPr>
            <a:normAutofit fontScale="92500"/>
          </a:bodyPr>
          <a:lstStyle/>
          <a:p>
            <a:pPr marL="0" indent="0">
              <a:buNone/>
            </a:pPr>
            <a:r>
              <a:rPr lang="en-GB" sz="3000" b="1">
                <a:solidFill>
                  <a:srgbClr val="B31B82"/>
                </a:solidFill>
              </a:rPr>
              <a:t>The Public Sector Equality Duty (</a:t>
            </a:r>
            <a:r>
              <a:rPr lang="en-GB" sz="3000" b="1" err="1">
                <a:solidFill>
                  <a:srgbClr val="B31B82"/>
                </a:solidFill>
              </a:rPr>
              <a:t>PSED</a:t>
            </a:r>
            <a:r>
              <a:rPr lang="en-GB" sz="3000" b="1">
                <a:solidFill>
                  <a:srgbClr val="B31B82"/>
                </a:solidFill>
              </a:rPr>
              <a:t>)</a:t>
            </a:r>
          </a:p>
          <a:p>
            <a:pPr marL="0" indent="0">
              <a:buNone/>
            </a:pPr>
            <a:endParaRPr lang="en-GB" sz="1800" b="1"/>
          </a:p>
          <a:p>
            <a:pPr marL="0" indent="0">
              <a:buNone/>
            </a:pPr>
            <a:r>
              <a:rPr lang="en-GB" sz="1800" b="1"/>
              <a:t>The Equality Act 2010 </a:t>
            </a:r>
            <a:r>
              <a:rPr lang="en-GB" sz="1800"/>
              <a:t>also includes the</a:t>
            </a:r>
            <a:r>
              <a:rPr lang="en-GB" sz="1800" b="1"/>
              <a:t> Public Sector Equality Duty</a:t>
            </a:r>
          </a:p>
          <a:p>
            <a:pPr marL="0" indent="0">
              <a:buNone/>
            </a:pPr>
            <a:r>
              <a:rPr lang="en-GB" sz="1800"/>
              <a:t>This means public bodies, like the </a:t>
            </a:r>
            <a:r>
              <a:rPr lang="en-GB" sz="1800" b="1"/>
              <a:t>police, schools</a:t>
            </a:r>
            <a:r>
              <a:rPr lang="en-GB" sz="1800"/>
              <a:t> and </a:t>
            </a:r>
            <a:r>
              <a:rPr lang="en-GB" sz="1800" b="1"/>
              <a:t>hospitals, </a:t>
            </a:r>
            <a:r>
              <a:rPr lang="en-GB" sz="1800"/>
              <a:t>not only have to take steps to stop discrimination, but also have to….</a:t>
            </a:r>
          </a:p>
          <a:p>
            <a:pPr marL="0" indent="0" algn="ctr">
              <a:buNone/>
            </a:pPr>
            <a:r>
              <a:rPr lang="en-GB" sz="3600" b="1">
                <a:solidFill>
                  <a:srgbClr val="6CA43A"/>
                </a:solidFill>
              </a:rPr>
              <a:t>Promote Equality</a:t>
            </a:r>
          </a:p>
          <a:p>
            <a:pPr marL="0" indent="0">
              <a:buNone/>
            </a:pPr>
            <a:r>
              <a:rPr lang="en-GB" sz="1800" b="1"/>
              <a:t>Question:  </a:t>
            </a:r>
            <a:r>
              <a:rPr lang="en-GB" sz="1800"/>
              <a:t>Do you feel public sector bodies such as schools or the police </a:t>
            </a:r>
            <a:r>
              <a:rPr lang="en-GB" sz="1800" b="1"/>
              <a:t>promote</a:t>
            </a:r>
            <a:r>
              <a:rPr lang="en-GB" sz="1800"/>
              <a:t> equality effectively?</a:t>
            </a:r>
          </a:p>
        </p:txBody>
      </p:sp>
      <p:sp>
        <p:nvSpPr>
          <p:cNvPr id="8" name="Content Placeholder 7">
            <a:extLst>
              <a:ext uri="{FF2B5EF4-FFF2-40B4-BE49-F238E27FC236}">
                <a16:creationId xmlns:a16="http://schemas.microsoft.com/office/drawing/2014/main" id="{72DC96B7-4221-4AA4-9335-568DF1FE7EF4}"/>
              </a:ext>
            </a:extLst>
          </p:cNvPr>
          <p:cNvSpPr>
            <a:spLocks noGrp="1"/>
          </p:cNvSpPr>
          <p:nvPr>
            <p:ph sz="half" idx="1"/>
          </p:nvPr>
        </p:nvSpPr>
        <p:spPr>
          <a:xfrm>
            <a:off x="600172" y="235670"/>
            <a:ext cx="8336438" cy="1273169"/>
          </a:xfrm>
          <a:prstGeom prst="rect">
            <a:avLst/>
          </a:prstGeom>
        </p:spPr>
        <p:txBody>
          <a:bodyPr wrap="square">
            <a:spAutoFit/>
          </a:bodyPr>
          <a:lstStyle/>
          <a:p>
            <a:pPr marL="0" indent="0">
              <a:buNone/>
            </a:pPr>
            <a:r>
              <a:rPr lang="en-GB" b="1">
                <a:solidFill>
                  <a:srgbClr val="00A4B4"/>
                </a:solidFill>
              </a:rPr>
              <a:t>Quick Reminder:</a:t>
            </a:r>
            <a:endParaRPr lang="en-GB"/>
          </a:p>
          <a:p>
            <a:pPr marL="0" indent="0">
              <a:buNone/>
            </a:pPr>
            <a:r>
              <a:rPr lang="en-GB" sz="1600" b="1"/>
              <a:t>The Equality Act 2010 </a:t>
            </a:r>
            <a:r>
              <a:rPr lang="en-GB" sz="1600"/>
              <a:t>makes it law that every private, public and voluntary organisation must not discriminate against employees and people that use their services because of the nine protected characteristics shown below. </a:t>
            </a:r>
          </a:p>
        </p:txBody>
      </p:sp>
      <p:pic>
        <p:nvPicPr>
          <p:cNvPr id="10" name="Picture 9" descr="A close up of a logo&#10;&#10;Description automatically generated">
            <a:extLst>
              <a:ext uri="{FF2B5EF4-FFF2-40B4-BE49-F238E27FC236}">
                <a16:creationId xmlns:a16="http://schemas.microsoft.com/office/drawing/2014/main" id="{6241401D-631E-490C-8EF8-D256CE570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388" y="1878324"/>
            <a:ext cx="6199696" cy="3809791"/>
          </a:xfrm>
          <a:prstGeom prst="rect">
            <a:avLst/>
          </a:prstGeom>
        </p:spPr>
      </p:pic>
    </p:spTree>
    <p:extLst>
      <p:ext uri="{BB962C8B-B14F-4D97-AF65-F5344CB8AC3E}">
        <p14:creationId xmlns:p14="http://schemas.microsoft.com/office/powerpoint/2010/main" val="363191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1F50-90A0-4F8B-893D-34DB1834AA05}"/>
              </a:ext>
            </a:extLst>
          </p:cNvPr>
          <p:cNvSpPr>
            <a:spLocks noGrp="1"/>
          </p:cNvSpPr>
          <p:nvPr>
            <p:ph type="title"/>
          </p:nvPr>
        </p:nvSpPr>
        <p:spPr>
          <a:xfrm>
            <a:off x="881743" y="1351884"/>
            <a:ext cx="7334250" cy="1303908"/>
          </a:xfrm>
        </p:spPr>
        <p:txBody>
          <a:bodyPr>
            <a:normAutofit fontScale="90000"/>
          </a:bodyPr>
          <a:lstStyle/>
          <a:p>
            <a:r>
              <a:rPr lang="en-GB" b="1">
                <a:solidFill>
                  <a:srgbClr val="00A4B4"/>
                </a:solidFill>
              </a:rPr>
              <a:t>Review of Learning Outcomes. Have we…</a:t>
            </a:r>
          </a:p>
        </p:txBody>
      </p:sp>
      <p:sp>
        <p:nvSpPr>
          <p:cNvPr id="3" name="Text Placeholder 2">
            <a:extLst>
              <a:ext uri="{FF2B5EF4-FFF2-40B4-BE49-F238E27FC236}">
                <a16:creationId xmlns:a16="http://schemas.microsoft.com/office/drawing/2014/main" id="{363E6FFA-8BEB-4632-AD59-41CD6E957745}"/>
              </a:ext>
            </a:extLst>
          </p:cNvPr>
          <p:cNvSpPr>
            <a:spLocks noGrp="1"/>
          </p:cNvSpPr>
          <p:nvPr>
            <p:ph type="body" idx="1"/>
          </p:nvPr>
        </p:nvSpPr>
        <p:spPr>
          <a:xfrm>
            <a:off x="542544" y="3107213"/>
            <a:ext cx="11106912" cy="2513328"/>
          </a:xfrm>
        </p:spPr>
        <p:txBody>
          <a:bodyPr>
            <a:normAutofit fontScale="92500"/>
          </a:bodyPr>
          <a:lstStyle/>
          <a:p>
            <a:pPr marL="342900" indent="-342900">
              <a:buFont typeface="Arial" panose="020B0604020202020204" pitchFamily="34" charset="0"/>
              <a:buChar char="•"/>
            </a:pPr>
            <a:r>
              <a:rPr lang="en-GB">
                <a:solidFill>
                  <a:srgbClr val="002060"/>
                </a:solidFill>
              </a:rPr>
              <a:t>Found out the definition of equality &amp; diversity? </a:t>
            </a:r>
          </a:p>
          <a:p>
            <a:pPr marL="342900" indent="-342900">
              <a:buFont typeface="Arial" panose="020B0604020202020204" pitchFamily="34" charset="0"/>
              <a:buChar char="•"/>
            </a:pPr>
            <a:r>
              <a:rPr lang="en-GB">
                <a:solidFill>
                  <a:srgbClr val="002060"/>
                </a:solidFill>
              </a:rPr>
              <a:t>Identified the factors that connect us all as human beings?</a:t>
            </a:r>
          </a:p>
          <a:p>
            <a:pPr marL="342900" indent="-342900">
              <a:buFont typeface="Arial" panose="020B0604020202020204" pitchFamily="34" charset="0"/>
              <a:buChar char="•"/>
            </a:pPr>
            <a:r>
              <a:rPr lang="en-GB">
                <a:solidFill>
                  <a:srgbClr val="002060"/>
                </a:solidFill>
              </a:rPr>
              <a:t>Be able to recognise the term </a:t>
            </a:r>
            <a:r>
              <a:rPr lang="en-GB" b="1">
                <a:solidFill>
                  <a:srgbClr val="002060"/>
                </a:solidFill>
              </a:rPr>
              <a:t>‘protected characteristics’ </a:t>
            </a:r>
            <a:r>
              <a:rPr lang="en-GB">
                <a:solidFill>
                  <a:srgbClr val="002060"/>
                </a:solidFill>
              </a:rPr>
              <a:t>and identify the legal framework that protects peoples’ rights to be treated with fairness and respect?</a:t>
            </a:r>
          </a:p>
          <a:p>
            <a:pPr marL="342900" indent="-342900">
              <a:buFont typeface="Arial" panose="020B0604020202020204" pitchFamily="34" charset="0"/>
              <a:buChar char="•"/>
            </a:pPr>
            <a:r>
              <a:rPr lang="en-GB">
                <a:solidFill>
                  <a:srgbClr val="002060"/>
                </a:solidFill>
              </a:rPr>
              <a:t>Looked at some examples and discussed how </a:t>
            </a:r>
            <a:r>
              <a:rPr lang="en-GB" b="1">
                <a:solidFill>
                  <a:srgbClr val="002060"/>
                </a:solidFill>
              </a:rPr>
              <a:t>we</a:t>
            </a:r>
            <a:r>
              <a:rPr lang="en-GB">
                <a:solidFill>
                  <a:srgbClr val="002060"/>
                </a:solidFill>
              </a:rPr>
              <a:t> can support equality, diversity and inclusion?</a:t>
            </a:r>
          </a:p>
          <a:p>
            <a:endParaRPr lang="en-GB">
              <a:solidFill>
                <a:srgbClr val="002060"/>
              </a:solidFill>
            </a:endParaRPr>
          </a:p>
        </p:txBody>
      </p:sp>
      <p:pic>
        <p:nvPicPr>
          <p:cNvPr id="1026" name="Picture 2" descr="Do we need equality laws? - | QCS Blog">
            <a:extLst>
              <a:ext uri="{FF2B5EF4-FFF2-40B4-BE49-F238E27FC236}">
                <a16:creationId xmlns:a16="http://schemas.microsoft.com/office/drawing/2014/main" id="{755F3CAD-5B86-4F84-975F-1DAF49E0B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0939" y="1350644"/>
            <a:ext cx="3311053" cy="208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9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001F50-90A0-4F8B-893D-34DB1834AA05}"/>
              </a:ext>
            </a:extLst>
          </p:cNvPr>
          <p:cNvSpPr>
            <a:spLocks noGrp="1"/>
          </p:cNvSpPr>
          <p:nvPr>
            <p:ph type="title"/>
          </p:nvPr>
        </p:nvSpPr>
        <p:spPr>
          <a:xfrm>
            <a:off x="872379" y="364583"/>
            <a:ext cx="4086621" cy="1813009"/>
          </a:xfrm>
        </p:spPr>
        <p:txBody>
          <a:bodyPr vert="horz" lIns="91440" tIns="45720" rIns="91440" bIns="45720" rtlCol="0" anchor="t">
            <a:normAutofit/>
          </a:bodyPr>
          <a:lstStyle/>
          <a:p>
            <a:r>
              <a:rPr lang="en-US" sz="3800" b="1">
                <a:solidFill>
                  <a:srgbClr val="00A4B4"/>
                </a:solidFill>
              </a:rPr>
              <a:t>What are we hoping to cover in this tutorial?</a:t>
            </a:r>
          </a:p>
        </p:txBody>
      </p:sp>
      <p:sp>
        <p:nvSpPr>
          <p:cNvPr id="3" name="Text Placeholder 2">
            <a:extLst>
              <a:ext uri="{FF2B5EF4-FFF2-40B4-BE49-F238E27FC236}">
                <a16:creationId xmlns:a16="http://schemas.microsoft.com/office/drawing/2014/main" id="{363E6FFA-8BEB-4632-AD59-41CD6E957745}"/>
              </a:ext>
            </a:extLst>
          </p:cNvPr>
          <p:cNvSpPr>
            <a:spLocks noGrp="1"/>
          </p:cNvSpPr>
          <p:nvPr>
            <p:ph type="body" idx="1"/>
          </p:nvPr>
        </p:nvSpPr>
        <p:spPr>
          <a:xfrm>
            <a:off x="872379" y="2705493"/>
            <a:ext cx="4545598" cy="3961051"/>
          </a:xfrm>
        </p:spPr>
        <p:txBody>
          <a:bodyPr vert="horz" lIns="91440" tIns="45720" rIns="91440" bIns="45720" rtlCol="0" anchor="b">
            <a:noAutofit/>
          </a:bodyPr>
          <a:lstStyle/>
          <a:p>
            <a:pPr marL="342900" indent="-342900">
              <a:buFont typeface="Arial" panose="020B0604020202020204" pitchFamily="34" charset="0"/>
              <a:buChar char="•"/>
            </a:pPr>
            <a:r>
              <a:rPr lang="en-US" sz="2000">
                <a:solidFill>
                  <a:schemeClr val="tx1"/>
                </a:solidFill>
              </a:rPr>
              <a:t>Find out the definition of equality and diversity </a:t>
            </a:r>
          </a:p>
          <a:p>
            <a:pPr marL="342900" indent="-342900">
              <a:buFont typeface="Arial" panose="020B0604020202020204" pitchFamily="34" charset="0"/>
              <a:buChar char="•"/>
            </a:pPr>
            <a:r>
              <a:rPr lang="en-US" sz="2000">
                <a:solidFill>
                  <a:schemeClr val="tx1"/>
                </a:solidFill>
              </a:rPr>
              <a:t>Identify the factors that connect us all as human beings</a:t>
            </a:r>
          </a:p>
          <a:p>
            <a:pPr marL="342900" indent="-342900">
              <a:buFont typeface="Arial" panose="020B0604020202020204" pitchFamily="34" charset="0"/>
              <a:buChar char="•"/>
            </a:pPr>
            <a:r>
              <a:rPr lang="en-US" sz="2000">
                <a:solidFill>
                  <a:schemeClr val="tx1"/>
                </a:solidFill>
              </a:rPr>
              <a:t>Recognise the term </a:t>
            </a:r>
            <a:r>
              <a:rPr lang="en-US" sz="2000" b="1">
                <a:solidFill>
                  <a:schemeClr val="tx1"/>
                </a:solidFill>
              </a:rPr>
              <a:t>‘protected characteristics’ </a:t>
            </a:r>
            <a:r>
              <a:rPr lang="en-US" sz="2000">
                <a:solidFill>
                  <a:schemeClr val="tx1"/>
                </a:solidFill>
              </a:rPr>
              <a:t>and identify the legal framework that protects peoples’ rights to be treated with fairness and respect</a:t>
            </a:r>
          </a:p>
          <a:p>
            <a:pPr marL="342900" indent="-342900">
              <a:buFont typeface="Arial" panose="020B0604020202020204" pitchFamily="34" charset="0"/>
              <a:buChar char="•"/>
            </a:pPr>
            <a:r>
              <a:rPr lang="en-US" sz="2000">
                <a:solidFill>
                  <a:schemeClr val="tx1"/>
                </a:solidFill>
              </a:rPr>
              <a:t>Look at some examples and discuss how </a:t>
            </a:r>
            <a:r>
              <a:rPr lang="en-US" sz="2000" b="1">
                <a:solidFill>
                  <a:schemeClr val="tx1"/>
                </a:solidFill>
              </a:rPr>
              <a:t>we</a:t>
            </a:r>
            <a:r>
              <a:rPr lang="en-US" sz="2000">
                <a:solidFill>
                  <a:schemeClr val="tx1"/>
                </a:solidFill>
              </a:rPr>
              <a:t> can support equality, diversity and inclusion</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olorful, cake, birthday, grass&#10;&#10;Description automatically generated">
            <a:extLst>
              <a:ext uri="{FF2B5EF4-FFF2-40B4-BE49-F238E27FC236}">
                <a16:creationId xmlns:a16="http://schemas.microsoft.com/office/drawing/2014/main" id="{9916BA3D-B794-4AAD-AADF-726B21595729}"/>
              </a:ext>
            </a:extLst>
          </p:cNvPr>
          <p:cNvPicPr>
            <a:picLocks noChangeAspect="1"/>
          </p:cNvPicPr>
          <p:nvPr/>
        </p:nvPicPr>
        <p:blipFill rotWithShape="1">
          <a:blip r:embed="rId3">
            <a:extLst>
              <a:ext uri="{28A0092B-C50C-407E-A947-70E740481C1C}">
                <a14:useLocalDpi xmlns:a14="http://schemas.microsoft.com/office/drawing/2010/main" val="0"/>
              </a:ext>
            </a:extLst>
          </a:blip>
          <a:srcRect l="20763" r="16948" b="2"/>
          <a:stretch/>
        </p:blipFill>
        <p:spPr>
          <a:xfrm>
            <a:off x="5922492" y="666728"/>
            <a:ext cx="5536001" cy="5465791"/>
          </a:xfrm>
          <a:prstGeom prst="rect">
            <a:avLst/>
          </a:prstGeom>
        </p:spPr>
      </p:pic>
    </p:spTree>
    <p:extLst>
      <p:ext uri="{BB962C8B-B14F-4D97-AF65-F5344CB8AC3E}">
        <p14:creationId xmlns:p14="http://schemas.microsoft.com/office/powerpoint/2010/main" val="46505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59A1F-2BFA-4994-8A2A-3F2138F7D4DB}"/>
              </a:ext>
            </a:extLst>
          </p:cNvPr>
          <p:cNvSpPr>
            <a:spLocks noGrp="1"/>
          </p:cNvSpPr>
          <p:nvPr>
            <p:ph type="title"/>
          </p:nvPr>
        </p:nvSpPr>
        <p:spPr>
          <a:xfrm>
            <a:off x="1136649" y="1597533"/>
            <a:ext cx="9545205" cy="1533594"/>
          </a:xfrm>
        </p:spPr>
        <p:txBody>
          <a:bodyPr>
            <a:normAutofit/>
          </a:bodyPr>
          <a:lstStyle/>
          <a:p>
            <a:pPr algn="ctr"/>
            <a:r>
              <a:rPr lang="en-GB" b="1">
                <a:solidFill>
                  <a:srgbClr val="00A4B4"/>
                </a:solidFill>
              </a:rPr>
              <a:t>Warm-up exercise</a:t>
            </a:r>
          </a:p>
        </p:txBody>
      </p:sp>
      <p:pic>
        <p:nvPicPr>
          <p:cNvPr id="5" name="Picture 4" descr="A picture containing group, beach, holding, standing&#10;&#10;Description automatically generated">
            <a:extLst>
              <a:ext uri="{FF2B5EF4-FFF2-40B4-BE49-F238E27FC236}">
                <a16:creationId xmlns:a16="http://schemas.microsoft.com/office/drawing/2014/main" id="{2C154260-4E75-4076-AAC6-3ADD8D04253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54810" y="3587746"/>
            <a:ext cx="5112141" cy="1945108"/>
          </a:xfrm>
          <a:prstGeom prst="rect">
            <a:avLst/>
          </a:prstGeom>
        </p:spPr>
      </p:pic>
    </p:spTree>
    <p:extLst>
      <p:ext uri="{BB962C8B-B14F-4D97-AF65-F5344CB8AC3E}">
        <p14:creationId xmlns:p14="http://schemas.microsoft.com/office/powerpoint/2010/main" val="143238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hirt, room&#10;&#10;Description automatically generated">
            <a:extLst>
              <a:ext uri="{FF2B5EF4-FFF2-40B4-BE49-F238E27FC236}">
                <a16:creationId xmlns:a16="http://schemas.microsoft.com/office/drawing/2014/main" id="{E6C5A471-96BA-4EAF-8FFC-865A9B22B81C}"/>
              </a:ext>
            </a:extLst>
          </p:cNvPr>
          <p:cNvPicPr>
            <a:picLocks noChangeAspect="1"/>
          </p:cNvPicPr>
          <p:nvPr/>
        </p:nvPicPr>
        <p:blipFill rotWithShape="1">
          <a:blip r:embed="rId2">
            <a:extLst>
              <a:ext uri="{28A0092B-C50C-407E-A947-70E740481C1C}">
                <a14:useLocalDpi xmlns:a14="http://schemas.microsoft.com/office/drawing/2010/main" val="0"/>
              </a:ext>
            </a:extLst>
          </a:blip>
          <a:srcRect t="738" r="13818" b="835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B8F38-0D1F-4276-9385-5C5D62FED618}"/>
              </a:ext>
            </a:extLst>
          </p:cNvPr>
          <p:cNvSpPr>
            <a:spLocks noGrp="1"/>
          </p:cNvSpPr>
          <p:nvPr>
            <p:ph type="title"/>
          </p:nvPr>
        </p:nvSpPr>
        <p:spPr>
          <a:xfrm>
            <a:off x="477980" y="1041377"/>
            <a:ext cx="5204362" cy="1887401"/>
          </a:xfrm>
        </p:spPr>
        <p:txBody>
          <a:bodyPr vert="horz" lIns="91440" tIns="45720" rIns="91440" bIns="45720" rtlCol="0" anchor="b">
            <a:normAutofit/>
          </a:bodyPr>
          <a:lstStyle/>
          <a:p>
            <a:r>
              <a:rPr lang="en-US" sz="4800" b="1"/>
              <a:t>Little Boxes </a:t>
            </a:r>
            <a:r>
              <a:rPr lang="en-US" sz="4800" b="1" i="1"/>
              <a:t>“All That we Share”</a:t>
            </a:r>
          </a:p>
        </p:txBody>
      </p:sp>
      <p:sp>
        <p:nvSpPr>
          <p:cNvPr id="3" name="Text Placeholder 2">
            <a:extLst>
              <a:ext uri="{FF2B5EF4-FFF2-40B4-BE49-F238E27FC236}">
                <a16:creationId xmlns:a16="http://schemas.microsoft.com/office/drawing/2014/main" id="{58343591-80F3-47B2-9D06-7D6E7DFC51D9}"/>
              </a:ext>
            </a:extLst>
          </p:cNvPr>
          <p:cNvSpPr>
            <a:spLocks noGrp="1"/>
          </p:cNvSpPr>
          <p:nvPr>
            <p:ph type="body" idx="1"/>
          </p:nvPr>
        </p:nvSpPr>
        <p:spPr>
          <a:xfrm>
            <a:off x="477980" y="4691744"/>
            <a:ext cx="6064334" cy="1389320"/>
          </a:xfrm>
        </p:spPr>
        <p:txBody>
          <a:bodyPr vert="horz" lIns="91440" tIns="45720" rIns="91440" bIns="45720" rtlCol="0">
            <a:normAutofit/>
          </a:bodyPr>
          <a:lstStyle/>
          <a:p>
            <a:r>
              <a:rPr lang="en-US" sz="2000">
                <a:solidFill>
                  <a:schemeClr val="tx1"/>
                </a:solidFill>
                <a:hlinkClick r:id="rId3"/>
              </a:rPr>
              <a:t>https://www.youtube.com/watch?v=5jjqTav4-88</a:t>
            </a:r>
            <a:r>
              <a:rPr lang="en-US" sz="2000">
                <a:solidFill>
                  <a:schemeClr val="tx1"/>
                </a:solidFill>
              </a:rPr>
              <a:t>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14659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rawing of a face&#10;&#10;Description automatically generated">
            <a:extLst>
              <a:ext uri="{FF2B5EF4-FFF2-40B4-BE49-F238E27FC236}">
                <a16:creationId xmlns:a16="http://schemas.microsoft.com/office/drawing/2014/main" id="{CFCEE85A-6CAE-47A3-AE0E-C835920AE924}"/>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430" r="14458" b="-1"/>
          <a:stretch/>
        </p:blipFill>
        <p:spPr>
          <a:xfrm>
            <a:off x="20" y="1"/>
            <a:ext cx="12191980" cy="6857999"/>
          </a:xfrm>
          <a:prstGeom prst="rect">
            <a:avLst/>
          </a:prstGeom>
        </p:spPr>
      </p:pic>
      <p:sp>
        <p:nvSpPr>
          <p:cNvPr id="2" name="Title 1">
            <a:extLst>
              <a:ext uri="{FF2B5EF4-FFF2-40B4-BE49-F238E27FC236}">
                <a16:creationId xmlns:a16="http://schemas.microsoft.com/office/drawing/2014/main" id="{9592F957-F45D-4149-B622-806C22F1FD99}"/>
              </a:ext>
            </a:extLst>
          </p:cNvPr>
          <p:cNvSpPr>
            <a:spLocks noGrp="1"/>
          </p:cNvSpPr>
          <p:nvPr>
            <p:ph type="title"/>
          </p:nvPr>
        </p:nvSpPr>
        <p:spPr>
          <a:xfrm>
            <a:off x="556180" y="1404594"/>
            <a:ext cx="10916241" cy="5062194"/>
          </a:xfrm>
        </p:spPr>
        <p:txBody>
          <a:bodyPr vert="horz" lIns="91440" tIns="45720" rIns="91440" bIns="45720" rtlCol="0" anchor="b">
            <a:normAutofit/>
          </a:bodyPr>
          <a:lstStyle/>
          <a:p>
            <a:pPr algn="ctr"/>
            <a:r>
              <a:rPr lang="en-US">
                <a:solidFill>
                  <a:schemeClr val="accent4">
                    <a:lumMod val="20000"/>
                    <a:lumOff val="80000"/>
                  </a:schemeClr>
                </a:solidFill>
              </a:rPr>
              <a:t>What is Equality?</a:t>
            </a:r>
            <a:br>
              <a:rPr lang="en-US">
                <a:solidFill>
                  <a:schemeClr val="accent4">
                    <a:lumMod val="20000"/>
                    <a:lumOff val="80000"/>
                  </a:schemeClr>
                </a:solidFill>
              </a:rPr>
            </a:br>
            <a:br>
              <a:rPr lang="en-US">
                <a:solidFill>
                  <a:schemeClr val="accent4">
                    <a:lumMod val="20000"/>
                    <a:lumOff val="80000"/>
                  </a:schemeClr>
                </a:solidFill>
              </a:rPr>
            </a:br>
            <a:r>
              <a:rPr lang="en-US">
                <a:solidFill>
                  <a:schemeClr val="accent4">
                    <a:lumMod val="20000"/>
                    <a:lumOff val="80000"/>
                  </a:schemeClr>
                </a:solidFill>
              </a:rPr>
              <a:t>What is Diversity?</a:t>
            </a:r>
            <a:br>
              <a:rPr lang="en-US">
                <a:solidFill>
                  <a:schemeClr val="accent4">
                    <a:lumMod val="20000"/>
                    <a:lumOff val="80000"/>
                  </a:schemeClr>
                </a:solidFill>
              </a:rPr>
            </a:br>
            <a:br>
              <a:rPr lang="en-US">
                <a:solidFill>
                  <a:schemeClr val="accent4">
                    <a:lumMod val="20000"/>
                    <a:lumOff val="80000"/>
                  </a:schemeClr>
                </a:solidFill>
              </a:rPr>
            </a:br>
            <a:r>
              <a:rPr lang="en-US">
                <a:solidFill>
                  <a:schemeClr val="accent4">
                    <a:lumMod val="20000"/>
                    <a:lumOff val="80000"/>
                  </a:schemeClr>
                </a:solidFill>
              </a:rPr>
              <a:t>Why does it matter?</a:t>
            </a:r>
          </a:p>
        </p:txBody>
      </p:sp>
    </p:spTree>
    <p:extLst>
      <p:ext uri="{BB962C8B-B14F-4D97-AF65-F5344CB8AC3E}">
        <p14:creationId xmlns:p14="http://schemas.microsoft.com/office/powerpoint/2010/main" val="39549216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4954B-5033-4DC0-9505-50384A188AEE}"/>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Equality Law</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85294A-AC9E-4117-B9D8-5BEA1E58ACAE}"/>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pPr marL="0" indent="0">
              <a:buNone/>
            </a:pPr>
            <a:r>
              <a:rPr lang="en-US" sz="3200" b="1">
                <a:solidFill>
                  <a:srgbClr val="B31B82"/>
                </a:solidFill>
              </a:rPr>
              <a:t>Activity</a:t>
            </a:r>
          </a:p>
          <a:p>
            <a:r>
              <a:rPr lang="en-US" sz="2000"/>
              <a:t>Review the </a:t>
            </a:r>
            <a:r>
              <a:rPr lang="en-US" sz="2000" b="1"/>
              <a:t>equality laws </a:t>
            </a:r>
            <a:r>
              <a:rPr lang="en-US" sz="2000"/>
              <a:t>on worksheet 28	</a:t>
            </a:r>
          </a:p>
          <a:p>
            <a:r>
              <a:rPr lang="en-US" sz="2000"/>
              <a:t>Complete the timeline below, by writing the equality laws in the boxes in the correct order	</a:t>
            </a:r>
          </a:p>
          <a:p>
            <a:r>
              <a:rPr lang="en-US" sz="2000"/>
              <a:t>Identify what type of discrimination the law is aiming to tackle e.g. discrimination on grounds of race, sex or disability</a:t>
            </a:r>
          </a:p>
          <a:p>
            <a:pPr marL="0" indent="0">
              <a:buNone/>
            </a:pPr>
            <a:endParaRPr lang="en-US" sz="200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sitting, table, man, different&#10;&#10;Description automatically generated">
            <a:extLst>
              <a:ext uri="{FF2B5EF4-FFF2-40B4-BE49-F238E27FC236}">
                <a16:creationId xmlns:a16="http://schemas.microsoft.com/office/drawing/2014/main" id="{FA35ECFF-A4FF-4456-B62B-97B0411D80C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9410" r="18481" b="1"/>
          <a:stretch/>
        </p:blipFill>
        <p:spPr>
          <a:xfrm>
            <a:off x="5977788" y="799352"/>
            <a:ext cx="5425410" cy="5259296"/>
          </a:xfrm>
          <a:prstGeom prst="rect">
            <a:avLst/>
          </a:prstGeom>
        </p:spPr>
      </p:pic>
    </p:spTree>
    <p:extLst>
      <p:ext uri="{BB962C8B-B14F-4D97-AF65-F5344CB8AC3E}">
        <p14:creationId xmlns:p14="http://schemas.microsoft.com/office/powerpoint/2010/main" val="408954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DB17-FDCB-4940-A31C-512F73527A4E}"/>
              </a:ext>
            </a:extLst>
          </p:cNvPr>
          <p:cNvSpPr>
            <a:spLocks noGrp="1"/>
          </p:cNvSpPr>
          <p:nvPr>
            <p:ph type="title"/>
          </p:nvPr>
        </p:nvSpPr>
        <p:spPr/>
        <p:txBody>
          <a:bodyPr/>
          <a:lstStyle/>
          <a:p>
            <a:r>
              <a:rPr lang="en-GB" b="1">
                <a:solidFill>
                  <a:srgbClr val="00A4B4"/>
                </a:solidFill>
              </a:rPr>
              <a:t>When would you rather live?</a:t>
            </a:r>
          </a:p>
        </p:txBody>
      </p:sp>
      <p:sp>
        <p:nvSpPr>
          <p:cNvPr id="3" name="Content Placeholder 2">
            <a:extLst>
              <a:ext uri="{FF2B5EF4-FFF2-40B4-BE49-F238E27FC236}">
                <a16:creationId xmlns:a16="http://schemas.microsoft.com/office/drawing/2014/main" id="{136A715C-3544-4F10-AC98-B5F96DE57775}"/>
              </a:ext>
            </a:extLst>
          </p:cNvPr>
          <p:cNvSpPr>
            <a:spLocks noGrp="1"/>
          </p:cNvSpPr>
          <p:nvPr>
            <p:ph sz="half" idx="1"/>
          </p:nvPr>
        </p:nvSpPr>
        <p:spPr>
          <a:xfrm>
            <a:off x="838199" y="1825625"/>
            <a:ext cx="5666295" cy="3821196"/>
          </a:xfrm>
        </p:spPr>
        <p:txBody>
          <a:bodyPr/>
          <a:lstStyle/>
          <a:p>
            <a:pPr marL="0" indent="0">
              <a:buNone/>
            </a:pPr>
            <a:r>
              <a:rPr lang="en-GB" b="1">
                <a:solidFill>
                  <a:srgbClr val="B31B82"/>
                </a:solidFill>
              </a:rPr>
              <a:t>Activity</a:t>
            </a:r>
          </a:p>
          <a:p>
            <a:pPr marL="0" indent="0">
              <a:buNone/>
            </a:pPr>
            <a:r>
              <a:rPr lang="en-GB"/>
              <a:t>Imagine you have to travel back in time to live in a different era </a:t>
            </a:r>
          </a:p>
          <a:p>
            <a:pPr marL="0" indent="0">
              <a:buNone/>
            </a:pPr>
            <a:r>
              <a:rPr lang="en-GB"/>
              <a:t>Review the timeline on worksheet 27</a:t>
            </a:r>
          </a:p>
          <a:p>
            <a:pPr marL="0" indent="0">
              <a:buNone/>
            </a:pPr>
            <a:r>
              <a:rPr lang="en-GB"/>
              <a:t>Now circle a point in time, when you would most rather live and discuss this in your group</a:t>
            </a:r>
          </a:p>
          <a:p>
            <a:pPr marL="0" indent="0">
              <a:buNone/>
            </a:pPr>
            <a:endParaRPr lang="en-GB"/>
          </a:p>
          <a:p>
            <a:endParaRPr lang="en-GB"/>
          </a:p>
        </p:txBody>
      </p:sp>
      <p:sp>
        <p:nvSpPr>
          <p:cNvPr id="4" name="Content Placeholder 3">
            <a:extLst>
              <a:ext uri="{FF2B5EF4-FFF2-40B4-BE49-F238E27FC236}">
                <a16:creationId xmlns:a16="http://schemas.microsoft.com/office/drawing/2014/main" id="{D237D623-C260-4DA2-AC80-5C41BD0E637F}"/>
              </a:ext>
            </a:extLst>
          </p:cNvPr>
          <p:cNvSpPr>
            <a:spLocks noGrp="1"/>
          </p:cNvSpPr>
          <p:nvPr>
            <p:ph sz="half" idx="2"/>
          </p:nvPr>
        </p:nvSpPr>
        <p:spPr>
          <a:xfrm>
            <a:off x="7145518" y="2215299"/>
            <a:ext cx="4326903" cy="3431522"/>
          </a:xfrm>
        </p:spPr>
        <p:txBody>
          <a:bodyPr/>
          <a:lstStyle/>
          <a:p>
            <a:pPr marL="0" indent="0" algn="ctr">
              <a:buNone/>
            </a:pPr>
            <a:r>
              <a:rPr lang="en-GB" b="1">
                <a:solidFill>
                  <a:srgbClr val="00A4B4"/>
                </a:solidFill>
              </a:rPr>
              <a:t>Why have you selected this time?</a:t>
            </a:r>
          </a:p>
          <a:p>
            <a:pPr marL="0" indent="0" algn="ctr">
              <a:buNone/>
            </a:pPr>
            <a:endParaRPr lang="en-GB" b="1">
              <a:solidFill>
                <a:srgbClr val="00A4B4"/>
              </a:solidFill>
            </a:endParaRPr>
          </a:p>
        </p:txBody>
      </p:sp>
      <p:pic>
        <p:nvPicPr>
          <p:cNvPr id="6" name="Picture 5" descr="A picture containing toy, sign, clock, room&#10;&#10;Description automatically generated">
            <a:extLst>
              <a:ext uri="{FF2B5EF4-FFF2-40B4-BE49-F238E27FC236}">
                <a16:creationId xmlns:a16="http://schemas.microsoft.com/office/drawing/2014/main" id="{52CB1845-21D6-4830-B6C2-FAC22F46A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251" y="3351227"/>
            <a:ext cx="4949073" cy="2227083"/>
          </a:xfrm>
          <a:prstGeom prst="rect">
            <a:avLst/>
          </a:prstGeom>
        </p:spPr>
      </p:pic>
    </p:spTree>
    <p:extLst>
      <p:ext uri="{BB962C8B-B14F-4D97-AF65-F5344CB8AC3E}">
        <p14:creationId xmlns:p14="http://schemas.microsoft.com/office/powerpoint/2010/main" val="332943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6B98-E5C6-44A1-802E-BBF91246FBB2}"/>
              </a:ext>
            </a:extLst>
          </p:cNvPr>
          <p:cNvSpPr>
            <a:spLocks noGrp="1"/>
          </p:cNvSpPr>
          <p:nvPr>
            <p:ph type="title"/>
          </p:nvPr>
        </p:nvSpPr>
        <p:spPr>
          <a:xfrm>
            <a:off x="1524000" y="2245810"/>
            <a:ext cx="9144000" cy="1355750"/>
          </a:xfrm>
        </p:spPr>
        <p:txBody>
          <a:bodyPr vert="horz" lIns="91440" tIns="45720" rIns="91440" bIns="45720" rtlCol="0" anchor="b">
            <a:normAutofit/>
          </a:bodyPr>
          <a:lstStyle/>
          <a:p>
            <a:r>
              <a:rPr lang="en-US" sz="4600" b="1" kern="1200">
                <a:solidFill>
                  <a:srgbClr val="00A4B4"/>
                </a:solidFill>
                <a:latin typeface="+mj-lt"/>
                <a:ea typeface="+mj-ea"/>
                <a:cs typeface="+mj-cs"/>
              </a:rPr>
              <a:t>What is Equality and Inclusion?</a:t>
            </a:r>
          </a:p>
        </p:txBody>
      </p:sp>
      <p:sp>
        <p:nvSpPr>
          <p:cNvPr id="3" name="Text Placeholder 2">
            <a:extLst>
              <a:ext uri="{FF2B5EF4-FFF2-40B4-BE49-F238E27FC236}">
                <a16:creationId xmlns:a16="http://schemas.microsoft.com/office/drawing/2014/main" id="{66811F2D-64C3-4D14-8A46-7710941C6AF3}"/>
              </a:ext>
            </a:extLst>
          </p:cNvPr>
          <p:cNvSpPr>
            <a:spLocks noGrp="1"/>
          </p:cNvSpPr>
          <p:nvPr>
            <p:ph type="body" idx="1"/>
          </p:nvPr>
        </p:nvSpPr>
        <p:spPr>
          <a:xfrm>
            <a:off x="1524000" y="3608516"/>
            <a:ext cx="9144000" cy="911117"/>
          </a:xfrm>
        </p:spPr>
        <p:txBody>
          <a:bodyPr vert="horz" lIns="91440" tIns="45720" rIns="91440" bIns="45720" rtlCol="0">
            <a:normAutofit/>
          </a:bodyPr>
          <a:lstStyle/>
          <a:p>
            <a:pPr algn="ctr"/>
            <a:r>
              <a:rPr lang="en-US" sz="2000" kern="1200">
                <a:solidFill>
                  <a:schemeClr val="tx1"/>
                </a:solidFill>
                <a:latin typeface="+mn-lt"/>
                <a:ea typeface="+mn-ea"/>
                <a:cs typeface="+mn-cs"/>
                <a:hlinkClick r:id="rId3"/>
              </a:rPr>
              <a:t>https://www.youtube.com/watch?v=C-uyB5I6WnQ</a:t>
            </a:r>
            <a:r>
              <a:rPr lang="en-US" sz="2000" kern="1200">
                <a:solidFill>
                  <a:schemeClr val="tx1"/>
                </a:solidFill>
                <a:latin typeface="+mn-lt"/>
                <a:ea typeface="+mn-ea"/>
                <a:cs typeface="+mn-cs"/>
              </a:rPr>
              <a:t> </a:t>
            </a:r>
          </a:p>
        </p:txBody>
      </p:sp>
      <p:sp>
        <p:nvSpPr>
          <p:cNvPr id="14"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75140"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5C4A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56B0CC0E-C271-4C15-85FD-9E9FC975E9E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0142" r="1" b="29980"/>
          <a:stretch/>
        </p:blipFill>
        <p:spPr>
          <a:xfrm>
            <a:off x="3649318" y="2"/>
            <a:ext cx="8542682" cy="2130473"/>
          </a:xfrm>
          <a:custGeom>
            <a:avLst/>
            <a:gdLst/>
            <a:ahLst/>
            <a:cxnLst/>
            <a:rect l="l" t="t" r="r" b="b"/>
            <a:pathLst>
              <a:path w="8542682" h="2130473">
                <a:moveTo>
                  <a:pt x="986689" y="0"/>
                </a:moveTo>
                <a:lnTo>
                  <a:pt x="8542682" y="0"/>
                </a:lnTo>
                <a:lnTo>
                  <a:pt x="8542682" y="2130473"/>
                </a:lnTo>
                <a:lnTo>
                  <a:pt x="0" y="2130473"/>
                </a:lnTo>
                <a:close/>
              </a:path>
            </a:pathLst>
          </a:custGeom>
        </p:spPr>
      </p:pic>
      <p:sp>
        <p:nvSpPr>
          <p:cNvPr id="16"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716860" y="4682362"/>
            <a:ext cx="4475140"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food&#10;&#10;Description automatically generated">
            <a:extLst>
              <a:ext uri="{FF2B5EF4-FFF2-40B4-BE49-F238E27FC236}">
                <a16:creationId xmlns:a16="http://schemas.microsoft.com/office/drawing/2014/main" id="{D58A75D5-7922-43F5-B412-63487680EB22}"/>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1971" r="4" b="28647"/>
          <a:stretch/>
        </p:blipFill>
        <p:spPr>
          <a:xfrm>
            <a:off x="20" y="4682838"/>
            <a:ext cx="8563356" cy="2175160"/>
          </a:xfrm>
          <a:custGeom>
            <a:avLst/>
            <a:gdLst/>
            <a:ahLst/>
            <a:cxnLst/>
            <a:rect l="l" t="t" r="r" b="b"/>
            <a:pathLst>
              <a:path w="8563376" h="2175160">
                <a:moveTo>
                  <a:pt x="0" y="0"/>
                </a:moveTo>
                <a:lnTo>
                  <a:pt x="8563376" y="0"/>
                </a:lnTo>
                <a:lnTo>
                  <a:pt x="7555992" y="2175160"/>
                </a:lnTo>
                <a:lnTo>
                  <a:pt x="0" y="2175160"/>
                </a:lnTo>
                <a:close/>
              </a:path>
            </a:pathLst>
          </a:custGeom>
        </p:spPr>
      </p:pic>
    </p:spTree>
    <p:extLst>
      <p:ext uri="{BB962C8B-B14F-4D97-AF65-F5344CB8AC3E}">
        <p14:creationId xmlns:p14="http://schemas.microsoft.com/office/powerpoint/2010/main" val="175603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E4CB45-54C1-4D04-B44F-EC6193D934D4}"/>
              </a:ext>
            </a:extLst>
          </p:cNvPr>
          <p:cNvSpPr>
            <a:spLocks noGrp="1"/>
          </p:cNvSpPr>
          <p:nvPr>
            <p:ph type="body" idx="1"/>
          </p:nvPr>
        </p:nvSpPr>
        <p:spPr>
          <a:xfrm>
            <a:off x="8627142" y="1746316"/>
            <a:ext cx="3195687" cy="3908999"/>
          </a:xfrm>
        </p:spPr>
        <p:txBody>
          <a:bodyPr>
            <a:normAutofit fontScale="92500" lnSpcReduction="10000"/>
          </a:bodyPr>
          <a:lstStyle/>
          <a:p>
            <a:r>
              <a:rPr lang="en-GB" b="1">
                <a:solidFill>
                  <a:srgbClr val="B31B82"/>
                </a:solidFill>
              </a:rPr>
              <a:t>Activity</a:t>
            </a:r>
          </a:p>
          <a:p>
            <a:r>
              <a:rPr lang="en-GB">
                <a:solidFill>
                  <a:srgbClr val="002060"/>
                </a:solidFill>
              </a:rPr>
              <a:t>Take a look at your case study (there are 6 in total) and answer the three questions on your card</a:t>
            </a:r>
          </a:p>
          <a:p>
            <a:endParaRPr lang="en-GB">
              <a:solidFill>
                <a:srgbClr val="002060"/>
              </a:solidFill>
            </a:endParaRPr>
          </a:p>
          <a:p>
            <a:r>
              <a:rPr lang="en-GB">
                <a:solidFill>
                  <a:srgbClr val="002060"/>
                </a:solidFill>
              </a:rPr>
              <a:t>It is suggested that you make notes so you’re prepared to share your ideas with the rest of the group</a:t>
            </a:r>
          </a:p>
          <a:p>
            <a:endParaRPr lang="en-GB">
              <a:solidFill>
                <a:srgbClr val="002060"/>
              </a:solidFill>
            </a:endParaRPr>
          </a:p>
        </p:txBody>
      </p:sp>
      <p:sp>
        <p:nvSpPr>
          <p:cNvPr id="6" name="Rectangle 3">
            <a:extLst>
              <a:ext uri="{FF2B5EF4-FFF2-40B4-BE49-F238E27FC236}">
                <a16:creationId xmlns:a16="http://schemas.microsoft.com/office/drawing/2014/main" id="{28373EA8-F958-4539-8D73-714E6793583F}"/>
              </a:ext>
            </a:extLst>
          </p:cNvPr>
          <p:cNvSpPr>
            <a:spLocks noChangeArrowheads="1"/>
          </p:cNvSpPr>
          <p:nvPr/>
        </p:nvSpPr>
        <p:spPr bwMode="auto">
          <a:xfrm>
            <a:off x="369171" y="436669"/>
            <a:ext cx="335317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a:ln>
                  <a:noFill/>
                </a:ln>
                <a:solidFill>
                  <a:srgbClr val="00A4B4"/>
                </a:solidFill>
                <a:effectLst/>
                <a:latin typeface="Arial" panose="020B0604020202020204" pitchFamily="34" charset="0"/>
                <a:cs typeface="Arial" panose="020B0604020202020204" pitchFamily="34" charset="0"/>
              </a:rPr>
              <a:t>The Equality Act 2010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600" b="1" i="0" u="none" strike="noStrike" cap="none" normalizeH="0" baseline="0">
              <a:ln>
                <a:noFill/>
              </a:ln>
              <a:solidFill>
                <a:srgbClr val="00A4B4"/>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GB" altLang="en-US">
                <a:latin typeface="Arial" panose="020B0604020202020204" pitchFamily="34" charset="0"/>
              </a:rPr>
              <a:t>The Equality Act 2010 makes it law that every private, public and voluntary organisation must not discriminate against employees and people that use their services because of particular characteristics. </a:t>
            </a:r>
          </a:p>
          <a:p>
            <a:pPr lvl="0" eaLnBrk="0" fontAlgn="base" hangingPunct="0">
              <a:spcBef>
                <a:spcPct val="0"/>
              </a:spcBef>
              <a:spcAft>
                <a:spcPct val="0"/>
              </a:spcAft>
            </a:pPr>
            <a:endParaRPr lang="en-GB" altLang="en-US">
              <a:latin typeface="Arial" panose="020B0604020202020204" pitchFamily="34" charset="0"/>
            </a:endParaRPr>
          </a:p>
          <a:p>
            <a:pPr lvl="0" eaLnBrk="0" fontAlgn="base" hangingPunct="0">
              <a:spcBef>
                <a:spcPct val="0"/>
              </a:spcBef>
              <a:spcAft>
                <a:spcPct val="0"/>
              </a:spcAft>
            </a:pPr>
            <a:r>
              <a:rPr lang="en-GB" altLang="en-US">
                <a:latin typeface="Arial" panose="020B0604020202020204" pitchFamily="34" charset="0"/>
              </a:rPr>
              <a:t>The Act brings together all previous equality laws, making them simpler, more effective and easier to understand. </a:t>
            </a:r>
            <a:endParaRPr kumimoji="0" lang="en-GB" altLang="en-US" b="0" i="0" u="none" strike="noStrike" cap="none" normalizeH="0" baseline="0">
              <a:ln>
                <a:noFill/>
              </a:ln>
              <a:effectLst/>
              <a:latin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C332D379-EE2C-4804-97B0-8EA0212FB1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98078" y="119868"/>
            <a:ext cx="4795844" cy="6618263"/>
          </a:xfrm>
          <a:prstGeom prst="rect">
            <a:avLst/>
          </a:prstGeom>
        </p:spPr>
      </p:pic>
      <p:sp>
        <p:nvSpPr>
          <p:cNvPr id="8" name="TextBox 7">
            <a:extLst>
              <a:ext uri="{FF2B5EF4-FFF2-40B4-BE49-F238E27FC236}">
                <a16:creationId xmlns:a16="http://schemas.microsoft.com/office/drawing/2014/main" id="{A14FA5D1-13A8-4856-A2A7-112F4F37436F}"/>
              </a:ext>
            </a:extLst>
          </p:cNvPr>
          <p:cNvSpPr txBox="1"/>
          <p:nvPr/>
        </p:nvSpPr>
        <p:spPr>
          <a:xfrm>
            <a:off x="4704727" y="7010619"/>
            <a:ext cx="2393657" cy="369332"/>
          </a:xfrm>
          <a:prstGeom prst="rect">
            <a:avLst/>
          </a:prstGeom>
          <a:noFill/>
        </p:spPr>
        <p:txBody>
          <a:bodyPr wrap="square" rtlCol="0">
            <a:spAutoFit/>
          </a:bodyPr>
          <a:lstStyle/>
          <a:p>
            <a:r>
              <a:rPr lang="en-GB" sz="900">
                <a:hlinkClick r:id="rId4" tooltip="https://www.libela.org/vijesti/2236-najvise-diskriminacije-ima-na-radnom-mjestu/"/>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3587061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mp;P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g4d05b73ac8e45788dace252164c008a xmlns="ef834189-ea37-43c1-b23c-fe8cd9c72e41">
      <Terms xmlns="http://schemas.microsoft.com/office/infopath/2007/PartnerControls"/>
    </g4d05b73ac8e45788dace252164c008a>
    <IconOverlay xmlns="http://schemas.microsoft.com/sharepoint/v4" xsi:nil="true"/>
    <Open xmlns="ef834189-ea37-43c1-b23c-fe8cd9c72e41">true</Open>
    <SharedWithUsers xmlns="189d6819-42bb-40a9-9aa1-b6cfbddd55fc">
      <UserInfo>
        <DisplayName/>
        <AccountId xsi:nil="true"/>
        <AccountType/>
      </UserInfo>
    </SharedWithUsers>
    <_dlc_DocId xmlns="189d6819-42bb-40a9-9aa1-b6cfbddd55fc">HFUTUREDOCID-1165664543-98976</_dlc_DocId>
    <_dlc_DocIdUrl xmlns="189d6819-42bb-40a9-9aa1-b6cfbddd55fc">
      <Url>https://hants.sharepoint.com/sites/HF/_layouts/15/DocIdRedir.aspx?ID=HFUTUREDOCID-1165664543-98976</Url>
      <Description>HFUTUREDOCID-1165664543-98976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27" ma:contentTypeDescription="Create a new document." ma:contentTypeScope="" ma:versionID="06665eb883407991979319b5e0d30e56">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d559ea567f626e9e77d21a1e1c6a915c"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3:g4d05b73ac8e45788dace252164c008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g4d05b73ac8e45788dace252164c008a" ma:index="26" nillable="true" ma:taxonomy="true" ma:internalName="g4d05b73ac8e45788dace252164c008a" ma:taxonomyFieldName="CSF" ma:displayName="CSF" ma:default="" ma:fieldId="{04d05b73-ac8e-4578-8dac-e252164c008a}" ma:sspId="3c5dbf34-c73a-430c-9290-9174ad787734" ma:termSetId="86a6d794-3e8d-47bd-b8d1-ecaf61a5c95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8FB69A6-09C1-4585-BECB-C8BF51F63F6B}">
  <ds:schemaRefs>
    <ds:schemaRef ds:uri="http://schemas.microsoft.com/office/2006/metadata/properties"/>
    <ds:schemaRef ds:uri="cca2ca72-aeb3-408d-815e-f8af989503b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176ca1e0-fea0-444e-8274-bd5347aee320"/>
    <ds:schemaRef ds:uri="http://www.w3.org/XML/1998/namespace"/>
    <ds:schemaRef ds:uri="http://purl.org/dc/dcmitype/"/>
  </ds:schemaRefs>
</ds:datastoreItem>
</file>

<file path=customXml/itemProps2.xml><?xml version="1.0" encoding="utf-8"?>
<ds:datastoreItem xmlns:ds="http://schemas.openxmlformats.org/officeDocument/2006/customXml" ds:itemID="{1DBD869A-BC30-427B-884B-868B626BC74A}">
  <ds:schemaRefs>
    <ds:schemaRef ds:uri="http://schemas.microsoft.com/sharepoint/v3/contenttype/forms"/>
  </ds:schemaRefs>
</ds:datastoreItem>
</file>

<file path=customXml/itemProps3.xml><?xml version="1.0" encoding="utf-8"?>
<ds:datastoreItem xmlns:ds="http://schemas.openxmlformats.org/officeDocument/2006/customXml" ds:itemID="{B9CED3E7-CAA1-4ED4-9C8C-D689C7AE2B9A}"/>
</file>

<file path=customXml/itemProps4.xml><?xml version="1.0" encoding="utf-8"?>
<ds:datastoreItem xmlns:ds="http://schemas.openxmlformats.org/officeDocument/2006/customXml" ds:itemID="{A46C415C-E461-4DD0-AC12-3269EC20C74A}"/>
</file>

<file path=docProps/app.xml><?xml version="1.0" encoding="utf-8"?>
<Properties xmlns="http://schemas.openxmlformats.org/officeDocument/2006/extended-properties" xmlns:vt="http://schemas.openxmlformats.org/officeDocument/2006/docPropsVTypes">
  <TotalTime>0</TotalTime>
  <Words>1532</Words>
  <Application>Microsoft Office PowerPoint</Application>
  <PresentationFormat>Widescreen</PresentationFormat>
  <Paragraphs>136</Paragraphs>
  <Slides>17</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Equality &amp; Diversity  </vt:lpstr>
      <vt:lpstr>What are we hoping to cover in this tutorial?</vt:lpstr>
      <vt:lpstr>Warm-up exercise</vt:lpstr>
      <vt:lpstr>Little Boxes “All That we Share”</vt:lpstr>
      <vt:lpstr>What is Equality?  What is Diversity?  Why does it matter?</vt:lpstr>
      <vt:lpstr>Equality Law</vt:lpstr>
      <vt:lpstr>When would you rather live?</vt:lpstr>
      <vt:lpstr>What is Equality and Inclusion?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of Learning Outcomes. Have we…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Higgs, Susie</dc:creator>
  <cp:lastModifiedBy>Copeland, Deborah</cp:lastModifiedBy>
  <cp:revision>1</cp:revision>
  <dcterms:created xsi:type="dcterms:W3CDTF">2020-06-15T14:00:39Z</dcterms:created>
  <dcterms:modified xsi:type="dcterms:W3CDTF">2020-06-16T07:52:19Z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0x01010082B2C58A1F3B5F40B9DAB2C1A41FA8E9</vt:lpwstr>
  </property>
  <property fmtid="{D5CDD505-2E9C-101B-9397-08002B2CF9AE}" pid="3" name="Order">
    <vt:r8>88700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CSF">
    <vt:lpwstr/>
  </property>
  <property fmtid="{D5CDD505-2E9C-101B-9397-08002B2CF9AE}" pid="8" name="_dlc_DocIdItemGuid">
    <vt:lpwstr>f69fdd91-0c3c-442a-8605-9cf37a58f58d</vt:lpwstr>
  </property>
</Properties>
</file>