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80" autoAdjust="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3CEB3C-8262-4A99-A7C4-E81128DDBAC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84E8B15-E4A2-48BD-AFAB-F416C043AADD}">
      <dgm:prSet phldrT="[Text]"/>
      <dgm:spPr/>
      <dgm:t>
        <a:bodyPr/>
        <a:lstStyle/>
        <a:p>
          <a:r>
            <a:rPr lang="en-GB" dirty="0" smtClean="0"/>
            <a:t>Patient / family</a:t>
          </a:r>
          <a:endParaRPr lang="en-GB" dirty="0"/>
        </a:p>
      </dgm:t>
    </dgm:pt>
    <dgm:pt modelId="{BB7FC80F-1427-4EA9-A413-F0FF295D747C}" type="parTrans" cxnId="{34A3AF05-56EA-4CC0-A9A8-8C384251BF17}">
      <dgm:prSet/>
      <dgm:spPr/>
      <dgm:t>
        <a:bodyPr/>
        <a:lstStyle/>
        <a:p>
          <a:endParaRPr lang="en-GB"/>
        </a:p>
      </dgm:t>
    </dgm:pt>
    <dgm:pt modelId="{1897B2CA-3EE8-4639-ACD1-9E87CD79A618}" type="sibTrans" cxnId="{34A3AF05-56EA-4CC0-A9A8-8C384251BF17}">
      <dgm:prSet/>
      <dgm:spPr/>
      <dgm:t>
        <a:bodyPr/>
        <a:lstStyle/>
        <a:p>
          <a:endParaRPr lang="en-GB"/>
        </a:p>
      </dgm:t>
    </dgm:pt>
    <dgm:pt modelId="{9C32A95F-B17C-4169-BBF5-F0C67BC3BEAE}">
      <dgm:prSet phldrT="[Text]"/>
      <dgm:spPr/>
      <dgm:t>
        <a:bodyPr/>
        <a:lstStyle/>
        <a:p>
          <a:r>
            <a:rPr lang="en-GB" dirty="0" smtClean="0"/>
            <a:t>Health Care</a:t>
          </a:r>
          <a:endParaRPr lang="en-GB" dirty="0"/>
        </a:p>
      </dgm:t>
    </dgm:pt>
    <dgm:pt modelId="{A3EB6099-9B5A-4618-A09A-E8DDD1856F87}" type="parTrans" cxnId="{CE7DDDF1-95DB-46C9-873B-D4476D95AEA6}">
      <dgm:prSet/>
      <dgm:spPr/>
      <dgm:t>
        <a:bodyPr/>
        <a:lstStyle/>
        <a:p>
          <a:endParaRPr lang="en-GB"/>
        </a:p>
      </dgm:t>
    </dgm:pt>
    <dgm:pt modelId="{BF8ABB50-30E2-47AA-8039-8CAF3DDD5DB8}" type="sibTrans" cxnId="{CE7DDDF1-95DB-46C9-873B-D4476D95AEA6}">
      <dgm:prSet/>
      <dgm:spPr/>
      <dgm:t>
        <a:bodyPr/>
        <a:lstStyle/>
        <a:p>
          <a:endParaRPr lang="en-GB"/>
        </a:p>
      </dgm:t>
    </dgm:pt>
    <dgm:pt modelId="{CD7B2023-8821-495F-82B2-0812909E252D}">
      <dgm:prSet phldrT="[Text]"/>
      <dgm:spPr/>
      <dgm:t>
        <a:bodyPr/>
        <a:lstStyle/>
        <a:p>
          <a:r>
            <a:rPr lang="en-GB" dirty="0" smtClean="0"/>
            <a:t>School</a:t>
          </a:r>
          <a:endParaRPr lang="en-GB" dirty="0"/>
        </a:p>
      </dgm:t>
    </dgm:pt>
    <dgm:pt modelId="{55D76862-A769-4992-9D7A-2C89EECB78CC}" type="parTrans" cxnId="{F15B0816-B7BB-4C30-A470-4153FE44F04D}">
      <dgm:prSet/>
      <dgm:spPr/>
      <dgm:t>
        <a:bodyPr/>
        <a:lstStyle/>
        <a:p>
          <a:endParaRPr lang="en-GB"/>
        </a:p>
      </dgm:t>
    </dgm:pt>
    <dgm:pt modelId="{2776E78B-EB11-434A-B5F2-68D08614A02F}" type="sibTrans" cxnId="{F15B0816-B7BB-4C30-A470-4153FE44F04D}">
      <dgm:prSet/>
      <dgm:spPr/>
      <dgm:t>
        <a:bodyPr/>
        <a:lstStyle/>
        <a:p>
          <a:endParaRPr lang="en-GB"/>
        </a:p>
      </dgm:t>
    </dgm:pt>
    <dgm:pt modelId="{39AD7F0A-9A12-4B2B-BA86-3730906D1A25}">
      <dgm:prSet phldrT="[Text]"/>
      <dgm:spPr/>
      <dgm:t>
        <a:bodyPr/>
        <a:lstStyle/>
        <a:p>
          <a:r>
            <a:rPr lang="en-GB" dirty="0" smtClean="0"/>
            <a:t>Society</a:t>
          </a:r>
          <a:endParaRPr lang="en-GB" dirty="0"/>
        </a:p>
      </dgm:t>
    </dgm:pt>
    <dgm:pt modelId="{F4799B33-DA4D-4E65-8BAF-459667546CBB}" type="parTrans" cxnId="{2A121A91-D6C8-45FE-93F8-A76DC8F55495}">
      <dgm:prSet/>
      <dgm:spPr/>
      <dgm:t>
        <a:bodyPr/>
        <a:lstStyle/>
        <a:p>
          <a:endParaRPr lang="en-GB"/>
        </a:p>
      </dgm:t>
    </dgm:pt>
    <dgm:pt modelId="{CA03D935-02C9-4523-8A23-7D5E902AA38E}" type="sibTrans" cxnId="{2A121A91-D6C8-45FE-93F8-A76DC8F55495}">
      <dgm:prSet/>
      <dgm:spPr/>
      <dgm:t>
        <a:bodyPr/>
        <a:lstStyle/>
        <a:p>
          <a:endParaRPr lang="en-GB"/>
        </a:p>
      </dgm:t>
    </dgm:pt>
    <dgm:pt modelId="{4E84D3FB-26F2-4567-9E7E-BE7ECBB23104}">
      <dgm:prSet phldrT="[Text]"/>
      <dgm:spPr/>
      <dgm:t>
        <a:bodyPr/>
        <a:lstStyle/>
        <a:p>
          <a:r>
            <a:rPr lang="en-GB" dirty="0" smtClean="0"/>
            <a:t>Employer</a:t>
          </a:r>
        </a:p>
        <a:p>
          <a:endParaRPr lang="en-GB" dirty="0"/>
        </a:p>
      </dgm:t>
    </dgm:pt>
    <dgm:pt modelId="{A2260856-A9C2-4D85-915A-C48BE89ECF3F}" type="parTrans" cxnId="{49C6B156-C618-4863-AEE1-59A021B643DD}">
      <dgm:prSet/>
      <dgm:spPr/>
      <dgm:t>
        <a:bodyPr/>
        <a:lstStyle/>
        <a:p>
          <a:endParaRPr lang="en-GB"/>
        </a:p>
      </dgm:t>
    </dgm:pt>
    <dgm:pt modelId="{F3FD18BD-3214-432F-977E-260CF2456A72}" type="sibTrans" cxnId="{49C6B156-C618-4863-AEE1-59A021B643DD}">
      <dgm:prSet/>
      <dgm:spPr/>
      <dgm:t>
        <a:bodyPr/>
        <a:lstStyle/>
        <a:p>
          <a:endParaRPr lang="en-GB"/>
        </a:p>
      </dgm:t>
    </dgm:pt>
    <dgm:pt modelId="{A26D6EB1-F9C8-4E4A-B124-1415E635ED24}" type="pres">
      <dgm:prSet presAssocID="{B03CEB3C-8262-4A99-A7C4-E81128DDBAC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ED7C8FB-198B-4300-92AF-C4FDABA56312}" type="pres">
      <dgm:prSet presAssocID="{B03CEB3C-8262-4A99-A7C4-E81128DDBACF}" presName="radial" presStyleCnt="0">
        <dgm:presLayoutVars>
          <dgm:animLvl val="ctr"/>
        </dgm:presLayoutVars>
      </dgm:prSet>
      <dgm:spPr/>
    </dgm:pt>
    <dgm:pt modelId="{5A0D7E91-D7D2-44B7-B60C-F1C6AFA4BCC5}" type="pres">
      <dgm:prSet presAssocID="{684E8B15-E4A2-48BD-AFAB-F416C043AADD}" presName="centerShape" presStyleLbl="vennNode1" presStyleIdx="0" presStyleCnt="5"/>
      <dgm:spPr/>
      <dgm:t>
        <a:bodyPr/>
        <a:lstStyle/>
        <a:p>
          <a:endParaRPr lang="en-GB"/>
        </a:p>
      </dgm:t>
    </dgm:pt>
    <dgm:pt modelId="{539F1415-27CA-4806-B8E9-5AF9D3AAA12F}" type="pres">
      <dgm:prSet presAssocID="{9C32A95F-B17C-4169-BBF5-F0C67BC3BEAE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E064E-FB65-4DFF-8804-6C7CA375C0E2}" type="pres">
      <dgm:prSet presAssocID="{CD7B2023-8821-495F-82B2-0812909E252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681CF9-058A-4587-97C7-1E5A66BC9470}" type="pres">
      <dgm:prSet presAssocID="{39AD7F0A-9A12-4B2B-BA86-3730906D1A25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DB8162-D888-486A-BE48-DB37834873E6}" type="pres">
      <dgm:prSet presAssocID="{4E84D3FB-26F2-4567-9E7E-BE7ECBB23104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A121A91-D6C8-45FE-93F8-A76DC8F55495}" srcId="{684E8B15-E4A2-48BD-AFAB-F416C043AADD}" destId="{39AD7F0A-9A12-4B2B-BA86-3730906D1A25}" srcOrd="2" destOrd="0" parTransId="{F4799B33-DA4D-4E65-8BAF-459667546CBB}" sibTransId="{CA03D935-02C9-4523-8A23-7D5E902AA38E}"/>
    <dgm:cxn modelId="{F15B0816-B7BB-4C30-A470-4153FE44F04D}" srcId="{684E8B15-E4A2-48BD-AFAB-F416C043AADD}" destId="{CD7B2023-8821-495F-82B2-0812909E252D}" srcOrd="1" destOrd="0" parTransId="{55D76862-A769-4992-9D7A-2C89EECB78CC}" sibTransId="{2776E78B-EB11-434A-B5F2-68D08614A02F}"/>
    <dgm:cxn modelId="{CE7DDDF1-95DB-46C9-873B-D4476D95AEA6}" srcId="{684E8B15-E4A2-48BD-AFAB-F416C043AADD}" destId="{9C32A95F-B17C-4169-BBF5-F0C67BC3BEAE}" srcOrd="0" destOrd="0" parTransId="{A3EB6099-9B5A-4618-A09A-E8DDD1856F87}" sibTransId="{BF8ABB50-30E2-47AA-8039-8CAF3DDD5DB8}"/>
    <dgm:cxn modelId="{4F94EC4E-E2C9-461C-BAF5-D092AFD37FD4}" type="presOf" srcId="{9C32A95F-B17C-4169-BBF5-F0C67BC3BEAE}" destId="{539F1415-27CA-4806-B8E9-5AF9D3AAA12F}" srcOrd="0" destOrd="0" presId="urn:microsoft.com/office/officeart/2005/8/layout/radial3"/>
    <dgm:cxn modelId="{85FE1914-FD8D-4FA8-B0E6-56D97441F0DB}" type="presOf" srcId="{CD7B2023-8821-495F-82B2-0812909E252D}" destId="{911E064E-FB65-4DFF-8804-6C7CA375C0E2}" srcOrd="0" destOrd="0" presId="urn:microsoft.com/office/officeart/2005/8/layout/radial3"/>
    <dgm:cxn modelId="{AD08738E-51F7-4350-982B-2649C22E136B}" type="presOf" srcId="{39AD7F0A-9A12-4B2B-BA86-3730906D1A25}" destId="{3B681CF9-058A-4587-97C7-1E5A66BC9470}" srcOrd="0" destOrd="0" presId="urn:microsoft.com/office/officeart/2005/8/layout/radial3"/>
    <dgm:cxn modelId="{34A3AF05-56EA-4CC0-A9A8-8C384251BF17}" srcId="{B03CEB3C-8262-4A99-A7C4-E81128DDBACF}" destId="{684E8B15-E4A2-48BD-AFAB-F416C043AADD}" srcOrd="0" destOrd="0" parTransId="{BB7FC80F-1427-4EA9-A413-F0FF295D747C}" sibTransId="{1897B2CA-3EE8-4639-ACD1-9E87CD79A618}"/>
    <dgm:cxn modelId="{FE4E73E4-CF56-4AE1-8198-A57B90115B72}" type="presOf" srcId="{B03CEB3C-8262-4A99-A7C4-E81128DDBACF}" destId="{A26D6EB1-F9C8-4E4A-B124-1415E635ED24}" srcOrd="0" destOrd="0" presId="urn:microsoft.com/office/officeart/2005/8/layout/radial3"/>
    <dgm:cxn modelId="{49C6B156-C618-4863-AEE1-59A021B643DD}" srcId="{684E8B15-E4A2-48BD-AFAB-F416C043AADD}" destId="{4E84D3FB-26F2-4567-9E7E-BE7ECBB23104}" srcOrd="3" destOrd="0" parTransId="{A2260856-A9C2-4D85-915A-C48BE89ECF3F}" sibTransId="{F3FD18BD-3214-432F-977E-260CF2456A72}"/>
    <dgm:cxn modelId="{6B960F58-B143-4A02-BEFB-1E0C7DA1CA34}" type="presOf" srcId="{684E8B15-E4A2-48BD-AFAB-F416C043AADD}" destId="{5A0D7E91-D7D2-44B7-B60C-F1C6AFA4BCC5}" srcOrd="0" destOrd="0" presId="urn:microsoft.com/office/officeart/2005/8/layout/radial3"/>
    <dgm:cxn modelId="{8D798439-CB9C-4D71-99C3-85A4B1BF6FA9}" type="presOf" srcId="{4E84D3FB-26F2-4567-9E7E-BE7ECBB23104}" destId="{11DB8162-D888-486A-BE48-DB37834873E6}" srcOrd="0" destOrd="0" presId="urn:microsoft.com/office/officeart/2005/8/layout/radial3"/>
    <dgm:cxn modelId="{871498A8-3802-4B84-8107-A6E127D02571}" type="presParOf" srcId="{A26D6EB1-F9C8-4E4A-B124-1415E635ED24}" destId="{3ED7C8FB-198B-4300-92AF-C4FDABA56312}" srcOrd="0" destOrd="0" presId="urn:microsoft.com/office/officeart/2005/8/layout/radial3"/>
    <dgm:cxn modelId="{F5F624E4-0864-4841-BCBE-303C007B6646}" type="presParOf" srcId="{3ED7C8FB-198B-4300-92AF-C4FDABA56312}" destId="{5A0D7E91-D7D2-44B7-B60C-F1C6AFA4BCC5}" srcOrd="0" destOrd="0" presId="urn:microsoft.com/office/officeart/2005/8/layout/radial3"/>
    <dgm:cxn modelId="{97B1DAEF-E9A9-4347-84A5-1D871EF49A67}" type="presParOf" srcId="{3ED7C8FB-198B-4300-92AF-C4FDABA56312}" destId="{539F1415-27CA-4806-B8E9-5AF9D3AAA12F}" srcOrd="1" destOrd="0" presId="urn:microsoft.com/office/officeart/2005/8/layout/radial3"/>
    <dgm:cxn modelId="{EE48A1ED-5572-42E0-B234-407C2751C2ED}" type="presParOf" srcId="{3ED7C8FB-198B-4300-92AF-C4FDABA56312}" destId="{911E064E-FB65-4DFF-8804-6C7CA375C0E2}" srcOrd="2" destOrd="0" presId="urn:microsoft.com/office/officeart/2005/8/layout/radial3"/>
    <dgm:cxn modelId="{69282F12-AE6A-4F34-AEBE-2A1302D500BF}" type="presParOf" srcId="{3ED7C8FB-198B-4300-92AF-C4FDABA56312}" destId="{3B681CF9-058A-4587-97C7-1E5A66BC9470}" srcOrd="3" destOrd="0" presId="urn:microsoft.com/office/officeart/2005/8/layout/radial3"/>
    <dgm:cxn modelId="{C1B17C72-8CC0-444F-ADD3-DC060124D52D}" type="presParOf" srcId="{3ED7C8FB-198B-4300-92AF-C4FDABA56312}" destId="{11DB8162-D888-486A-BE48-DB37834873E6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8C6DE64-388D-4DD6-A990-740BF2578A9E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334639-E856-48CA-9802-C5416247E87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0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Attention Deficit Hyperactivity Disorder (ADHD)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Lizzie Christie</a:t>
            </a:r>
          </a:p>
          <a:p>
            <a:r>
              <a:rPr lang="en-GB" dirty="0" smtClean="0"/>
              <a:t>Neurodevelopmental Nurse Specialist</a:t>
            </a:r>
          </a:p>
          <a:p>
            <a:r>
              <a:rPr lang="en-GB" dirty="0" smtClean="0"/>
              <a:t>Non-Medical Prescriber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Teens with ADHD are at increased risk for driving accidents</a:t>
            </a:r>
          </a:p>
          <a:p>
            <a:r>
              <a:rPr lang="en-GB" dirty="0" smtClean="0"/>
              <a:t>Adults with untreated ADHD have higher rates of divorce and job loss, compared with general population</a:t>
            </a:r>
          </a:p>
          <a:p>
            <a:r>
              <a:rPr lang="en-GB" dirty="0" smtClean="0"/>
              <a:t>BUT – safe and effective treatments are available which can help children and adults help control the symptoms of ADHD and prevent unwanted consequences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issues for parents/carers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696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Teaching children with ADHD requires a team approach</a:t>
            </a:r>
          </a:p>
          <a:p>
            <a:r>
              <a:rPr lang="en-GB" dirty="0" smtClean="0"/>
              <a:t>Consistency in rules at home and school</a:t>
            </a:r>
          </a:p>
          <a:p>
            <a:r>
              <a:rPr lang="en-GB" dirty="0" smtClean="0"/>
              <a:t>Constant communication between parents and school</a:t>
            </a:r>
          </a:p>
          <a:p>
            <a:r>
              <a:rPr lang="en-GB" dirty="0" smtClean="0"/>
              <a:t>Seating the child near a ‘good role model’</a:t>
            </a:r>
          </a:p>
          <a:p>
            <a:r>
              <a:rPr lang="en-GB" dirty="0" smtClean="0"/>
              <a:t>Increasing the immediacy of rewards and consequences</a:t>
            </a:r>
          </a:p>
          <a:p>
            <a:r>
              <a:rPr lang="en-GB" dirty="0" smtClean="0"/>
              <a:t>Providing short breaks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accommodations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35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Try to adopt positive descriptions for the student, e.g. instead of saying a student is distractible say they have high levels of awareness</a:t>
            </a:r>
          </a:p>
          <a:p>
            <a:r>
              <a:rPr lang="en-GB" dirty="0" smtClean="0"/>
              <a:t>Use assertive and positive communication, e.g. tell students what is required instead of what is not required</a:t>
            </a:r>
          </a:p>
          <a:p>
            <a:r>
              <a:rPr lang="en-GB" dirty="0" smtClean="0"/>
              <a:t>Encourage positive self-talk and internal control</a:t>
            </a:r>
          </a:p>
          <a:p>
            <a:r>
              <a:rPr lang="en-GB" dirty="0" smtClean="0"/>
              <a:t>Students may benefit from having a mentor to help them to develop their academic and social skills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 term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51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Focus on tangible, short term steps rather than long term plans</a:t>
            </a:r>
          </a:p>
          <a:p>
            <a:r>
              <a:rPr lang="en-GB" dirty="0" smtClean="0"/>
              <a:t>Agree a concrete starting point to help prioritise and avoid procrastination</a:t>
            </a:r>
          </a:p>
          <a:p>
            <a:r>
              <a:rPr lang="en-GB" dirty="0" smtClean="0"/>
              <a:t>Provide structure and routine</a:t>
            </a:r>
          </a:p>
          <a:p>
            <a:r>
              <a:rPr lang="en-GB" dirty="0" smtClean="0"/>
              <a:t>Encourage the use of colour coded ring binders or notebooks for each subject</a:t>
            </a:r>
          </a:p>
          <a:p>
            <a:r>
              <a:rPr lang="en-GB" dirty="0" smtClean="0"/>
              <a:t>Encourage use of daily reminder schedules / to do lists and highlight priorities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Term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421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047760"/>
              </p:ext>
            </p:extLst>
          </p:nvPr>
        </p:nvGraphicFramePr>
        <p:xfrm>
          <a:off x="871538" y="2204864"/>
          <a:ext cx="7408862" cy="3921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Impact of untreated/under- treated ADHD</a:t>
            </a:r>
            <a:endParaRPr lang="en-GB" dirty="0"/>
          </a:p>
        </p:txBody>
      </p:sp>
      <p:pic>
        <p:nvPicPr>
          <p:cNvPr id="3074" name="Picture 2" descr="C:\Users\ChristieE\AppData\Local\Microsoft\Windows\Temporary Internet Files\Content.IE5\3V5MFC7R\120px-ChuteDenivellation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3685"/>
            <a:ext cx="1728192" cy="11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hristieE\AppData\Local\Microsoft\Windows\Temporary Internet Files\Content.IE5\G5FEKFUS\bully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21088"/>
            <a:ext cx="172164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hristieE\AppData\Local\Microsoft\Windows\Temporary Internet Files\Content.IE5\3DX792QX\Crime_Time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3"/>
            <a:ext cx="258033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ChristieE\AppData\Local\Microsoft\Windows\Temporary Internet Files\Content.IE5\ZTUNU7LZ\PRODUCTIVIDAD[1]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4557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1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Behavioural treatment</a:t>
            </a:r>
          </a:p>
          <a:p>
            <a:r>
              <a:rPr lang="en-GB" sz="2800" dirty="0" smtClean="0"/>
              <a:t>Medication</a:t>
            </a:r>
          </a:p>
          <a:p>
            <a:r>
              <a:rPr lang="en-GB" sz="2800" dirty="0" smtClean="0"/>
              <a:t>Combining medication and behavioural treatment</a:t>
            </a:r>
          </a:p>
          <a:p>
            <a:r>
              <a:rPr lang="en-GB" sz="2800" dirty="0" smtClean="0"/>
              <a:t>Educating parents(carers) / patient about ADHD</a:t>
            </a:r>
          </a:p>
          <a:p>
            <a:r>
              <a:rPr lang="en-GB" sz="2800" dirty="0" smtClean="0"/>
              <a:t>Educational Support services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Therapy options as part of a total treatment programme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56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Behavioural Therapy</a:t>
            </a:r>
            <a:endParaRPr lang="en-GB" dirty="0"/>
          </a:p>
        </p:txBody>
      </p:sp>
      <p:pic>
        <p:nvPicPr>
          <p:cNvPr id="4098" name="Picture 2" descr="C:\Users\ChristieE\AppData\Local\Microsoft\Windows\Temporary Internet Files\Content.IE5\3V5MFC7R\a_girl_screaming_and_frightening_her_cat_royalty_free_clipart_picture_110416-142433-740053_thumb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62124"/>
            <a:ext cx="7704856" cy="433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877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Parent training is generally regarded as the most effective behavioural therapy ( NFPP, ADHD Factor)</a:t>
            </a:r>
          </a:p>
          <a:p>
            <a:r>
              <a:rPr lang="en-GB" dirty="0" smtClean="0"/>
              <a:t>Parent training combined with medication management increases parents acceptability of medication</a:t>
            </a:r>
          </a:p>
          <a:p>
            <a:r>
              <a:rPr lang="en-GB" dirty="0" smtClean="0"/>
              <a:t>School based treatment is more effective than individual strategies, however benefits are only seen during treatment programmes</a:t>
            </a:r>
          </a:p>
          <a:p>
            <a:r>
              <a:rPr lang="en-GB" dirty="0" smtClean="0"/>
              <a:t>Individual treatment approaches have not been shown to be effective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Effectiveness of </a:t>
            </a:r>
            <a:r>
              <a:rPr lang="en-GB" dirty="0"/>
              <a:t>B</a:t>
            </a:r>
            <a:r>
              <a:rPr lang="en-GB" dirty="0" smtClean="0"/>
              <a:t>ehavioural </a:t>
            </a:r>
            <a:r>
              <a:rPr lang="en-GB" dirty="0"/>
              <a:t>T</a:t>
            </a:r>
            <a:r>
              <a:rPr lang="en-GB" dirty="0" smtClean="0"/>
              <a:t>herapy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138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9" name="Picture 5" descr="C:\Users\ChristieE\AppData\Local\Microsoft\Windows\Temporary Internet Files\Content.IE5\9DIL962C\pills-many-0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8104257" cy="397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963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12910"/>
              </p:ext>
            </p:extLst>
          </p:nvPr>
        </p:nvGraphicFramePr>
        <p:xfrm>
          <a:off x="871538" y="2674938"/>
          <a:ext cx="740886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Stimulants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Methylphenidate (modified or immediate release)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Non-Stimulants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Atomoxetine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Antidepressants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Tricyclic antidepressants – Imipramine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Antihypertensive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Clonidine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Antipsychotics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Rispiridone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medication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6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Dr George F. Still</a:t>
            </a:r>
          </a:p>
          <a:p>
            <a:r>
              <a:rPr lang="en-GB" sz="3200" dirty="0" smtClean="0"/>
              <a:t>1902 </a:t>
            </a:r>
            <a:r>
              <a:rPr lang="en-GB" sz="3200" dirty="0" err="1" smtClean="0"/>
              <a:t>Dr.</a:t>
            </a:r>
            <a:r>
              <a:rPr lang="en-GB" sz="3200" dirty="0" smtClean="0"/>
              <a:t> Still described children with spitefulness, cruelty, disobedience, impulsivity and problems with attention and hyperactivity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Defective Moral Control (DMC)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742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Sleep Medication</a:t>
            </a:r>
            <a:endParaRPr lang="en-GB" dirty="0"/>
          </a:p>
        </p:txBody>
      </p:sp>
      <p:pic>
        <p:nvPicPr>
          <p:cNvPr id="2050" name="Picture 2" descr="C:\Users\ChristieE\AppData\Local\Microsoft\Windows\Temporary Internet Files\Content.IE5\ZTUNU7LZ\insomni_460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362" y="2674938"/>
            <a:ext cx="3941213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106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?QUESTIONS?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C:\Users\ChristieE\AppData\Local\Microsoft\Windows\Temporary Internet Files\Content.IE5\7WW47G7S\question-smileyfac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73016"/>
            <a:ext cx="381642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32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ristieE\AppData\Local\Microsoft\Windows\Temporary Internet Files\Content.IE5\9DIL962C\jamie%20oliver_2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244827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hristieE\AppData\Local\Microsoft\Windows\Temporary Internet Files\Content.IE5\FSQ3ICJ5\TDAH%20MICHAEL%20PHELP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87" y="1905000"/>
            <a:ext cx="202882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hristieE\AppData\Local\Microsoft\Windows\Temporary Internet Files\Content.IE5\TTGQT9Z1\Adam-Levin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996952"/>
            <a:ext cx="2880320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ChristieE\AppData\Local\Microsoft\Windows\Temporary Internet Files\Content.IE5\WPDJPY6P\Will.I.Am_-_WillPower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149080"/>
            <a:ext cx="280831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ChristieE\AppData\Local\Microsoft\Windows\Temporary Internet Files\Content.IE5\9DIL962C\britney_spears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66913"/>
            <a:ext cx="3024336" cy="189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70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Attention Deficit Hyperactivity Disorder (ADHD) is a common childhood illness.  People who are affected can have trouble with </a:t>
            </a:r>
            <a:r>
              <a:rPr lang="en-GB" i="1" dirty="0" smtClean="0"/>
              <a:t>paying attention, sitting still </a:t>
            </a:r>
            <a:r>
              <a:rPr lang="en-GB" dirty="0" smtClean="0"/>
              <a:t>and </a:t>
            </a:r>
            <a:r>
              <a:rPr lang="en-GB" i="1" dirty="0" smtClean="0"/>
              <a:t>controlling their impulses.</a:t>
            </a:r>
            <a:endParaRPr lang="en-GB" dirty="0" smtClean="0"/>
          </a:p>
          <a:p>
            <a:endParaRPr lang="en-GB" i="1" dirty="0"/>
          </a:p>
          <a:p>
            <a:r>
              <a:rPr lang="en-GB" dirty="0" smtClean="0"/>
              <a:t>Is a developmental disorder of self control.  It consists of problems with attention span, impulse control and activity levels. (Barkley, 2005, p. 19)</a:t>
            </a:r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43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 problem with inhibition</a:t>
            </a:r>
          </a:p>
          <a:p>
            <a:r>
              <a:rPr lang="en-GB" dirty="0" smtClean="0"/>
              <a:t>Kids with ADHD are relatively brakeless.  They are:</a:t>
            </a:r>
          </a:p>
          <a:p>
            <a:r>
              <a:rPr lang="en-GB" dirty="0"/>
              <a:t>U</a:t>
            </a:r>
            <a:r>
              <a:rPr lang="en-GB" dirty="0" smtClean="0"/>
              <a:t>nable to put the brakes on distraction -&gt; inattention</a:t>
            </a:r>
          </a:p>
          <a:p>
            <a:r>
              <a:rPr lang="en-GB" dirty="0" smtClean="0"/>
              <a:t>Unable to put the breaks on inside thoughts                      -&gt; impulsive</a:t>
            </a:r>
          </a:p>
          <a:p>
            <a:r>
              <a:rPr lang="en-GB" dirty="0" smtClean="0"/>
              <a:t>Unable to put the breaks on </a:t>
            </a:r>
            <a:r>
              <a:rPr lang="en-GB" i="1" dirty="0" smtClean="0"/>
              <a:t>acting</a:t>
            </a:r>
            <a:r>
              <a:rPr lang="en-GB" dirty="0" smtClean="0"/>
              <a:t> upon distractions or thoughts -&gt; hyperactivity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useful?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64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of the theories that explains ADHD have no scientific support</a:t>
            </a:r>
          </a:p>
          <a:p>
            <a:r>
              <a:rPr lang="en-GB" dirty="0" smtClean="0"/>
              <a:t>There is no diagnostic or blood test to determine ADHD</a:t>
            </a:r>
          </a:p>
          <a:p>
            <a:r>
              <a:rPr lang="en-GB" dirty="0" smtClean="0"/>
              <a:t>The most acceptable theories with strong scientific evidence links ADHD to neurological abnormalities</a:t>
            </a:r>
          </a:p>
          <a:p>
            <a:r>
              <a:rPr lang="en-GB" dirty="0" smtClean="0"/>
              <a:t>Hereditary basis ( family, twins and genetic studies)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35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Inattention		Hyperactivity	</a:t>
            </a:r>
            <a:r>
              <a:rPr lang="en-GB" b="1" dirty="0"/>
              <a:t> </a:t>
            </a:r>
            <a:r>
              <a:rPr lang="en-GB" b="1" dirty="0" smtClean="0"/>
              <a:t> Impulsivity</a:t>
            </a:r>
          </a:p>
          <a:p>
            <a:r>
              <a:rPr lang="en-GB" sz="2000" dirty="0" smtClean="0"/>
              <a:t>Does not attend	Fidgets		  Talks excessively</a:t>
            </a:r>
          </a:p>
          <a:p>
            <a:r>
              <a:rPr lang="en-GB" sz="2000" dirty="0" smtClean="0"/>
              <a:t>Fails to finish task	Leaves seat	  Blurts out answers</a:t>
            </a:r>
          </a:p>
          <a:p>
            <a:r>
              <a:rPr lang="en-GB" sz="2000" dirty="0" smtClean="0"/>
              <a:t>Can’t organise		Runs/Climbs	  Can’t wait turn</a:t>
            </a:r>
          </a:p>
          <a:p>
            <a:r>
              <a:rPr lang="en-GB" sz="2000" dirty="0" smtClean="0"/>
              <a:t>Avoids sustained 	Can’t play/work	  Interrupts others</a:t>
            </a:r>
          </a:p>
          <a:p>
            <a:r>
              <a:rPr lang="en-GB" sz="2000" dirty="0" smtClean="0"/>
              <a:t>Effort			quietly</a:t>
            </a:r>
          </a:p>
          <a:p>
            <a:r>
              <a:rPr lang="en-GB" sz="2000" dirty="0" smtClean="0"/>
              <a:t>Loses things		Always on the go  </a:t>
            </a:r>
          </a:p>
          <a:p>
            <a:r>
              <a:rPr lang="en-GB" sz="2000" dirty="0" smtClean="0"/>
              <a:t>Easily distracted	Talks excessively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31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/>
              <a:t>If ADHD and its symptoms are not managed appropriately, detrimental effect on child’s ability to interact with peers and to develop socially and educationally</a:t>
            </a:r>
          </a:p>
          <a:p>
            <a:r>
              <a:rPr lang="en-GB" sz="2000" dirty="0" smtClean="0"/>
              <a:t>It has been demonstrated that undiagnosed and untreated ADHD can lead to major social and behavioural difficulties</a:t>
            </a:r>
          </a:p>
          <a:p>
            <a:r>
              <a:rPr lang="en-GB" sz="2000" dirty="0" smtClean="0"/>
              <a:t>The evidence suggest that diagnosis is very often made by health professionals with reference to information from teachers, other professionals and parents (NB. QB Test – Objective measure)</a:t>
            </a:r>
          </a:p>
          <a:p>
            <a:r>
              <a:rPr lang="en-GB" sz="2000" dirty="0" smtClean="0"/>
              <a:t>Children with ADHD are amongst the most vulnerable for abuse and neglect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issues for those working with children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22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Without treatment, a child with ADHD may fall behind in school and have trouble with friendships</a:t>
            </a:r>
          </a:p>
          <a:p>
            <a:r>
              <a:rPr lang="en-GB" dirty="0" smtClean="0"/>
              <a:t>Family life may suffer, with a strain being placed on the parent / carer and child relationship</a:t>
            </a:r>
          </a:p>
          <a:p>
            <a:r>
              <a:rPr lang="en-GB" dirty="0" smtClean="0"/>
              <a:t>Parents often blame themselves when they can’t communicate with their child</a:t>
            </a:r>
          </a:p>
          <a:p>
            <a:r>
              <a:rPr lang="en-GB" dirty="0" smtClean="0"/>
              <a:t>The sense of losing control can be frustrating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issues for parents / carers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07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</TotalTime>
  <Words>712</Words>
  <Application>Microsoft Office PowerPoint</Application>
  <PresentationFormat>On-screen Show (4:3)</PresentationFormat>
  <Paragraphs>95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Attention Deficit Hyperactivity Disorder (ADHD)</vt:lpstr>
      <vt:lpstr>Defective Moral Control (DMC)</vt:lpstr>
      <vt:lpstr>PowerPoint Presentation</vt:lpstr>
      <vt:lpstr>Definition</vt:lpstr>
      <vt:lpstr>More useful?</vt:lpstr>
      <vt:lpstr>Causes</vt:lpstr>
      <vt:lpstr>Symptom Groups</vt:lpstr>
      <vt:lpstr>Key issues for those working with children</vt:lpstr>
      <vt:lpstr>Key issues for parents / carers</vt:lpstr>
      <vt:lpstr>Key issues for parents/carers</vt:lpstr>
      <vt:lpstr>Specific accommodations</vt:lpstr>
      <vt:lpstr>Long term goals</vt:lpstr>
      <vt:lpstr>Short Term Goals</vt:lpstr>
      <vt:lpstr>Impact of untreated/under- treated ADHD</vt:lpstr>
      <vt:lpstr>Therapy options as part of a total treatment programme</vt:lpstr>
      <vt:lpstr>Behavioural Therapy</vt:lpstr>
      <vt:lpstr>Effectiveness of Behavioural Therapy</vt:lpstr>
      <vt:lpstr>Medication</vt:lpstr>
      <vt:lpstr>Type of medication</vt:lpstr>
      <vt:lpstr>Sleep Medication</vt:lpstr>
      <vt:lpstr>?QUESTIONS?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Deficit Hyperactivity Disorder (ADHD)</dc:title>
  <dc:creator>Christie Lizzie (Sussex Partnership Trust)</dc:creator>
  <cp:lastModifiedBy>cseihfts</cp:lastModifiedBy>
  <cp:revision>7</cp:revision>
  <dcterms:created xsi:type="dcterms:W3CDTF">2017-09-24T18:31:31Z</dcterms:created>
  <dcterms:modified xsi:type="dcterms:W3CDTF">2018-10-17T10:41:25Z</dcterms:modified>
</cp:coreProperties>
</file>