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120"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Shape 2"/>
          <p:cNvSpPr>
            <a:spLocks noGrp="1" noRot="1" noChangeAspect="1"/>
          </p:cNvSpPr>
          <p:nvPr>
            <p:ph type="sldImg" idx="2"/>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a:noFill/>
            <a:round/>
            <a:headEnd/>
            <a:tailEnd/>
          </a:ln>
        </p:spPr>
      </p:sp>
      <p:sp>
        <p:nvSpPr>
          <p:cNvPr id="3" name="Shape 3"/>
          <p:cNvSpPr txBox="1">
            <a:spLocks noGrp="1"/>
          </p:cNvSpPr>
          <p:nvPr>
            <p:ph type="body" idx="1"/>
          </p:nvPr>
        </p:nvSpPr>
        <p:spPr>
          <a:xfrm>
            <a:off x="685800" y="4343400"/>
            <a:ext cx="5486400"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pPr lvl="0"/>
            <a:endParaRPr noProof="0"/>
          </a:p>
        </p:txBody>
      </p:sp>
    </p:spTree>
    <p:extLst>
      <p:ext uri="{BB962C8B-B14F-4D97-AF65-F5344CB8AC3E}">
        <p14:creationId xmlns:p14="http://schemas.microsoft.com/office/powerpoint/2010/main" val="3683511282"/>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Shape 34"/>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7170" name="Shape 35"/>
          <p:cNvSpPr>
            <a:spLocks noGrp="1" noRot="1" noChangeAspect="1"/>
          </p:cNvSpPr>
          <p:nvPr>
            <p:ph type="sldImg" idx="2"/>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Shape 88"/>
          <p:cNvSpPr>
            <a:spLocks noGrp="1" noRot="1" noChangeAspect="1"/>
          </p:cNvSpPr>
          <p:nvPr>
            <p:ph type="sldImg" idx="2"/>
          </p:nvPr>
        </p:nvSpPr>
        <p:spPr/>
      </p:sp>
      <p:sp>
        <p:nvSpPr>
          <p:cNvPr id="25602" name="Shape 89"/>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Shape 94"/>
          <p:cNvSpPr>
            <a:spLocks noGrp="1" noRot="1" noChangeAspect="1"/>
          </p:cNvSpPr>
          <p:nvPr>
            <p:ph type="sldImg" idx="2"/>
          </p:nvPr>
        </p:nvSpPr>
        <p:spPr/>
      </p:sp>
      <p:sp>
        <p:nvSpPr>
          <p:cNvPr id="27650" name="Shape 95"/>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Shape 100"/>
          <p:cNvSpPr>
            <a:spLocks noGrp="1" noRot="1" noChangeAspect="1"/>
          </p:cNvSpPr>
          <p:nvPr>
            <p:ph type="sldImg" idx="2"/>
          </p:nvPr>
        </p:nvSpPr>
        <p:spPr/>
      </p:sp>
      <p:sp>
        <p:nvSpPr>
          <p:cNvPr id="29698" name="Shape 101"/>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Shape 106"/>
          <p:cNvSpPr>
            <a:spLocks noGrp="1" noRot="1" noChangeAspect="1"/>
          </p:cNvSpPr>
          <p:nvPr>
            <p:ph type="sldImg" idx="2"/>
          </p:nvPr>
        </p:nvSpPr>
        <p:spPr/>
      </p:sp>
      <p:sp>
        <p:nvSpPr>
          <p:cNvPr id="31746" name="Shape 10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3" name="Shape 112"/>
          <p:cNvSpPr>
            <a:spLocks noGrp="1" noRot="1" noChangeAspect="1"/>
          </p:cNvSpPr>
          <p:nvPr>
            <p:ph type="sldImg" idx="2"/>
          </p:nvPr>
        </p:nvSpPr>
        <p:spPr/>
      </p:sp>
      <p:sp>
        <p:nvSpPr>
          <p:cNvPr id="33794" name="Shape 113"/>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7" name="Shape 40"/>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9218" name="Shape 41"/>
          <p:cNvSpPr>
            <a:spLocks noGrp="1" noRot="1" noChangeAspect="1"/>
          </p:cNvSpPr>
          <p:nvPr>
            <p:ph type="sldImg" idx="2"/>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5" name="Shape 46"/>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11266" name="Shape 47"/>
          <p:cNvSpPr>
            <a:spLocks noGrp="1" noRot="1" noChangeAspect="1"/>
          </p:cNvSpPr>
          <p:nvPr>
            <p:ph type="sldImg" idx="2"/>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3" name="Shape 52"/>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13314" name="Shape 53"/>
          <p:cNvSpPr>
            <a:spLocks noGrp="1" noRot="1" noChangeAspect="1"/>
          </p:cNvSpPr>
          <p:nvPr>
            <p:ph type="sldImg" idx="2"/>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Shape 58"/>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15362" name="Shape 59"/>
          <p:cNvSpPr>
            <a:spLocks noGrp="1" noRot="1" noChangeAspect="1"/>
          </p:cNvSpPr>
          <p:nvPr>
            <p:ph type="sldImg" idx="2"/>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Shape 64"/>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17410" name="Shape 65"/>
          <p:cNvSpPr>
            <a:spLocks noGrp="1" noRot="1" noChangeAspect="1"/>
          </p:cNvSpPr>
          <p:nvPr>
            <p:ph type="sldImg" idx="2"/>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70"/>
          <p:cNvSpPr txBox="1">
            <a:spLocks noGrp="1"/>
          </p:cNvSpPr>
          <p:nvPr>
            <p:ph type="body" idx="1"/>
          </p:nvPr>
        </p:nvSpPr>
        <p:spPr bwMode="auto">
          <a:noFill/>
        </p:spPr>
        <p:txBody>
          <a:bodyPr vert="horz" wrap="square" numCol="1" anchor="ctr" compatLnSpc="1">
            <a:prstTxWarp prst="textNoShape">
              <a:avLst/>
            </a:prstTxWarp>
          </a:bodyPr>
          <a:lstStyle/>
          <a:p>
            <a:pPr eaLnBrk="1" hangingPunct="1">
              <a:spcBef>
                <a:spcPct val="0"/>
              </a:spcBef>
            </a:pPr>
            <a:endParaRPr lang="en-GB" smtClean="0"/>
          </a:p>
        </p:txBody>
      </p:sp>
      <p:sp>
        <p:nvSpPr>
          <p:cNvPr id="19458" name="Shape 71"/>
          <p:cNvSpPr>
            <a:spLocks noGrp="1" noRot="1" noChangeAspect="1"/>
          </p:cNvSpPr>
          <p:nvPr>
            <p:ph type="sldImg" idx="2"/>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Shape 76"/>
          <p:cNvSpPr>
            <a:spLocks noGrp="1" noRot="1" noChangeAspect="1"/>
          </p:cNvSpPr>
          <p:nvPr>
            <p:ph type="sldImg" idx="2"/>
          </p:nvPr>
        </p:nvSpPr>
        <p:spPr/>
      </p:sp>
      <p:sp>
        <p:nvSpPr>
          <p:cNvPr id="21506" name="Shape 7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Shape 82"/>
          <p:cNvSpPr>
            <a:spLocks noGrp="1" noRot="1" noChangeAspect="1"/>
          </p:cNvSpPr>
          <p:nvPr>
            <p:ph type="sldImg" idx="2"/>
          </p:nvPr>
        </p:nvSpPr>
        <p:spPr/>
      </p:sp>
      <p:sp>
        <p:nvSpPr>
          <p:cNvPr id="23554" name="Shape 83"/>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ype="title">
  <p:cSld name="titl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4212" y="1052512"/>
            <a:ext cx="7772400" cy="1470024"/>
          </a:xfrm>
          <a:prstGeom prst="rect">
            <a:avLst/>
          </a:prstGeom>
          <a:noFill/>
          <a:ln>
            <a:noFill/>
          </a:ln>
        </p:spPr>
        <p:txBody>
          <a:bodyPr anchor="t"/>
          <a:lstStyle>
            <a:lvl1pPr marL="0" marR="0" indent="0" algn="ctr" rtl="0">
              <a:lnSpc>
                <a:spcPct val="100000"/>
              </a:lnSpc>
              <a:spcBef>
                <a:spcPts val="0"/>
              </a:spcBef>
              <a:spcAft>
                <a:spcPts val="0"/>
              </a:spcAft>
              <a:defRPr sz="4000" b="0" i="0" u="none" strike="noStrike" cap="none" baseline="0">
                <a:solidFill>
                  <a:schemeClr val="dk2"/>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a:lstStyle>
            <a:lvl1pPr marL="0" marR="0" indent="92075" algn="l" rtl="0">
              <a:lnSpc>
                <a:spcPct val="100000"/>
              </a:lnSpc>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3" name="Shape 13"/>
          <p:cNvSpPr txBox="1">
            <a:spLocks noGrp="1"/>
          </p:cNvSpPr>
          <p:nvPr>
            <p:ph type="title" idx="2"/>
          </p:nvPr>
        </p:nvSpPr>
        <p:spPr>
          <a:xfrm>
            <a:off x="457200" y="274637"/>
            <a:ext cx="8229600" cy="1143000"/>
          </a:xfrm>
          <a:prstGeom prst="rect">
            <a:avLst/>
          </a:prstGeom>
          <a:noFill/>
          <a:ln>
            <a:noFill/>
          </a:ln>
        </p:spPr>
        <p:txBody>
          <a:bodyPr/>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14" name="Shape 14"/>
          <p:cNvSpPr txBox="1">
            <a:spLocks noGrp="1"/>
          </p:cNvSpPr>
          <p:nvPr>
            <p:ph type="body" idx="3"/>
          </p:nvPr>
        </p:nvSpPr>
        <p:spPr>
          <a:xfrm>
            <a:off x="457200" y="1600200"/>
            <a:ext cx="8229600" cy="4525961"/>
          </a:xfrm>
          <a:prstGeom prst="rect">
            <a:avLst/>
          </a:prstGeom>
          <a:noFill/>
          <a:ln>
            <a:noFill/>
          </a:ln>
        </p:spPr>
        <p:txBody>
          <a:bodyPr/>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6" name="Shape 15"/>
          <p:cNvSpPr txBox="1">
            <a:spLocks noGrp="1"/>
          </p:cNvSpPr>
          <p:nvPr>
            <p:ph type="dt" idx="10"/>
          </p:nvPr>
        </p:nvSpPr>
        <p:spPr bwMode="auto">
          <a:xfrm>
            <a:off x="457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en-GB"/>
          </a:p>
        </p:txBody>
      </p:sp>
      <p:sp>
        <p:nvSpPr>
          <p:cNvPr id="7" name="Shape 16"/>
          <p:cNvSpPr txBox="1">
            <a:spLocks noGrp="1"/>
          </p:cNvSpPr>
          <p:nvPr>
            <p:ph type="ftr" idx="11"/>
          </p:nvPr>
        </p:nvSpPr>
        <p:spPr bwMode="auto">
          <a:xfrm>
            <a:off x="3124200" y="6245225"/>
            <a:ext cx="2895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ctr">
              <a:defRPr/>
            </a:lvl1pPr>
          </a:lstStyle>
          <a:p>
            <a:pPr>
              <a:defRPr/>
            </a:pPr>
            <a:endParaRPr lang="en-GB"/>
          </a:p>
        </p:txBody>
      </p:sp>
      <p:sp>
        <p:nvSpPr>
          <p:cNvPr id="8" name="Shape 17"/>
          <p:cNvSpPr txBox="1">
            <a:spLocks noGrp="1"/>
          </p:cNvSpPr>
          <p:nvPr>
            <p:ph type="sldNum" idx="12"/>
          </p:nvPr>
        </p:nvSpPr>
        <p:spPr bwMode="auto">
          <a:xfrm>
            <a:off x="6553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Only" type="titleOnly">
  <p:cSld name="titleOnl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7"/>
            <a:ext cx="8229600" cy="1143000"/>
          </a:xfrm>
          <a:prstGeom prst="rect">
            <a:avLst/>
          </a:prstGeom>
          <a:noFill/>
          <a:ln>
            <a:noFill/>
          </a:ln>
        </p:spPr>
        <p:txBody>
          <a:bodyPr anchor="t"/>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20" name="Shape 20"/>
          <p:cNvSpPr txBox="1">
            <a:spLocks noGrp="1"/>
          </p:cNvSpPr>
          <p:nvPr>
            <p:ph type="body" idx="1"/>
          </p:nvPr>
        </p:nvSpPr>
        <p:spPr>
          <a:xfrm>
            <a:off x="457200" y="1600200"/>
            <a:ext cx="8229600" cy="4525961"/>
          </a:xfrm>
          <a:prstGeom prst="rect">
            <a:avLst/>
          </a:prstGeom>
          <a:noFill/>
          <a:ln>
            <a:noFill/>
          </a:ln>
        </p:spPr>
        <p:txBody>
          <a:bodyPr/>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4" name="Shape 21"/>
          <p:cNvSpPr txBox="1">
            <a:spLocks noGrp="1"/>
          </p:cNvSpPr>
          <p:nvPr>
            <p:ph type="dt" idx="10"/>
          </p:nvPr>
        </p:nvSpPr>
        <p:spPr bwMode="auto">
          <a:xfrm>
            <a:off x="457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en-GB"/>
          </a:p>
        </p:txBody>
      </p:sp>
      <p:sp>
        <p:nvSpPr>
          <p:cNvPr id="5" name="Shape 22"/>
          <p:cNvSpPr txBox="1">
            <a:spLocks noGrp="1"/>
          </p:cNvSpPr>
          <p:nvPr>
            <p:ph type="ftr" idx="11"/>
          </p:nvPr>
        </p:nvSpPr>
        <p:spPr bwMode="auto">
          <a:xfrm>
            <a:off x="3124200" y="6245225"/>
            <a:ext cx="2895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ctr">
              <a:defRPr/>
            </a:lvl1pPr>
          </a:lstStyle>
          <a:p>
            <a:pPr>
              <a:defRPr/>
            </a:pPr>
            <a:endParaRPr lang="en-GB"/>
          </a:p>
        </p:txBody>
      </p:sp>
      <p:sp>
        <p:nvSpPr>
          <p:cNvPr id="6" name="Shape 23"/>
          <p:cNvSpPr txBox="1">
            <a:spLocks noGrp="1"/>
          </p:cNvSpPr>
          <p:nvPr>
            <p:ph type="sldNum" idx="12"/>
          </p:nvPr>
        </p:nvSpPr>
        <p:spPr bwMode="auto">
          <a:xfrm>
            <a:off x="6553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x" type="tx">
  <p:cSld name="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4637"/>
            <a:ext cx="8229600" cy="1143000"/>
          </a:xfrm>
          <a:prstGeom prst="rect">
            <a:avLst/>
          </a:prstGeom>
          <a:noFill/>
          <a:ln>
            <a:noFill/>
          </a:ln>
        </p:spPr>
        <p:txBody>
          <a:bodyPr anchor="t"/>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26" name="Shape 26"/>
          <p:cNvSpPr txBox="1">
            <a:spLocks noGrp="1"/>
          </p:cNvSpPr>
          <p:nvPr>
            <p:ph type="body" idx="1"/>
          </p:nvPr>
        </p:nvSpPr>
        <p:spPr>
          <a:xfrm>
            <a:off x="457200" y="1600200"/>
            <a:ext cx="8229600" cy="4525961"/>
          </a:xfrm>
          <a:prstGeom prst="rect">
            <a:avLst/>
          </a:prstGeom>
          <a:noFill/>
          <a:ln>
            <a:noFill/>
          </a:ln>
        </p:spPr>
        <p:txBody>
          <a:bodyPr/>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4" name="Shape 27"/>
          <p:cNvSpPr txBox="1">
            <a:spLocks noGrp="1"/>
          </p:cNvSpPr>
          <p:nvPr>
            <p:ph type="dt" idx="10"/>
          </p:nvPr>
        </p:nvSpPr>
        <p:spPr bwMode="auto">
          <a:xfrm>
            <a:off x="457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en-GB"/>
          </a:p>
        </p:txBody>
      </p:sp>
      <p:sp>
        <p:nvSpPr>
          <p:cNvPr id="5" name="Shape 28"/>
          <p:cNvSpPr txBox="1">
            <a:spLocks noGrp="1"/>
          </p:cNvSpPr>
          <p:nvPr>
            <p:ph type="ftr" idx="11"/>
          </p:nvPr>
        </p:nvSpPr>
        <p:spPr bwMode="auto">
          <a:xfrm>
            <a:off x="3124200" y="6245225"/>
            <a:ext cx="2895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ctr">
              <a:defRPr/>
            </a:lvl1pPr>
          </a:lstStyle>
          <a:p>
            <a:pPr>
              <a:defRPr/>
            </a:pPr>
            <a:endParaRPr lang="en-GB"/>
          </a:p>
        </p:txBody>
      </p:sp>
      <p:sp>
        <p:nvSpPr>
          <p:cNvPr id="6" name="Shape 29"/>
          <p:cNvSpPr txBox="1">
            <a:spLocks noGrp="1"/>
          </p:cNvSpPr>
          <p:nvPr>
            <p:ph type="sldNum" idx="12"/>
          </p:nvPr>
        </p:nvSpPr>
        <p:spPr bwMode="auto">
          <a:xfrm>
            <a:off x="6553200" y="6245225"/>
            <a:ext cx="2133600" cy="476250"/>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lgn="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5"/>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5" tIns="91425" rIns="91425" bIns="91425" numCol="1" anchor="ctr" anchorCtr="0" compatLnSpc="1">
            <a:prstTxWarp prst="textNoShape">
              <a:avLst/>
            </a:prstTxWarp>
          </a:bodyPr>
          <a:lstStyle/>
          <a:p>
            <a:pPr lvl="0"/>
            <a:endParaRPr lang="en-GB" smtClean="0">
              <a:sym typeface="Arial" charset="0"/>
            </a:endParaRPr>
          </a:p>
        </p:txBody>
      </p:sp>
      <p:sp>
        <p:nvSpPr>
          <p:cNvPr id="1027" name="Shape 6"/>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en-GB" smtClean="0">
              <a:sym typeface="Arial" charset="0"/>
            </a:endParaRPr>
          </a:p>
        </p:txBody>
      </p:sp>
      <p:sp>
        <p:nvSpPr>
          <p:cNvPr id="1028" name="Shape 7"/>
          <p:cNvSpPr txBox="1">
            <a:spLocks noGrp="1"/>
          </p:cNvSpPr>
          <p:nvPr/>
        </p:nvSpPr>
        <p:spPr bwMode="auto">
          <a:xfrm>
            <a:off x="457200" y="6245225"/>
            <a:ext cx="2133600" cy="476250"/>
          </a:xfrm>
          <a:prstGeom prst="rect">
            <a:avLst/>
          </a:prstGeom>
          <a:noFill/>
          <a:ln w="9525">
            <a:noFill/>
            <a:miter lim="800000"/>
            <a:headEnd/>
            <a:tailEnd/>
          </a:ln>
        </p:spPr>
        <p:txBody>
          <a:bodyPr lIns="91425" tIns="91425" rIns="91425" bIns="91425"/>
          <a:lstStyle/>
          <a:p>
            <a:pPr>
              <a:defRPr/>
            </a:pPr>
            <a:endParaRPr lang="en-GB"/>
          </a:p>
        </p:txBody>
      </p:sp>
      <p:sp>
        <p:nvSpPr>
          <p:cNvPr id="1029" name="Shape 8"/>
          <p:cNvSpPr txBox="1">
            <a:spLocks noGrp="1"/>
          </p:cNvSpPr>
          <p:nvPr/>
        </p:nvSpPr>
        <p:spPr bwMode="auto">
          <a:xfrm>
            <a:off x="3124200" y="6245225"/>
            <a:ext cx="2895600" cy="476250"/>
          </a:xfrm>
          <a:prstGeom prst="rect">
            <a:avLst/>
          </a:prstGeom>
          <a:noFill/>
          <a:ln w="9525">
            <a:noFill/>
            <a:miter lim="800000"/>
            <a:headEnd/>
            <a:tailEnd/>
          </a:ln>
        </p:spPr>
        <p:txBody>
          <a:bodyPr lIns="91425" tIns="91425" rIns="91425" bIns="91425"/>
          <a:lstStyle/>
          <a:p>
            <a:pPr algn="ctr">
              <a:defRPr/>
            </a:pPr>
            <a:endParaRPr lang="en-GB"/>
          </a:p>
        </p:txBody>
      </p:sp>
      <p:sp>
        <p:nvSpPr>
          <p:cNvPr id="1030" name="Shape 9"/>
          <p:cNvSpPr txBox="1">
            <a:spLocks noGrp="1"/>
          </p:cNvSpPr>
          <p:nvPr/>
        </p:nvSpPr>
        <p:spPr bwMode="auto">
          <a:xfrm>
            <a:off x="6553200" y="6245225"/>
            <a:ext cx="2133600" cy="476250"/>
          </a:xfrm>
          <a:prstGeom prst="rect">
            <a:avLst/>
          </a:prstGeom>
          <a:noFill/>
          <a:ln w="9525">
            <a:noFill/>
            <a:miter lim="800000"/>
            <a:headEnd/>
            <a:tailEnd/>
          </a:ln>
        </p:spPr>
        <p:txBody>
          <a:bodyPr lIns="91425" tIns="91425" rIns="91425" bIns="91425"/>
          <a:lstStyle/>
          <a:p>
            <a:pPr algn="r">
              <a:defRPr/>
            </a:pPr>
            <a:endParaRPr lang="en-GB"/>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 id="2147483657" r:id="rId3"/>
  </p:sldLayoutIdLst>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marL="342900" indent="-342900" algn="l" rtl="0" eaLnBrk="0" fontAlgn="base" hangingPunct="0">
        <a:spcBef>
          <a:spcPct val="0"/>
        </a:spcBef>
        <a:spcAft>
          <a:spcPct val="0"/>
        </a:spcAft>
        <a:defRPr sz="1400">
          <a:solidFill>
            <a:srgbClr val="000000"/>
          </a:solidFill>
          <a:latin typeface="Arial"/>
          <a:ea typeface="Arial"/>
          <a:cs typeface="Arial"/>
          <a:sym typeface="Arial" charset="0"/>
        </a:defRPr>
      </a:lvl1pPr>
      <a:lvl2pPr marL="742950" indent="-285750" algn="l" rtl="0" eaLnBrk="0" fontAlgn="base" hangingPunct="0">
        <a:spcBef>
          <a:spcPct val="0"/>
        </a:spcBef>
        <a:spcAft>
          <a:spcPct val="0"/>
        </a:spcAft>
        <a:defRPr sz="1400">
          <a:solidFill>
            <a:srgbClr val="000000"/>
          </a:solidFill>
          <a:latin typeface="Arial"/>
          <a:ea typeface="Arial"/>
          <a:cs typeface="Arial"/>
          <a:sym typeface="Arial" charset="0"/>
        </a:defRPr>
      </a:lvl2pPr>
      <a:lvl3pPr marL="1143000" indent="-228600" algn="l" rtl="0" eaLnBrk="0" fontAlgn="base" hangingPunct="0">
        <a:spcBef>
          <a:spcPct val="0"/>
        </a:spcBef>
        <a:spcAft>
          <a:spcPct val="0"/>
        </a:spcAft>
        <a:defRPr sz="1400">
          <a:solidFill>
            <a:srgbClr val="000000"/>
          </a:solidFill>
          <a:latin typeface="Arial"/>
          <a:ea typeface="Arial"/>
          <a:cs typeface="Arial"/>
          <a:sym typeface="Arial" charset="0"/>
        </a:defRPr>
      </a:lvl3pPr>
      <a:lvl4pPr marL="1600200" indent="-228600" algn="l" rtl="0" eaLnBrk="0" fontAlgn="base" hangingPunct="0">
        <a:spcBef>
          <a:spcPct val="0"/>
        </a:spcBef>
        <a:spcAft>
          <a:spcPct val="0"/>
        </a:spcAft>
        <a:defRPr sz="1400">
          <a:solidFill>
            <a:srgbClr val="000000"/>
          </a:solidFill>
          <a:latin typeface="Arial"/>
          <a:ea typeface="Arial"/>
          <a:cs typeface="Arial"/>
          <a:sym typeface="Arial" charset="0"/>
        </a:defRPr>
      </a:lvl4pPr>
      <a:lvl5pPr marL="2057400" indent="-228600"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31"/>
          <p:cNvSpPr txBox="1">
            <a:spLocks noGrp="1"/>
          </p:cNvSpPr>
          <p:nvPr>
            <p:ph type="ctrTitle"/>
          </p:nvPr>
        </p:nvSpPr>
        <p:spPr>
          <a:xfrm>
            <a:off x="684213" y="1052513"/>
            <a:ext cx="7772400" cy="1470025"/>
          </a:xfrm>
        </p:spPr>
        <p:txBody>
          <a:bodyPr tIns="45700" bIns="45700"/>
          <a:lstStyle/>
          <a:p>
            <a:pPr eaLnBrk="1" hangingPunct="1">
              <a:spcBef>
                <a:spcPct val="0"/>
              </a:spcBef>
              <a:spcAft>
                <a:spcPct val="0"/>
              </a:spcAft>
              <a:buClr>
                <a:srgbClr val="000000"/>
              </a:buClr>
              <a:buSzPct val="25000"/>
            </a:pPr>
            <a:r>
              <a:rPr lang="en-US" b="1" smtClean="0">
                <a:solidFill>
                  <a:srgbClr val="000000"/>
                </a:solidFill>
                <a:latin typeface="Arial" charset="0"/>
                <a:cs typeface="Arial" charset="0"/>
                <a:sym typeface="Arial" charset="0"/>
              </a:rPr>
              <a:t>INTRODUCTION TO WORKING WITH FAMILIES </a:t>
            </a:r>
            <a:br>
              <a:rPr lang="en-US" b="1" smtClean="0">
                <a:solidFill>
                  <a:srgbClr val="000000"/>
                </a:solidFill>
                <a:latin typeface="Arial" charset="0"/>
                <a:cs typeface="Arial" charset="0"/>
                <a:sym typeface="Arial" charset="0"/>
              </a:rPr>
            </a:br>
            <a:r>
              <a:rPr lang="en-US" b="1" smtClean="0">
                <a:solidFill>
                  <a:srgbClr val="000000"/>
                </a:solidFill>
                <a:latin typeface="Arial" charset="0"/>
                <a:cs typeface="Arial" charset="0"/>
                <a:sym typeface="Arial" charset="0"/>
              </a:rPr>
              <a:t>AFFECTED BY ADHD</a:t>
            </a:r>
          </a:p>
        </p:txBody>
      </p:sp>
      <p:sp>
        <p:nvSpPr>
          <p:cNvPr id="6147" name="Shape 32"/>
          <p:cNvSpPr txBox="1">
            <a:spLocks noGrp="1"/>
          </p:cNvSpPr>
          <p:nvPr>
            <p:ph type="subTitle" idx="1"/>
          </p:nvPr>
        </p:nvSpPr>
        <p:spPr>
          <a:xfrm>
            <a:off x="1371600" y="3886200"/>
            <a:ext cx="6400800" cy="1752600"/>
          </a:xfrm>
        </p:spPr>
        <p:txBody>
          <a:bodyPr tIns="45700" bIns="45700"/>
          <a:lstStyle/>
          <a:p>
            <a:pPr indent="0" algn="ctr" eaLnBrk="1" hangingPunct="1">
              <a:spcBef>
                <a:spcPts val="475"/>
              </a:spcBef>
              <a:spcAft>
                <a:spcPct val="0"/>
              </a:spcAft>
              <a:buClr>
                <a:srgbClr val="000000"/>
              </a:buClr>
              <a:buSzPct val="25000"/>
              <a:buFontTx/>
              <a:buNone/>
            </a:pPr>
            <a:r>
              <a:rPr lang="en-US" b="1" dirty="0" smtClean="0">
                <a:solidFill>
                  <a:srgbClr val="000000"/>
                </a:solidFill>
                <a:latin typeface="Arial" charset="0"/>
                <a:cs typeface="Arial" charset="0"/>
                <a:sym typeface="Arial" charset="0"/>
              </a:rPr>
              <a:t>Rachel Bowen PMHW </a:t>
            </a:r>
            <a:r>
              <a:rPr lang="en-US" b="1" dirty="0" err="1" smtClean="0">
                <a:solidFill>
                  <a:srgbClr val="000000"/>
                </a:solidFill>
                <a:latin typeface="Arial" charset="0"/>
                <a:cs typeface="Arial" charset="0"/>
                <a:sym typeface="Arial" charset="0"/>
              </a:rPr>
              <a:t>Havant</a:t>
            </a:r>
            <a:r>
              <a:rPr lang="en-US" b="1" dirty="0" smtClean="0">
                <a:solidFill>
                  <a:srgbClr val="000000"/>
                </a:solidFill>
                <a:latin typeface="Arial" charset="0"/>
                <a:cs typeface="Arial" charset="0"/>
                <a:sym typeface="Arial" charset="0"/>
              </a:rPr>
              <a:t> and Petersfield CAMHS</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hape 85"/>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Possible Impact Upon Family Functioning</a:t>
            </a:r>
          </a:p>
        </p:txBody>
      </p:sp>
      <p:sp>
        <p:nvSpPr>
          <p:cNvPr id="24578" name="Shape 86"/>
          <p:cNvSpPr txBox="1">
            <a:spLocks noGrp="1"/>
          </p:cNvSpPr>
          <p:nvPr>
            <p:ph type="body" idx="1"/>
          </p:nvPr>
        </p:nvSpPr>
        <p:spPr>
          <a:xfrm>
            <a:off x="457200" y="1600200"/>
            <a:ext cx="8229600" cy="4525963"/>
          </a:xfrm>
        </p:spPr>
        <p:txBody>
          <a:bodyPr/>
          <a:lstStyle/>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Difficulties in going out to the park, shopping, having birthday treats - impact upon all family members.</a:t>
            </a:r>
          </a:p>
          <a:p>
            <a:pPr marL="0" indent="120650" eaLnBrk="1" hangingPunct="1">
              <a:spcBef>
                <a:spcPts val="638"/>
              </a:spcBef>
              <a:spcAft>
                <a:spcPct val="0"/>
              </a:spcAft>
              <a:buClr>
                <a:srgbClr val="000000"/>
              </a:buClr>
              <a:buFontTx/>
              <a:buChar char="•"/>
            </a:pPr>
            <a:endParaRPr lang="en-GB" smtClean="0">
              <a:solidFill>
                <a:srgbClr val="000000"/>
              </a:solidFill>
              <a:latin typeface="Arial" charset="0"/>
              <a:cs typeface="Arial" charset="0"/>
              <a:sym typeface="Arial" charset="0"/>
            </a:endParaRPr>
          </a:p>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Other family members may refuse to care for the ADHD child, particularly if they have a very poor sleep pattern, so there is no time for the parents to be a couple or to take time out.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hape 91"/>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Possible Impact Upon Family Functioning</a:t>
            </a:r>
          </a:p>
        </p:txBody>
      </p:sp>
      <p:sp>
        <p:nvSpPr>
          <p:cNvPr id="26626" name="Shape 92"/>
          <p:cNvSpPr txBox="1">
            <a:spLocks noGrp="1"/>
          </p:cNvSpPr>
          <p:nvPr>
            <p:ph type="body" idx="1"/>
          </p:nvPr>
        </p:nvSpPr>
        <p:spPr>
          <a:xfrm>
            <a:off x="457200" y="1600200"/>
            <a:ext cx="8229600" cy="4525963"/>
          </a:xfrm>
        </p:spPr>
        <p:txBody>
          <a:bodyPr/>
          <a:lstStyle/>
          <a:p>
            <a:pPr marL="0" indent="0" eaLnBrk="1" hangingPunct="1">
              <a:spcBef>
                <a:spcPts val="638"/>
              </a:spcBef>
              <a:spcAft>
                <a:spcPct val="0"/>
              </a:spcAft>
              <a:buClr>
                <a:srgbClr val="000000"/>
              </a:buClr>
              <a:buFontTx/>
              <a:buNone/>
            </a:pPr>
            <a:r>
              <a:rPr lang="en-US" sz="3000" smtClean="0">
                <a:solidFill>
                  <a:srgbClr val="000000"/>
                </a:solidFill>
                <a:latin typeface="Arial" charset="0"/>
                <a:cs typeface="Arial" charset="0"/>
                <a:sym typeface="Arial" charset="0"/>
              </a:rPr>
              <a:t>The child's behaviour can be adversely affected by the lack of sleep, parents need to be very watchful of their child when awake. </a:t>
            </a:r>
          </a:p>
          <a:p>
            <a:pPr marL="0" indent="0" eaLnBrk="1" hangingPunct="1">
              <a:spcBef>
                <a:spcPts val="638"/>
              </a:spcBef>
              <a:spcAft>
                <a:spcPct val="0"/>
              </a:spcAft>
              <a:buClr>
                <a:srgbClr val="000000"/>
              </a:buClr>
              <a:buFontTx/>
              <a:buNone/>
            </a:pPr>
            <a:r>
              <a:rPr lang="en-US" sz="3000" smtClean="0">
                <a:solidFill>
                  <a:srgbClr val="000000"/>
                </a:solidFill>
                <a:latin typeface="Arial" charset="0"/>
                <a:cs typeface="Arial" charset="0"/>
                <a:sym typeface="Arial" charset="0"/>
              </a:rPr>
              <a:t>Relationships can be severely strained, and in some cases can break down, which can lead to additional social and financial problems. </a:t>
            </a:r>
          </a:p>
          <a:p>
            <a:pPr marL="0" indent="0" eaLnBrk="1" hangingPunct="1">
              <a:spcBef>
                <a:spcPts val="638"/>
              </a:spcBef>
              <a:spcAft>
                <a:spcPct val="0"/>
              </a:spcAft>
              <a:buClr>
                <a:srgbClr val="000000"/>
              </a:buClr>
              <a:buFontTx/>
              <a:buNone/>
            </a:pPr>
            <a:endParaRPr lang="en-US" sz="3000" smtClean="0">
              <a:solidFill>
                <a:srgbClr val="000000"/>
              </a:solidFill>
              <a:latin typeface="Arial" charset="0"/>
              <a:cs typeface="Arial" charset="0"/>
              <a:sym typeface="Arial" charset="0"/>
            </a:endParaRPr>
          </a:p>
          <a:p>
            <a:pPr marL="0" indent="0" eaLnBrk="1" hangingPunct="1">
              <a:spcBef>
                <a:spcPts val="638"/>
              </a:spcBef>
              <a:spcAft>
                <a:spcPct val="0"/>
              </a:spcAft>
              <a:buClr>
                <a:srgbClr val="000000"/>
              </a:buClr>
              <a:buFontTx/>
              <a:buNone/>
            </a:pPr>
            <a:r>
              <a:rPr lang="en-US" sz="3000" smtClean="0">
                <a:solidFill>
                  <a:srgbClr val="000000"/>
                </a:solidFill>
                <a:latin typeface="Arial" charset="0"/>
                <a:cs typeface="Arial" charset="0"/>
                <a:sym typeface="Arial" charset="0"/>
              </a:rPr>
              <a:t>There is some evidence of increased parental alcohol consumption.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hape 97"/>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Effects Upon Siblings</a:t>
            </a:r>
          </a:p>
        </p:txBody>
      </p:sp>
      <p:sp>
        <p:nvSpPr>
          <p:cNvPr id="28674" name="Shape 98"/>
          <p:cNvSpPr txBox="1">
            <a:spLocks noGrp="1"/>
          </p:cNvSpPr>
          <p:nvPr>
            <p:ph type="body" idx="1"/>
          </p:nvPr>
        </p:nvSpPr>
        <p:spPr>
          <a:xfrm>
            <a:off x="457200" y="1600200"/>
            <a:ext cx="8229600" cy="4525963"/>
          </a:xfrm>
        </p:spPr>
        <p:txBody>
          <a:bodyPr/>
          <a:lstStyle/>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It was reported in 1989 that siblings are of increased risk for conduct and emotional disorders (Szatman, Offered &amp; Boyle)</a:t>
            </a:r>
          </a:p>
          <a:p>
            <a:pPr marL="0" indent="120650" eaLnBrk="1" hangingPunct="1">
              <a:spcBef>
                <a:spcPts val="638"/>
              </a:spcBef>
              <a:spcAft>
                <a:spcPct val="0"/>
              </a:spcAft>
              <a:buClr>
                <a:srgbClr val="000000"/>
              </a:buClr>
              <a:buFontTx/>
              <a:buChar char="•"/>
            </a:pPr>
            <a:endParaRPr lang="en-GB" smtClean="0">
              <a:solidFill>
                <a:srgbClr val="000000"/>
              </a:solidFill>
              <a:latin typeface="Arial" charset="0"/>
              <a:cs typeface="Arial" charset="0"/>
              <a:sym typeface="Arial" charset="0"/>
            </a:endParaRPr>
          </a:p>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A 1999 study identified disruption caused by the symptoms and behavioural problems of ADHD as the main issue for siblings.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hape 103"/>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Effects Upon Siblings</a:t>
            </a:r>
          </a:p>
        </p:txBody>
      </p:sp>
      <p:sp>
        <p:nvSpPr>
          <p:cNvPr id="30722" name="Shape 104"/>
          <p:cNvSpPr txBox="1">
            <a:spLocks noGrp="1"/>
          </p:cNvSpPr>
          <p:nvPr>
            <p:ph type="body" idx="1"/>
          </p:nvPr>
        </p:nvSpPr>
        <p:spPr>
          <a:xfrm>
            <a:off x="457200" y="1284288"/>
            <a:ext cx="8486775" cy="4525962"/>
          </a:xfrm>
        </p:spPr>
        <p:txBody>
          <a:bodyPr/>
          <a:lstStyle/>
          <a:p>
            <a:pPr marL="0" indent="0" eaLnBrk="1" hangingPunct="1">
              <a:spcBef>
                <a:spcPts val="638"/>
              </a:spcBef>
              <a:spcAft>
                <a:spcPct val="0"/>
              </a:spcAft>
              <a:buClr>
                <a:srgbClr val="000000"/>
              </a:buClr>
              <a:buFontTx/>
              <a:buNone/>
            </a:pPr>
            <a:r>
              <a:rPr lang="en-US" sz="2800" b="1" smtClean="0">
                <a:solidFill>
                  <a:srgbClr val="000000"/>
                </a:solidFill>
                <a:latin typeface="Arial" charset="0"/>
                <a:cs typeface="Arial" charset="0"/>
                <a:sym typeface="Arial" charset="0"/>
              </a:rPr>
              <a:t>Victimisation</a:t>
            </a:r>
          </a:p>
          <a:p>
            <a:pPr marL="0" indent="0" eaLnBrk="1" hangingPunct="1">
              <a:spcBef>
                <a:spcPts val="638"/>
              </a:spcBef>
              <a:spcAft>
                <a:spcPct val="0"/>
              </a:spcAft>
              <a:buClr>
                <a:srgbClr val="000000"/>
              </a:buClr>
              <a:buFontTx/>
              <a:buNone/>
            </a:pPr>
            <a:r>
              <a:rPr lang="en-US" sz="2400" smtClean="0">
                <a:solidFill>
                  <a:srgbClr val="000000"/>
                </a:solidFill>
                <a:latin typeface="Arial" charset="0"/>
                <a:cs typeface="Arial" charset="0"/>
                <a:sym typeface="Arial" charset="0"/>
              </a:rPr>
              <a:t>Aggressive acts from ADHD brothers, overt acts of physical violence, verbal aggression, manipulation and control.</a:t>
            </a:r>
          </a:p>
          <a:p>
            <a:pPr marL="0" indent="0" eaLnBrk="1" hangingPunct="1">
              <a:spcBef>
                <a:spcPts val="638"/>
              </a:spcBef>
              <a:spcAft>
                <a:spcPct val="0"/>
              </a:spcAft>
              <a:buClr>
                <a:srgbClr val="000000"/>
              </a:buClr>
              <a:buFontTx/>
              <a:buNone/>
            </a:pPr>
            <a:r>
              <a:rPr lang="en-US" sz="2800" b="1" smtClean="0">
                <a:solidFill>
                  <a:srgbClr val="000000"/>
                </a:solidFill>
                <a:latin typeface="Arial" charset="0"/>
                <a:cs typeface="Arial" charset="0"/>
                <a:sym typeface="Arial" charset="0"/>
              </a:rPr>
              <a:t>Caretaking</a:t>
            </a:r>
          </a:p>
          <a:p>
            <a:pPr marL="0" indent="0" eaLnBrk="1" hangingPunct="1">
              <a:spcBef>
                <a:spcPts val="638"/>
              </a:spcBef>
              <a:spcAft>
                <a:spcPct val="0"/>
              </a:spcAft>
              <a:buClr>
                <a:srgbClr val="000000"/>
              </a:buClr>
              <a:buFontTx/>
              <a:buNone/>
            </a:pPr>
            <a:r>
              <a:rPr lang="en-US" sz="2400" smtClean="0">
                <a:solidFill>
                  <a:srgbClr val="000000"/>
                </a:solidFill>
                <a:latin typeface="Arial" charset="0"/>
                <a:cs typeface="Arial" charset="0"/>
                <a:sym typeface="Arial" charset="0"/>
              </a:rPr>
              <a:t>Siblings reported that parents expected them to care for and protect their ADHD brothers because of the social and emotional immaturity associated with ADHD.</a:t>
            </a:r>
          </a:p>
          <a:p>
            <a:pPr marL="0" indent="0" eaLnBrk="1" hangingPunct="1">
              <a:spcBef>
                <a:spcPts val="638"/>
              </a:spcBef>
              <a:spcAft>
                <a:spcPct val="0"/>
              </a:spcAft>
              <a:buClr>
                <a:srgbClr val="000000"/>
              </a:buClr>
              <a:buFontTx/>
              <a:buNone/>
            </a:pPr>
            <a:r>
              <a:rPr lang="en-US" sz="2800" b="1" smtClean="0">
                <a:solidFill>
                  <a:srgbClr val="000000"/>
                </a:solidFill>
                <a:latin typeface="Arial" charset="0"/>
                <a:cs typeface="Arial" charset="0"/>
                <a:sym typeface="Arial" charset="0"/>
              </a:rPr>
              <a:t>Sorrow and Loss</a:t>
            </a:r>
          </a:p>
          <a:p>
            <a:pPr marL="0" indent="0" eaLnBrk="1" hangingPunct="1">
              <a:spcBef>
                <a:spcPts val="638"/>
              </a:spcBef>
              <a:spcAft>
                <a:spcPct val="0"/>
              </a:spcAft>
              <a:buClr>
                <a:srgbClr val="000000"/>
              </a:buClr>
              <a:buFontTx/>
              <a:buNone/>
            </a:pPr>
            <a:r>
              <a:rPr lang="en-US" sz="2400" smtClean="0">
                <a:solidFill>
                  <a:srgbClr val="000000"/>
                </a:solidFill>
                <a:latin typeface="Arial" charset="0"/>
                <a:cs typeface="Arial" charset="0"/>
                <a:sym typeface="Arial" charset="0"/>
              </a:rPr>
              <a:t>As a result of the ADHD symptoms, and consequent disruption, many sibling described feeling anxious, worried and sad.</a:t>
            </a:r>
          </a:p>
          <a:p>
            <a:pPr marL="0" indent="0" algn="r" eaLnBrk="1" hangingPunct="1">
              <a:spcBef>
                <a:spcPts val="638"/>
              </a:spcBef>
              <a:spcAft>
                <a:spcPct val="0"/>
              </a:spcAft>
              <a:buClr>
                <a:srgbClr val="000000"/>
              </a:buClr>
              <a:buFontTx/>
              <a:buNone/>
            </a:pPr>
            <a:r>
              <a:rPr lang="en-US" sz="2400" smtClean="0">
                <a:solidFill>
                  <a:srgbClr val="000000"/>
                </a:solidFill>
                <a:latin typeface="Arial" charset="0"/>
                <a:cs typeface="Arial" charset="0"/>
                <a:sym typeface="Arial" charset="0"/>
              </a:rPr>
              <a:t>(Kendall, 1999)</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hape 109"/>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Support for Families</a:t>
            </a:r>
          </a:p>
        </p:txBody>
      </p:sp>
      <p:sp>
        <p:nvSpPr>
          <p:cNvPr id="110" name="Shape 110"/>
          <p:cNvSpPr txBox="1">
            <a:spLocks noGrp="1"/>
          </p:cNvSpPr>
          <p:nvPr>
            <p:ph type="body" idx="1"/>
          </p:nvPr>
        </p:nvSpPr>
        <p:spPr>
          <a:xfrm>
            <a:off x="468313" y="1196975"/>
            <a:ext cx="8229600" cy="4525963"/>
          </a:xfrm>
        </p:spPr>
        <p:txBody>
          <a:bodyPr>
            <a:noAutofit/>
          </a:bodyPr>
          <a:lstStyle/>
          <a:p>
            <a:pPr marL="0" indent="0" eaLnBrk="1" fontAlgn="auto" hangingPunct="1">
              <a:buFont typeface="Arial"/>
              <a:buNone/>
              <a:defRPr/>
            </a:pPr>
            <a:r>
              <a:rPr lang="en-US" sz="2200" b="1" dirty="0"/>
              <a:t>ADDISS </a:t>
            </a:r>
            <a:r>
              <a:rPr lang="en-US" sz="2200" dirty="0"/>
              <a:t>-</a:t>
            </a:r>
            <a:r>
              <a:rPr lang="en-US" sz="2200" b="1" dirty="0"/>
              <a:t> </a:t>
            </a:r>
            <a:r>
              <a:rPr lang="en-US" sz="2200" dirty="0"/>
              <a:t>ADHD Information Service Online</a:t>
            </a:r>
          </a:p>
          <a:p>
            <a:pPr marL="0" indent="120650" eaLnBrk="1" fontAlgn="auto" hangingPunct="1">
              <a:defRPr/>
            </a:pPr>
            <a:endParaRPr sz="2200" dirty="0"/>
          </a:p>
          <a:p>
            <a:pPr marL="0" indent="0" eaLnBrk="1" fontAlgn="auto" hangingPunct="1">
              <a:buFont typeface="Arial"/>
              <a:buNone/>
              <a:defRPr/>
            </a:pPr>
            <a:r>
              <a:rPr lang="en-US" sz="2200" b="1" dirty="0"/>
              <a:t>Adders.org</a:t>
            </a:r>
          </a:p>
          <a:p>
            <a:pPr marL="0" indent="120650" eaLnBrk="1" fontAlgn="auto" hangingPunct="1">
              <a:defRPr/>
            </a:pPr>
            <a:endParaRPr sz="2200" dirty="0"/>
          </a:p>
          <a:p>
            <a:pPr marL="0" indent="0" eaLnBrk="1" fontAlgn="auto" hangingPunct="1">
              <a:buFont typeface="Arial"/>
              <a:buNone/>
              <a:defRPr/>
            </a:pPr>
            <a:r>
              <a:rPr lang="en-US" sz="2200" b="1" dirty="0"/>
              <a:t>Milton Keynes ADD/ADHD Support Group </a:t>
            </a:r>
            <a:r>
              <a:rPr lang="en-US" sz="2200" dirty="0"/>
              <a:t>- useful for any family experiencing ADHD</a:t>
            </a:r>
          </a:p>
          <a:p>
            <a:pPr marL="0" indent="120650" eaLnBrk="1" fontAlgn="auto" hangingPunct="1">
              <a:defRPr/>
            </a:pPr>
            <a:endParaRPr sz="2200" dirty="0"/>
          </a:p>
          <a:p>
            <a:pPr marL="0" indent="0" eaLnBrk="1" fontAlgn="auto" hangingPunct="1">
              <a:buFont typeface="Arial"/>
              <a:buNone/>
              <a:defRPr/>
            </a:pPr>
            <a:r>
              <a:rPr lang="en-US" sz="2200" b="1" dirty="0"/>
              <a:t>Royal College of Psychiatrists</a:t>
            </a:r>
            <a:r>
              <a:rPr lang="en-US" sz="2200" dirty="0"/>
              <a:t> - fact sheets</a:t>
            </a:r>
          </a:p>
          <a:p>
            <a:pPr marL="0" indent="120650" eaLnBrk="1" fontAlgn="auto" hangingPunct="1">
              <a:defRPr/>
            </a:pPr>
            <a:endParaRPr sz="2200" dirty="0"/>
          </a:p>
          <a:p>
            <a:pPr marL="0" indent="0" eaLnBrk="1" fontAlgn="auto" hangingPunct="1">
              <a:buFont typeface="Arial"/>
              <a:buNone/>
              <a:defRPr/>
            </a:pPr>
            <a:r>
              <a:rPr lang="en-US" sz="2200" b="1" dirty="0"/>
              <a:t>Young Minds</a:t>
            </a:r>
          </a:p>
          <a:p>
            <a:pPr marL="0" indent="120650" eaLnBrk="1" fontAlgn="auto" hangingPunct="1">
              <a:defRPr/>
            </a:pPr>
            <a:endParaRPr sz="2200" dirty="0"/>
          </a:p>
          <a:p>
            <a:pPr marL="0" indent="0" eaLnBrk="1" fontAlgn="auto" hangingPunct="1">
              <a:buFont typeface="Arial"/>
              <a:buNone/>
              <a:defRPr/>
            </a:pPr>
            <a:r>
              <a:rPr lang="en-US" sz="2200" dirty="0"/>
              <a:t>Contact your </a:t>
            </a:r>
            <a:r>
              <a:rPr lang="en-US" sz="2200" b="1" dirty="0"/>
              <a:t>local CAMHS team</a:t>
            </a:r>
            <a:r>
              <a:rPr lang="en-US" sz="2200" dirty="0"/>
              <a:t> who may know of local support groups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hape 37"/>
          <p:cNvSpPr txBox="1">
            <a:spLocks noGrp="1"/>
          </p:cNvSpPr>
          <p:nvPr>
            <p:ph type="ctrTitle"/>
          </p:nvPr>
        </p:nvSpPr>
        <p:spPr>
          <a:xfrm>
            <a:off x="684213" y="1196975"/>
            <a:ext cx="7772400" cy="1470025"/>
          </a:xfrm>
        </p:spPr>
        <p:txBody>
          <a:bodyPr tIns="45700" bIns="45700"/>
          <a:lstStyle/>
          <a:p>
            <a:pPr eaLnBrk="1" hangingPunct="1">
              <a:spcBef>
                <a:spcPct val="0"/>
              </a:spcBef>
              <a:spcAft>
                <a:spcPct val="0"/>
              </a:spcAft>
              <a:buClr>
                <a:srgbClr val="000000"/>
              </a:buClr>
              <a:buSzPct val="25000"/>
            </a:pPr>
            <a:r>
              <a:rPr lang="en-US" b="1" smtClean="0">
                <a:solidFill>
                  <a:srgbClr val="000000"/>
                </a:solidFill>
                <a:latin typeface="Arial" charset="0"/>
                <a:cs typeface="Arial" charset="0"/>
                <a:sym typeface="Arial" charset="0"/>
              </a:rPr>
              <a:t>WHAT IS ADHD?</a:t>
            </a:r>
            <a:r>
              <a:rPr lang="en-US" sz="2800" b="1" smtClean="0">
                <a:solidFill>
                  <a:srgbClr val="000000"/>
                </a:solidFill>
                <a:latin typeface="Arial" charset="0"/>
                <a:cs typeface="Arial" charset="0"/>
                <a:sym typeface="Arial" charset="0"/>
              </a:rPr>
              <a:t/>
            </a:r>
            <a:br>
              <a:rPr lang="en-US" sz="2800" b="1" smtClean="0">
                <a:solidFill>
                  <a:srgbClr val="000000"/>
                </a:solidFill>
                <a:latin typeface="Arial" charset="0"/>
                <a:cs typeface="Arial" charset="0"/>
                <a:sym typeface="Arial" charset="0"/>
              </a:rPr>
            </a:br>
            <a:r>
              <a:rPr lang="en-US" sz="2400" b="1" smtClean="0">
                <a:solidFill>
                  <a:srgbClr val="000000"/>
                </a:solidFill>
                <a:latin typeface="Arial" charset="0"/>
                <a:cs typeface="Arial" charset="0"/>
                <a:sym typeface="Arial" charset="0"/>
              </a:rPr>
              <a:t>ATTENTION - DEFICIT HYPERACTIVITY DISORDER/</a:t>
            </a:r>
            <a:br>
              <a:rPr lang="en-US" sz="2400" b="1" smtClean="0">
                <a:solidFill>
                  <a:srgbClr val="000000"/>
                </a:solidFill>
                <a:latin typeface="Arial" charset="0"/>
                <a:cs typeface="Arial" charset="0"/>
                <a:sym typeface="Arial" charset="0"/>
              </a:rPr>
            </a:br>
            <a:r>
              <a:rPr lang="en-US" sz="2400" b="1" smtClean="0">
                <a:solidFill>
                  <a:srgbClr val="000000"/>
                </a:solidFill>
                <a:latin typeface="Arial" charset="0"/>
                <a:cs typeface="Arial" charset="0"/>
                <a:sym typeface="Arial" charset="0"/>
              </a:rPr>
              <a:t>HYPERKINETIC DISORDER</a:t>
            </a:r>
          </a:p>
        </p:txBody>
      </p:sp>
      <p:sp>
        <p:nvSpPr>
          <p:cNvPr id="8195" name="Shape 38"/>
          <p:cNvSpPr txBox="1">
            <a:spLocks noGrp="1"/>
          </p:cNvSpPr>
          <p:nvPr>
            <p:ph type="subTitle" idx="1"/>
          </p:nvPr>
        </p:nvSpPr>
        <p:spPr>
          <a:xfrm>
            <a:off x="971550" y="3302000"/>
            <a:ext cx="6799263" cy="1752600"/>
          </a:xfrm>
        </p:spPr>
        <p:txBody>
          <a:bodyPr tIns="45700" bIns="45700"/>
          <a:lstStyle/>
          <a:p>
            <a:pPr indent="0" algn="ctr" eaLnBrk="1" hangingPunct="1">
              <a:lnSpc>
                <a:spcPct val="80000"/>
              </a:lnSpc>
              <a:spcBef>
                <a:spcPts val="475"/>
              </a:spcBef>
              <a:spcAft>
                <a:spcPct val="0"/>
              </a:spcAft>
              <a:buClr>
                <a:srgbClr val="000000"/>
              </a:buClr>
              <a:buSzPct val="25000"/>
              <a:buFontTx/>
              <a:buNone/>
            </a:pPr>
            <a:r>
              <a:rPr lang="en-US" smtClean="0">
                <a:solidFill>
                  <a:srgbClr val="000000"/>
                </a:solidFill>
                <a:latin typeface="Arial" charset="0"/>
                <a:cs typeface="Arial" charset="0"/>
                <a:sym typeface="Arial" charset="0"/>
              </a:rPr>
              <a:t>Definition based on maladaptively high levels of: </a:t>
            </a:r>
          </a:p>
          <a:p>
            <a:pPr indent="0" algn="ctr" eaLnBrk="1" hangingPunct="1">
              <a:lnSpc>
                <a:spcPct val="80000"/>
              </a:lnSpc>
              <a:spcBef>
                <a:spcPts val="475"/>
              </a:spcBef>
              <a:spcAft>
                <a:spcPct val="0"/>
              </a:spcAft>
              <a:buClr>
                <a:srgbClr val="000000"/>
              </a:buClr>
              <a:buSzPct val="25000"/>
              <a:buFontTx/>
              <a:buNone/>
            </a:pPr>
            <a:endParaRPr lang="en-US" b="1" smtClean="0">
              <a:solidFill>
                <a:srgbClr val="000000"/>
              </a:solidFill>
              <a:latin typeface="Arial" charset="0"/>
              <a:cs typeface="Arial" charset="0"/>
              <a:sym typeface="Arial" charset="0"/>
            </a:endParaRPr>
          </a:p>
          <a:p>
            <a:pPr indent="0" algn="ctr" eaLnBrk="1" hangingPunct="1">
              <a:lnSpc>
                <a:spcPct val="80000"/>
              </a:lnSpc>
              <a:spcBef>
                <a:spcPts val="475"/>
              </a:spcBef>
              <a:spcAft>
                <a:spcPct val="0"/>
              </a:spcAft>
              <a:buClr>
                <a:srgbClr val="000000"/>
              </a:buClr>
              <a:buSzPct val="25000"/>
              <a:buFontTx/>
              <a:buNone/>
            </a:pPr>
            <a:r>
              <a:rPr lang="en-US" b="1" smtClean="0">
                <a:solidFill>
                  <a:srgbClr val="000000"/>
                </a:solidFill>
                <a:latin typeface="Arial" charset="0"/>
                <a:cs typeface="Arial" charset="0"/>
                <a:sym typeface="Arial" charset="0"/>
              </a:rPr>
              <a:t>Impulsivity </a:t>
            </a:r>
          </a:p>
          <a:p>
            <a:pPr indent="0" algn="ctr" eaLnBrk="1" hangingPunct="1">
              <a:lnSpc>
                <a:spcPct val="80000"/>
              </a:lnSpc>
              <a:spcBef>
                <a:spcPts val="475"/>
              </a:spcBef>
              <a:spcAft>
                <a:spcPct val="0"/>
              </a:spcAft>
              <a:buClr>
                <a:srgbClr val="000000"/>
              </a:buClr>
              <a:buSzPct val="25000"/>
              <a:buFontTx/>
              <a:buNone/>
            </a:pPr>
            <a:endParaRPr lang="en-US" sz="800" b="1" smtClean="0">
              <a:solidFill>
                <a:srgbClr val="000000"/>
              </a:solidFill>
              <a:latin typeface="Arial" charset="0"/>
              <a:cs typeface="Arial" charset="0"/>
              <a:sym typeface="Arial" charset="0"/>
            </a:endParaRPr>
          </a:p>
          <a:p>
            <a:pPr indent="0" algn="ctr" eaLnBrk="1" hangingPunct="1">
              <a:lnSpc>
                <a:spcPct val="80000"/>
              </a:lnSpc>
              <a:spcBef>
                <a:spcPts val="475"/>
              </a:spcBef>
              <a:spcAft>
                <a:spcPct val="0"/>
              </a:spcAft>
              <a:buClr>
                <a:srgbClr val="000000"/>
              </a:buClr>
              <a:buSzPct val="25000"/>
              <a:buFontTx/>
              <a:buNone/>
            </a:pPr>
            <a:r>
              <a:rPr lang="en-US" b="1" smtClean="0">
                <a:solidFill>
                  <a:srgbClr val="000000"/>
                </a:solidFill>
                <a:latin typeface="Arial" charset="0"/>
                <a:cs typeface="Arial" charset="0"/>
                <a:sym typeface="Arial" charset="0"/>
              </a:rPr>
              <a:t>Hyperactivity</a:t>
            </a:r>
          </a:p>
          <a:p>
            <a:pPr indent="0" algn="ctr" eaLnBrk="1" hangingPunct="1">
              <a:lnSpc>
                <a:spcPct val="80000"/>
              </a:lnSpc>
              <a:spcBef>
                <a:spcPts val="475"/>
              </a:spcBef>
              <a:spcAft>
                <a:spcPct val="0"/>
              </a:spcAft>
              <a:buClr>
                <a:srgbClr val="000000"/>
              </a:buClr>
              <a:buSzPct val="25000"/>
              <a:buFontTx/>
              <a:buNone/>
            </a:pPr>
            <a:endParaRPr lang="en-US" sz="800" b="1" smtClean="0">
              <a:solidFill>
                <a:srgbClr val="000000"/>
              </a:solidFill>
              <a:latin typeface="Arial" charset="0"/>
              <a:cs typeface="Arial" charset="0"/>
              <a:sym typeface="Arial" charset="0"/>
            </a:endParaRPr>
          </a:p>
          <a:p>
            <a:pPr indent="0" algn="ctr" eaLnBrk="1" hangingPunct="1">
              <a:lnSpc>
                <a:spcPct val="80000"/>
              </a:lnSpc>
              <a:spcBef>
                <a:spcPts val="475"/>
              </a:spcBef>
              <a:spcAft>
                <a:spcPct val="0"/>
              </a:spcAft>
              <a:buClr>
                <a:srgbClr val="000000"/>
              </a:buClr>
              <a:buSzPct val="25000"/>
              <a:buFontTx/>
              <a:buNone/>
            </a:pPr>
            <a:r>
              <a:rPr lang="en-US" b="1" smtClean="0">
                <a:solidFill>
                  <a:srgbClr val="000000"/>
                </a:solidFill>
                <a:latin typeface="Arial" charset="0"/>
                <a:cs typeface="Arial" charset="0"/>
                <a:sym typeface="Arial" charset="0"/>
              </a:rPr>
              <a:t>Inattention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Shape 43"/>
          <p:cNvSpPr txBox="1">
            <a:spLocks noGrp="1"/>
          </p:cNvSpPr>
          <p:nvPr>
            <p:ph type="title"/>
          </p:nvPr>
        </p:nvSpPr>
        <p:spPr>
          <a:xfrm>
            <a:off x="457200" y="274638"/>
            <a:ext cx="8229600" cy="1143000"/>
          </a:xfrm>
        </p:spPr>
        <p:txBody>
          <a:bodyPr tIns="45700" bIns="45700"/>
          <a:lstStyle/>
          <a:p>
            <a:pPr eaLnBrk="1" hangingPunct="1">
              <a:spcBef>
                <a:spcPct val="0"/>
              </a:spcBef>
              <a:spcAft>
                <a:spcPct val="0"/>
              </a:spcAft>
              <a:buClr>
                <a:srgbClr val="000000"/>
              </a:buClr>
              <a:buSzPct val="25000"/>
            </a:pPr>
            <a:r>
              <a:rPr lang="en-US" sz="3200" b="1" smtClean="0">
                <a:solidFill>
                  <a:srgbClr val="000000"/>
                </a:solidFill>
                <a:latin typeface="Arial" charset="0"/>
                <a:cs typeface="Arial" charset="0"/>
                <a:sym typeface="Arial" charset="0"/>
              </a:rPr>
              <a:t>INCREASED RECOGNITION OF ADHD</a:t>
            </a:r>
          </a:p>
        </p:txBody>
      </p:sp>
      <p:sp>
        <p:nvSpPr>
          <p:cNvPr id="44" name="Shape 44"/>
          <p:cNvSpPr txBox="1">
            <a:spLocks noGrp="1"/>
          </p:cNvSpPr>
          <p:nvPr>
            <p:ph type="body" idx="1"/>
          </p:nvPr>
        </p:nvSpPr>
        <p:spPr>
          <a:xfrm>
            <a:off x="323850" y="1279525"/>
            <a:ext cx="8569325" cy="4525963"/>
          </a:xfrm>
        </p:spPr>
        <p:txBody>
          <a:bodyPr tIns="45700" bIns="45700">
            <a:noAutofit/>
          </a:bodyPr>
          <a:lstStyle/>
          <a:p>
            <a:pPr marL="0" indent="0" algn="ctr" eaLnBrk="1" fontAlgn="auto" hangingPunct="1">
              <a:lnSpc>
                <a:spcPct val="90000"/>
              </a:lnSpc>
              <a:spcBef>
                <a:spcPts val="560"/>
              </a:spcBef>
              <a:buSzPct val="25000"/>
              <a:buFont typeface="Arial"/>
              <a:buNone/>
              <a:defRPr/>
            </a:pPr>
            <a:r>
              <a:rPr lang="en-US" sz="2800" dirty="0"/>
              <a:t>It is estimated 0.5 per 1,000 children were diagnosed in the UK 30 years ago (</a:t>
            </a:r>
            <a:r>
              <a:rPr lang="en-US" sz="2800" dirty="0" smtClean="0"/>
              <a:t>Taylor, </a:t>
            </a:r>
            <a:r>
              <a:rPr lang="en-US" sz="2800" dirty="0"/>
              <a:t>1986)</a:t>
            </a:r>
          </a:p>
          <a:p>
            <a:pPr marL="0" indent="120650" eaLnBrk="1" fontAlgn="auto" hangingPunct="1">
              <a:defRPr/>
            </a:pPr>
            <a:endParaRPr dirty="0"/>
          </a:p>
          <a:p>
            <a:pPr marL="0" indent="0" algn="ctr" eaLnBrk="1" fontAlgn="auto" hangingPunct="1">
              <a:lnSpc>
                <a:spcPct val="90000"/>
              </a:lnSpc>
              <a:spcBef>
                <a:spcPts val="560"/>
              </a:spcBef>
              <a:buSzPct val="25000"/>
              <a:buFont typeface="Arial"/>
              <a:buNone/>
              <a:defRPr/>
            </a:pPr>
            <a:r>
              <a:rPr lang="en-US" sz="2800" dirty="0"/>
              <a:t>Now 3 per 1,000 receiving medication for ADHD in the late 1990’s (</a:t>
            </a:r>
            <a:r>
              <a:rPr lang="en-US" sz="2800" dirty="0" smtClean="0"/>
              <a:t>NICE, </a:t>
            </a:r>
            <a:r>
              <a:rPr lang="en-US" sz="2800" dirty="0"/>
              <a:t>2006)</a:t>
            </a:r>
          </a:p>
          <a:p>
            <a:pPr marL="0" indent="0" algn="ctr" eaLnBrk="1" fontAlgn="auto" hangingPunct="1">
              <a:lnSpc>
                <a:spcPct val="90000"/>
              </a:lnSpc>
              <a:spcBef>
                <a:spcPts val="560"/>
              </a:spcBef>
              <a:buSzPct val="25000"/>
              <a:buFont typeface="Arial"/>
              <a:buNone/>
              <a:defRPr/>
            </a:pPr>
            <a:endParaRPr lang="en-US" dirty="0" smtClean="0"/>
          </a:p>
          <a:p>
            <a:pPr marL="0" indent="0" algn="ctr" eaLnBrk="1" fontAlgn="auto" hangingPunct="1">
              <a:lnSpc>
                <a:spcPct val="90000"/>
              </a:lnSpc>
              <a:spcBef>
                <a:spcPts val="560"/>
              </a:spcBef>
              <a:buSzPct val="25000"/>
              <a:buFont typeface="Arial"/>
              <a:buNone/>
              <a:defRPr/>
            </a:pPr>
            <a:r>
              <a:rPr lang="en-US" sz="2800" dirty="0" smtClean="0"/>
              <a:t>US </a:t>
            </a:r>
            <a:r>
              <a:rPr lang="en-US" sz="2800" dirty="0"/>
              <a:t>rates have also risen but from a much higher base</a:t>
            </a:r>
          </a:p>
          <a:p>
            <a:pPr marL="0" indent="0" algn="ctr" eaLnBrk="1" fontAlgn="auto" hangingPunct="1">
              <a:lnSpc>
                <a:spcPct val="90000"/>
              </a:lnSpc>
              <a:spcBef>
                <a:spcPts val="560"/>
              </a:spcBef>
              <a:buSzPct val="25000"/>
              <a:buFont typeface="Arial"/>
              <a:buNone/>
              <a:defRPr/>
            </a:pPr>
            <a:r>
              <a:rPr lang="en-US" sz="2800" dirty="0"/>
              <a:t>12 per 1,000 30 years ago</a:t>
            </a:r>
          </a:p>
          <a:p>
            <a:pPr marL="0" indent="0" algn="ctr" eaLnBrk="1" fontAlgn="auto" hangingPunct="1">
              <a:lnSpc>
                <a:spcPct val="90000"/>
              </a:lnSpc>
              <a:spcBef>
                <a:spcPts val="560"/>
              </a:spcBef>
              <a:buSzPct val="25000"/>
              <a:buFont typeface="Arial"/>
              <a:buNone/>
              <a:defRPr/>
            </a:pPr>
            <a:r>
              <a:rPr lang="en-US" sz="2800" dirty="0"/>
              <a:t>25 per 1,000 in late 1990’s (</a:t>
            </a:r>
            <a:r>
              <a:rPr lang="en-US" sz="2800" dirty="0" err="1"/>
              <a:t>Olfsen</a:t>
            </a:r>
            <a:r>
              <a:rPr lang="en-US" sz="2800" dirty="0"/>
              <a:t> et </a:t>
            </a:r>
            <a:r>
              <a:rPr lang="en-US" sz="2800" dirty="0" smtClean="0"/>
              <a:t>al, </a:t>
            </a:r>
            <a:r>
              <a:rPr lang="en-US" sz="2800" dirty="0"/>
              <a:t>2003)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Shape 49"/>
          <p:cNvSpPr txBox="1">
            <a:spLocks noGrp="1"/>
          </p:cNvSpPr>
          <p:nvPr>
            <p:ph type="title"/>
          </p:nvPr>
        </p:nvSpPr>
        <p:spPr>
          <a:xfrm>
            <a:off x="457200" y="274638"/>
            <a:ext cx="8229600" cy="1143000"/>
          </a:xfrm>
        </p:spPr>
        <p:txBody>
          <a:bodyPr tIns="45700" bIns="45700"/>
          <a:lstStyle/>
          <a:p>
            <a:pPr eaLnBrk="1" hangingPunct="1">
              <a:spcBef>
                <a:spcPct val="0"/>
              </a:spcBef>
              <a:spcAft>
                <a:spcPct val="0"/>
              </a:spcAft>
              <a:buClr>
                <a:srgbClr val="000000"/>
              </a:buClr>
              <a:buSzPct val="25000"/>
            </a:pPr>
            <a:r>
              <a:rPr lang="en-US" sz="3200" b="1" smtClean="0">
                <a:solidFill>
                  <a:srgbClr val="000000"/>
                </a:solidFill>
                <a:latin typeface="Arial" charset="0"/>
                <a:cs typeface="Arial" charset="0"/>
                <a:sym typeface="Arial" charset="0"/>
              </a:rPr>
              <a:t>PREVELANCE</a:t>
            </a:r>
          </a:p>
        </p:txBody>
      </p:sp>
      <p:sp>
        <p:nvSpPr>
          <p:cNvPr id="50" name="Shape 50"/>
          <p:cNvSpPr txBox="1">
            <a:spLocks noGrp="1"/>
          </p:cNvSpPr>
          <p:nvPr>
            <p:ph type="body" idx="1"/>
          </p:nvPr>
        </p:nvSpPr>
        <p:spPr>
          <a:xfrm>
            <a:off x="457200" y="1073150"/>
            <a:ext cx="8229600" cy="4525963"/>
          </a:xfrm>
        </p:spPr>
        <p:txBody>
          <a:bodyPr tIns="45700" bIns="45700">
            <a:noAutofit/>
          </a:bodyPr>
          <a:lstStyle/>
          <a:p>
            <a:pPr marL="0" indent="0" algn="ctr" eaLnBrk="1" fontAlgn="auto" hangingPunct="1">
              <a:lnSpc>
                <a:spcPct val="90000"/>
              </a:lnSpc>
              <a:buSzPct val="25000"/>
              <a:buFont typeface="Arial"/>
              <a:buNone/>
              <a:defRPr/>
            </a:pPr>
            <a:r>
              <a:rPr lang="en-US" dirty="0"/>
              <a:t>About 2 – 5% of school age children can suffer from ADHD – </a:t>
            </a:r>
          </a:p>
          <a:p>
            <a:pPr marL="0" indent="0" algn="ctr" eaLnBrk="1" fontAlgn="auto" hangingPunct="1">
              <a:lnSpc>
                <a:spcPct val="90000"/>
              </a:lnSpc>
              <a:buSzPct val="25000"/>
              <a:buFont typeface="Arial"/>
              <a:buNone/>
              <a:defRPr/>
            </a:pPr>
            <a:r>
              <a:rPr lang="en-US" dirty="0"/>
              <a:t>Boys are more commonly affected than girls</a:t>
            </a:r>
          </a:p>
          <a:p>
            <a:pPr marL="0" indent="0" algn="ctr" eaLnBrk="1" fontAlgn="auto" hangingPunct="1">
              <a:lnSpc>
                <a:spcPct val="90000"/>
              </a:lnSpc>
              <a:spcBef>
                <a:spcPts val="480"/>
              </a:spcBef>
              <a:buSzPct val="25000"/>
              <a:buFont typeface="Arial"/>
              <a:buNone/>
              <a:defRPr/>
            </a:pPr>
            <a:r>
              <a:rPr lang="en-US" sz="2400" dirty="0" smtClean="0"/>
              <a:t>(Royal </a:t>
            </a:r>
            <a:r>
              <a:rPr lang="en-US" sz="2400" dirty="0"/>
              <a:t>College of Psychiatrists </a:t>
            </a:r>
          </a:p>
          <a:p>
            <a:pPr marL="0" indent="0" algn="ctr" eaLnBrk="1" fontAlgn="auto" hangingPunct="1">
              <a:lnSpc>
                <a:spcPct val="90000"/>
              </a:lnSpc>
              <a:spcBef>
                <a:spcPts val="480"/>
              </a:spcBef>
              <a:buSzPct val="25000"/>
              <a:buFont typeface="Arial"/>
              <a:buNone/>
              <a:defRPr/>
            </a:pPr>
            <a:r>
              <a:rPr lang="en-US" sz="2400" dirty="0"/>
              <a:t>ADHD Fact </a:t>
            </a:r>
            <a:r>
              <a:rPr lang="en-US" sz="2400" dirty="0" smtClean="0"/>
              <a:t>Sheet, </a:t>
            </a:r>
            <a:r>
              <a:rPr lang="en-US" sz="2400" dirty="0"/>
              <a:t>March </a:t>
            </a:r>
            <a:r>
              <a:rPr lang="en-US" sz="2400" dirty="0" smtClean="0"/>
              <a:t>2012)</a:t>
            </a:r>
            <a:endParaRPr lang="en-US" sz="2400" dirty="0"/>
          </a:p>
          <a:p>
            <a:pPr marL="0" indent="120650" eaLnBrk="1" fontAlgn="auto" hangingPunct="1">
              <a:defRPr/>
            </a:pPr>
            <a:endParaRPr dirty="0"/>
          </a:p>
          <a:p>
            <a:pPr marL="0" indent="0" algn="ctr" eaLnBrk="1" fontAlgn="auto" hangingPunct="1">
              <a:lnSpc>
                <a:spcPct val="90000"/>
              </a:lnSpc>
              <a:buSzPct val="25000"/>
              <a:buFont typeface="Arial"/>
              <a:buNone/>
              <a:defRPr/>
            </a:pPr>
            <a:r>
              <a:rPr lang="en-US" dirty="0"/>
              <a:t>UK survey of 10,438 children between ages of 5 and 15 </a:t>
            </a:r>
          </a:p>
          <a:p>
            <a:pPr marL="0" indent="0" algn="ctr" eaLnBrk="1" fontAlgn="auto" hangingPunct="1">
              <a:lnSpc>
                <a:spcPct val="90000"/>
              </a:lnSpc>
              <a:buSzPct val="25000"/>
              <a:buFont typeface="Arial"/>
              <a:buNone/>
              <a:defRPr/>
            </a:pPr>
            <a:r>
              <a:rPr lang="en-US" dirty="0"/>
              <a:t>3.62% boys            0.85% girls</a:t>
            </a:r>
          </a:p>
          <a:p>
            <a:pPr marL="0" indent="0" algn="r" eaLnBrk="1" fontAlgn="auto" hangingPunct="1">
              <a:lnSpc>
                <a:spcPct val="90000"/>
              </a:lnSpc>
              <a:spcBef>
                <a:spcPts val="480"/>
              </a:spcBef>
              <a:buSzPct val="25000"/>
              <a:buFont typeface="Arial"/>
              <a:buNone/>
              <a:defRPr/>
            </a:pPr>
            <a:endParaRPr lang="en-US" sz="2400" dirty="0" smtClean="0"/>
          </a:p>
          <a:p>
            <a:pPr marL="0" indent="0" algn="r" eaLnBrk="1" fontAlgn="auto" hangingPunct="1">
              <a:lnSpc>
                <a:spcPct val="90000"/>
              </a:lnSpc>
              <a:spcBef>
                <a:spcPts val="480"/>
              </a:spcBef>
              <a:buSzPct val="25000"/>
              <a:buFont typeface="Arial"/>
              <a:buNone/>
              <a:defRPr/>
            </a:pPr>
            <a:r>
              <a:rPr lang="en-US" sz="2400" dirty="0" smtClean="0"/>
              <a:t>(</a:t>
            </a:r>
            <a:r>
              <a:rPr lang="en-US" sz="2400" dirty="0"/>
              <a:t>Ford et </a:t>
            </a:r>
            <a:r>
              <a:rPr lang="en-US" sz="2400" dirty="0" smtClean="0"/>
              <a:t>al, </a:t>
            </a:r>
            <a:r>
              <a:rPr lang="en-US" sz="2400" dirty="0"/>
              <a:t>2003)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Shape 55"/>
          <p:cNvSpPr txBox="1">
            <a:spLocks noGrp="1"/>
          </p:cNvSpPr>
          <p:nvPr>
            <p:ph type="title"/>
          </p:nvPr>
        </p:nvSpPr>
        <p:spPr>
          <a:xfrm>
            <a:off x="468313" y="333375"/>
            <a:ext cx="8229600" cy="1143000"/>
          </a:xfrm>
        </p:spPr>
        <p:txBody>
          <a:bodyPr tIns="45700" bIns="45700"/>
          <a:lstStyle/>
          <a:p>
            <a:pPr eaLnBrk="1" hangingPunct="1">
              <a:spcBef>
                <a:spcPct val="0"/>
              </a:spcBef>
              <a:spcAft>
                <a:spcPct val="0"/>
              </a:spcAft>
              <a:buClr>
                <a:srgbClr val="000000"/>
              </a:buClr>
              <a:buSzPct val="25000"/>
            </a:pPr>
            <a:r>
              <a:rPr lang="en-US" sz="3200" b="1" smtClean="0">
                <a:solidFill>
                  <a:srgbClr val="000000"/>
                </a:solidFill>
                <a:latin typeface="Arial" charset="0"/>
                <a:cs typeface="Arial" charset="0"/>
                <a:sym typeface="Arial" charset="0"/>
              </a:rPr>
              <a:t>ADULT ADHD</a:t>
            </a:r>
          </a:p>
        </p:txBody>
      </p:sp>
      <p:sp>
        <p:nvSpPr>
          <p:cNvPr id="56" name="Shape 56"/>
          <p:cNvSpPr txBox="1">
            <a:spLocks noGrp="1"/>
          </p:cNvSpPr>
          <p:nvPr>
            <p:ph type="body" idx="1"/>
          </p:nvPr>
        </p:nvSpPr>
        <p:spPr>
          <a:xfrm>
            <a:off x="457200" y="1166813"/>
            <a:ext cx="8229600" cy="4525962"/>
          </a:xfrm>
        </p:spPr>
        <p:txBody>
          <a:bodyPr tIns="45700" bIns="45700">
            <a:noAutofit/>
          </a:bodyPr>
          <a:lstStyle/>
          <a:p>
            <a:pPr marL="0" indent="0" algn="ctr" eaLnBrk="1" fontAlgn="auto" hangingPunct="1">
              <a:lnSpc>
                <a:spcPct val="80000"/>
              </a:lnSpc>
              <a:spcBef>
                <a:spcPts val="560"/>
              </a:spcBef>
              <a:buSzPct val="25000"/>
              <a:buFont typeface="Arial"/>
              <a:buNone/>
              <a:defRPr/>
            </a:pPr>
            <a:endParaRPr lang="en-US" sz="2800" dirty="0" smtClean="0"/>
          </a:p>
          <a:p>
            <a:pPr marL="0" indent="0" algn="ctr" eaLnBrk="1" fontAlgn="auto" hangingPunct="1">
              <a:lnSpc>
                <a:spcPct val="80000"/>
              </a:lnSpc>
              <a:spcBef>
                <a:spcPts val="560"/>
              </a:spcBef>
              <a:buSzPct val="25000"/>
              <a:buFont typeface="Arial"/>
              <a:buNone/>
              <a:defRPr/>
            </a:pPr>
            <a:r>
              <a:rPr lang="en-US" sz="2800" dirty="0" smtClean="0"/>
              <a:t>Prevalence: </a:t>
            </a:r>
            <a:r>
              <a:rPr lang="en-US" sz="2800" dirty="0"/>
              <a:t>more than 2 out of every 3 children diagnosed with ADHD continue to have these problems as teenagers – 2 out of 3 of these will still have problems as adults</a:t>
            </a:r>
          </a:p>
          <a:p>
            <a:pPr marL="0" indent="120650" eaLnBrk="1" fontAlgn="auto" hangingPunct="1">
              <a:defRPr/>
            </a:pPr>
            <a:endParaRPr dirty="0"/>
          </a:p>
          <a:p>
            <a:pPr marL="0" indent="0" algn="ctr" eaLnBrk="1" fontAlgn="auto" hangingPunct="1">
              <a:lnSpc>
                <a:spcPct val="80000"/>
              </a:lnSpc>
              <a:spcBef>
                <a:spcPts val="560"/>
              </a:spcBef>
              <a:buSzPct val="25000"/>
              <a:buFont typeface="Arial"/>
              <a:buNone/>
              <a:defRPr/>
            </a:pPr>
            <a:r>
              <a:rPr lang="en-US" sz="2800" dirty="0"/>
              <a:t>Usually the over-activity lessens but impulsivity, poor concentration and risk taking can get worse.  These can interfere with an individuals ability to work and learn and can disrupt relationships with other people.  Depression, anxiety, low self esteem and drug misuse are more common in adults with ADHD.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61"/>
          <p:cNvSpPr txBox="1">
            <a:spLocks noGrp="1"/>
          </p:cNvSpPr>
          <p:nvPr>
            <p:ph type="title"/>
          </p:nvPr>
        </p:nvSpPr>
        <p:spPr>
          <a:xfrm>
            <a:off x="468313" y="333375"/>
            <a:ext cx="8229600" cy="1143000"/>
          </a:xfrm>
        </p:spPr>
        <p:txBody>
          <a:bodyPr tIns="45700" bIns="45700"/>
          <a:lstStyle/>
          <a:p>
            <a:pPr eaLnBrk="1" hangingPunct="1">
              <a:spcBef>
                <a:spcPct val="0"/>
              </a:spcBef>
              <a:spcAft>
                <a:spcPct val="0"/>
              </a:spcAft>
              <a:buClr>
                <a:srgbClr val="000000"/>
              </a:buClr>
              <a:buSzPct val="25000"/>
            </a:pPr>
            <a:r>
              <a:rPr lang="en-US" sz="3200" b="1" smtClean="0">
                <a:solidFill>
                  <a:srgbClr val="000000"/>
                </a:solidFill>
                <a:latin typeface="Arial" charset="0"/>
                <a:cs typeface="Arial" charset="0"/>
                <a:sym typeface="Arial" charset="0"/>
              </a:rPr>
              <a:t>SYMPTOMS</a:t>
            </a:r>
          </a:p>
        </p:txBody>
      </p:sp>
      <p:sp>
        <p:nvSpPr>
          <p:cNvPr id="62" name="Shape 62"/>
          <p:cNvSpPr txBox="1">
            <a:spLocks noGrp="1"/>
          </p:cNvSpPr>
          <p:nvPr>
            <p:ph type="body" idx="1"/>
          </p:nvPr>
        </p:nvSpPr>
        <p:spPr>
          <a:xfrm>
            <a:off x="457200" y="1125538"/>
            <a:ext cx="8435975" cy="5000625"/>
          </a:xfrm>
        </p:spPr>
        <p:txBody>
          <a:bodyPr tIns="45700" bIns="45700">
            <a:noAutofit/>
          </a:bodyPr>
          <a:lstStyle/>
          <a:p>
            <a:pPr marL="0" indent="0" algn="ctr" eaLnBrk="1" fontAlgn="auto" hangingPunct="1">
              <a:spcBef>
                <a:spcPts val="400"/>
              </a:spcBef>
              <a:buSzPct val="25000"/>
              <a:buFont typeface="Arial"/>
              <a:buNone/>
              <a:defRPr/>
            </a:pPr>
            <a:r>
              <a:rPr lang="en-US" sz="2400" dirty="0"/>
              <a:t>ADHD can present with different </a:t>
            </a:r>
            <a:r>
              <a:rPr lang="en-US" sz="2400" dirty="0" err="1"/>
              <a:t>behaviours</a:t>
            </a:r>
            <a:r>
              <a:rPr lang="en-US" sz="2400" dirty="0"/>
              <a:t> depending upon age, setting and motivation, </a:t>
            </a:r>
            <a:r>
              <a:rPr lang="en-US" sz="2400" dirty="0" smtClean="0"/>
              <a:t>e.g. </a:t>
            </a:r>
            <a:r>
              <a:rPr lang="en-US" sz="2400" dirty="0"/>
              <a:t>when child likes doing an activity</a:t>
            </a:r>
          </a:p>
          <a:p>
            <a:pPr marL="0" indent="120650" eaLnBrk="1" fontAlgn="auto" hangingPunct="1">
              <a:defRPr/>
            </a:pPr>
            <a:endParaRPr dirty="0"/>
          </a:p>
          <a:p>
            <a:pPr marL="0" indent="0" algn="ctr" eaLnBrk="1" fontAlgn="auto" hangingPunct="1">
              <a:spcBef>
                <a:spcPts val="400"/>
              </a:spcBef>
              <a:buSzPct val="25000"/>
              <a:buFont typeface="Arial"/>
              <a:buNone/>
              <a:defRPr/>
            </a:pPr>
            <a:r>
              <a:rPr lang="en-US" sz="2400" b="1" dirty="0"/>
              <a:t>Not all children have all the symptoms</a:t>
            </a:r>
          </a:p>
          <a:p>
            <a:pPr marL="0" indent="0" algn="ctr" eaLnBrk="1" fontAlgn="auto" hangingPunct="1">
              <a:spcBef>
                <a:spcPts val="400"/>
              </a:spcBef>
              <a:buSzPct val="25000"/>
              <a:buFont typeface="Arial"/>
              <a:buNone/>
              <a:defRPr/>
            </a:pPr>
            <a:r>
              <a:rPr lang="en-US" sz="2200" dirty="0"/>
              <a:t>Some just have poor concentration, others are mainly hyperactive</a:t>
            </a:r>
          </a:p>
          <a:p>
            <a:pPr marL="0" indent="0" algn="ctr" eaLnBrk="1" fontAlgn="auto" hangingPunct="1">
              <a:spcBef>
                <a:spcPts val="400"/>
              </a:spcBef>
              <a:buSzPct val="25000"/>
              <a:buFont typeface="Arial"/>
              <a:buNone/>
              <a:defRPr/>
            </a:pPr>
            <a:r>
              <a:rPr lang="en-US" sz="2200" b="1" dirty="0"/>
              <a:t>Attention problems:  </a:t>
            </a:r>
            <a:r>
              <a:rPr lang="en-US" sz="2200" dirty="0"/>
              <a:t>forgetful, distracted, not seeming to listen, </a:t>
            </a:r>
            <a:r>
              <a:rPr lang="en-US" sz="2200" dirty="0" smtClean="0"/>
              <a:t>taking ages </a:t>
            </a:r>
            <a:r>
              <a:rPr lang="en-US" sz="2200" dirty="0"/>
              <a:t>to start doing things and when they do rarely finish</a:t>
            </a:r>
          </a:p>
          <a:p>
            <a:pPr marL="0" indent="0" algn="ctr" eaLnBrk="1" fontAlgn="auto" hangingPunct="1">
              <a:spcBef>
                <a:spcPts val="400"/>
              </a:spcBef>
              <a:buSzPct val="25000"/>
              <a:buFont typeface="Arial"/>
              <a:buNone/>
              <a:defRPr/>
            </a:pPr>
            <a:r>
              <a:rPr lang="en-US" sz="2200" b="1" dirty="0"/>
              <a:t>Hyperactivity problems:  </a:t>
            </a:r>
            <a:r>
              <a:rPr lang="en-US" sz="2200" dirty="0"/>
              <a:t>restless, fidgety, full of energy, “always on the go”, loud, noisy, continuous chatter</a:t>
            </a:r>
          </a:p>
          <a:p>
            <a:pPr marL="0" indent="0" algn="ctr" eaLnBrk="1" fontAlgn="auto" hangingPunct="1">
              <a:spcBef>
                <a:spcPts val="400"/>
              </a:spcBef>
              <a:buSzPct val="25000"/>
              <a:buFont typeface="Arial"/>
              <a:buNone/>
              <a:defRPr/>
            </a:pPr>
            <a:r>
              <a:rPr lang="en-US" sz="2200" b="1" dirty="0"/>
              <a:t>Impulsivity problems:   </a:t>
            </a:r>
            <a:r>
              <a:rPr lang="en-US" sz="2200" dirty="0"/>
              <a:t>doing things without thinking, can’t wait their turn in games or a queue, interrupt </a:t>
            </a:r>
            <a:r>
              <a:rPr lang="en-US" sz="2200" dirty="0" smtClean="0"/>
              <a:t>conversations</a:t>
            </a:r>
            <a:endParaRPr lang="en-US" sz="2200"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Shape 67"/>
          <p:cNvSpPr txBox="1">
            <a:spLocks noGrp="1"/>
          </p:cNvSpPr>
          <p:nvPr>
            <p:ph type="title"/>
          </p:nvPr>
        </p:nvSpPr>
        <p:spPr>
          <a:xfrm>
            <a:off x="457200" y="274638"/>
            <a:ext cx="8229600" cy="1143000"/>
          </a:xfrm>
        </p:spPr>
        <p:txBody>
          <a:bodyPr tIns="45700" bIns="45700"/>
          <a:lstStyle/>
          <a:p>
            <a:pPr eaLnBrk="1" hangingPunct="1">
              <a:spcBef>
                <a:spcPct val="0"/>
              </a:spcBef>
              <a:spcAft>
                <a:spcPct val="0"/>
              </a:spcAft>
              <a:buClr>
                <a:srgbClr val="000000"/>
              </a:buClr>
              <a:buSzPct val="25000"/>
            </a:pPr>
            <a:r>
              <a:rPr lang="en-US" sz="3200" b="1" smtClean="0">
                <a:solidFill>
                  <a:srgbClr val="000000"/>
                </a:solidFill>
                <a:latin typeface="Arial" charset="0"/>
                <a:cs typeface="Arial" charset="0"/>
                <a:sym typeface="Arial" charset="0"/>
              </a:rPr>
              <a:t>Common problems associated with ADHD in children</a:t>
            </a:r>
          </a:p>
        </p:txBody>
      </p:sp>
      <p:sp>
        <p:nvSpPr>
          <p:cNvPr id="68" name="Shape 68"/>
          <p:cNvSpPr txBox="1">
            <a:spLocks noGrp="1"/>
          </p:cNvSpPr>
          <p:nvPr>
            <p:ph type="body" idx="1"/>
          </p:nvPr>
        </p:nvSpPr>
        <p:spPr>
          <a:xfrm>
            <a:off x="468313" y="1412875"/>
            <a:ext cx="8229600" cy="4525963"/>
          </a:xfrm>
        </p:spPr>
        <p:txBody>
          <a:bodyPr tIns="45700" bIns="45700">
            <a:noAutofit/>
          </a:bodyPr>
          <a:lstStyle/>
          <a:p>
            <a:pPr marL="0" indent="0" algn="ctr" eaLnBrk="1" fontAlgn="auto" hangingPunct="1">
              <a:spcBef>
                <a:spcPts val="400"/>
              </a:spcBef>
              <a:buSzPct val="25000"/>
              <a:buFont typeface="Arial"/>
              <a:buNone/>
              <a:defRPr/>
            </a:pPr>
            <a:r>
              <a:rPr lang="en-US" dirty="0"/>
              <a:t>
</a:t>
            </a:r>
            <a:r>
              <a:rPr lang="en-US" sz="2400" dirty="0" smtClean="0"/>
              <a:t>Non-compliant </a:t>
            </a:r>
            <a:r>
              <a:rPr lang="en-US" sz="2400" dirty="0" err="1"/>
              <a:t>behaviour</a:t>
            </a:r>
            <a:r>
              <a:rPr lang="en-US" sz="2400" dirty="0"/>
              <a:t>		</a:t>
            </a:r>
            <a:r>
              <a:rPr lang="en-US" sz="2400" dirty="0" smtClean="0"/>
              <a:t>     Motor </a:t>
            </a:r>
            <a:r>
              <a:rPr lang="en-US" sz="2400" dirty="0"/>
              <a:t>tics</a:t>
            </a:r>
          </a:p>
          <a:p>
            <a:pPr marL="0" indent="0" algn="ctr" eaLnBrk="1" fontAlgn="auto" hangingPunct="1">
              <a:spcBef>
                <a:spcPts val="400"/>
              </a:spcBef>
              <a:buSzPct val="25000"/>
              <a:buFont typeface="Arial"/>
              <a:buNone/>
              <a:defRPr/>
            </a:pPr>
            <a:r>
              <a:rPr lang="en-US" sz="2400" dirty="0"/>
              <a:t>Sleep disturbance			</a:t>
            </a:r>
            <a:r>
              <a:rPr lang="en-US" sz="2400" dirty="0" smtClean="0"/>
              <a:t>Mood </a:t>
            </a:r>
            <a:r>
              <a:rPr lang="en-US" sz="2400" dirty="0"/>
              <a:t>swings</a:t>
            </a:r>
          </a:p>
          <a:p>
            <a:pPr marL="0" indent="0" algn="ctr" eaLnBrk="1" fontAlgn="auto" hangingPunct="1">
              <a:spcBef>
                <a:spcPts val="400"/>
              </a:spcBef>
              <a:buSzPct val="25000"/>
              <a:buFont typeface="Arial"/>
              <a:buNone/>
              <a:defRPr/>
            </a:pPr>
            <a:r>
              <a:rPr lang="en-US" sz="2400" dirty="0"/>
              <a:t>Aggression		</a:t>
            </a:r>
            <a:r>
              <a:rPr lang="en-US" sz="2400" dirty="0" smtClean="0"/>
              <a:t>      Unpopularity </a:t>
            </a:r>
            <a:r>
              <a:rPr lang="en-US" sz="2400" dirty="0"/>
              <a:t>with peers</a:t>
            </a:r>
          </a:p>
          <a:p>
            <a:pPr marL="0" indent="0" eaLnBrk="1" fontAlgn="auto" hangingPunct="1">
              <a:spcBef>
                <a:spcPts val="400"/>
              </a:spcBef>
              <a:buSzPct val="25000"/>
              <a:buFont typeface="Arial"/>
              <a:buNone/>
              <a:defRPr/>
            </a:pPr>
            <a:r>
              <a:rPr lang="en-US" sz="2400" dirty="0" smtClean="0"/>
              <a:t>          Temper tantrums                              Clumsiness</a:t>
            </a:r>
          </a:p>
          <a:p>
            <a:pPr marL="0" indent="0" eaLnBrk="1" fontAlgn="auto" hangingPunct="1">
              <a:spcBef>
                <a:spcPts val="400"/>
              </a:spcBef>
              <a:buSzPct val="25000"/>
              <a:buFont typeface="Arial"/>
              <a:buNone/>
              <a:defRPr/>
            </a:pPr>
            <a:r>
              <a:rPr lang="en-US" sz="2400" dirty="0" smtClean="0"/>
              <a:t>          Literacy and other learning problems</a:t>
            </a:r>
            <a:r>
              <a:rPr lang="en-US" sz="2400" dirty="0"/>
              <a:t>	</a:t>
            </a:r>
            <a:endParaRPr lang="en-US" sz="2400" dirty="0" smtClean="0"/>
          </a:p>
          <a:p>
            <a:pPr marL="0" indent="0" eaLnBrk="1" fontAlgn="auto" hangingPunct="1">
              <a:spcBef>
                <a:spcPts val="400"/>
              </a:spcBef>
              <a:buSzPct val="25000"/>
              <a:buFont typeface="Arial"/>
              <a:buNone/>
              <a:defRPr/>
            </a:pPr>
            <a:r>
              <a:rPr lang="en-US" sz="2400" dirty="0" smtClean="0"/>
              <a:t>          Immature </a:t>
            </a:r>
            <a:r>
              <a:rPr lang="en-US" sz="2400" dirty="0"/>
              <a:t>language</a:t>
            </a:r>
          </a:p>
          <a:p>
            <a:pPr marL="0" indent="120650" eaLnBrk="1" fontAlgn="auto" hangingPunct="1">
              <a:defRPr/>
            </a:pPr>
            <a:endParaRPr dirty="0"/>
          </a:p>
          <a:p>
            <a:pPr marL="0" indent="0" algn="ctr" eaLnBrk="1" fontAlgn="auto" hangingPunct="1">
              <a:spcBef>
                <a:spcPts val="400"/>
              </a:spcBef>
              <a:buSzPct val="25000"/>
              <a:buFont typeface="Arial"/>
              <a:buNone/>
              <a:defRPr/>
            </a:pPr>
            <a:r>
              <a:rPr lang="en-US" sz="2400" dirty="0"/>
              <a:t>May show self harm, a predisposition to road traffic and other accidents, substance misuse, delinquency, anxiety states, and academic underachievement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hape 73"/>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Sleep Disturbance</a:t>
            </a:r>
          </a:p>
        </p:txBody>
      </p:sp>
      <p:sp>
        <p:nvSpPr>
          <p:cNvPr id="20482" name="Shape 74"/>
          <p:cNvSpPr txBox="1">
            <a:spLocks noGrp="1"/>
          </p:cNvSpPr>
          <p:nvPr>
            <p:ph type="body" idx="1"/>
          </p:nvPr>
        </p:nvSpPr>
        <p:spPr>
          <a:xfrm>
            <a:off x="468313" y="1412875"/>
            <a:ext cx="8229600" cy="4525963"/>
          </a:xfrm>
        </p:spPr>
        <p:txBody>
          <a:bodyPr/>
          <a:lstStyle/>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42% of parents are woken by their child before 6am, 70% of parents felt more irritable during the day and 61% felt unable to concentrate.</a:t>
            </a:r>
          </a:p>
          <a:p>
            <a:pPr marL="0" indent="120650" eaLnBrk="1" hangingPunct="1">
              <a:spcBef>
                <a:spcPts val="638"/>
              </a:spcBef>
              <a:spcAft>
                <a:spcPct val="0"/>
              </a:spcAft>
              <a:buClr>
                <a:srgbClr val="000000"/>
              </a:buClr>
              <a:buFontTx/>
              <a:buChar char="•"/>
            </a:pPr>
            <a:endParaRPr lang="en-GB" smtClean="0">
              <a:solidFill>
                <a:srgbClr val="000000"/>
              </a:solidFill>
              <a:latin typeface="Arial" charset="0"/>
              <a:cs typeface="Arial" charset="0"/>
              <a:sym typeface="Arial" charset="0"/>
            </a:endParaRPr>
          </a:p>
          <a:p>
            <a:pPr marL="0" indent="120650" eaLnBrk="1" hangingPunct="1">
              <a:spcBef>
                <a:spcPts val="638"/>
              </a:spcBef>
              <a:spcAft>
                <a:spcPct val="0"/>
              </a:spcAft>
              <a:buClr>
                <a:srgbClr val="000000"/>
              </a:buClr>
              <a:buFontTx/>
              <a:buNone/>
            </a:pPr>
            <a:r>
              <a:rPr lang="en-US" smtClean="0">
                <a:solidFill>
                  <a:srgbClr val="000000"/>
                </a:solidFill>
                <a:latin typeface="Arial" charset="0"/>
                <a:cs typeface="Arial" charset="0"/>
                <a:sym typeface="Arial" charset="0"/>
              </a:rPr>
              <a:t>61% of parents felt less able to cope with problems, and 56% felt depressed due to the tiredness.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hape 79"/>
          <p:cNvSpPr txBox="1">
            <a:spLocks noGrp="1"/>
          </p:cNvSpPr>
          <p:nvPr>
            <p:ph type="title"/>
          </p:nvPr>
        </p:nvSpPr>
        <p:spPr>
          <a:xfrm>
            <a:off x="457200" y="274638"/>
            <a:ext cx="8229600" cy="1143000"/>
          </a:xfrm>
        </p:spPr>
        <p:txBody>
          <a:bodyPr/>
          <a:lstStyle/>
          <a:p>
            <a:pPr eaLnBrk="1" hangingPunct="1">
              <a:spcBef>
                <a:spcPct val="0"/>
              </a:spcBef>
              <a:spcAft>
                <a:spcPct val="0"/>
              </a:spcAft>
            </a:pPr>
            <a:r>
              <a:rPr lang="en-US" sz="3600" b="1" smtClean="0">
                <a:solidFill>
                  <a:srgbClr val="000000"/>
                </a:solidFill>
                <a:latin typeface="Arial" charset="0"/>
                <a:cs typeface="Arial" charset="0"/>
                <a:sym typeface="Arial" charset="0"/>
              </a:rPr>
              <a:t>Sleep Disturbance</a:t>
            </a:r>
          </a:p>
        </p:txBody>
      </p:sp>
      <p:sp>
        <p:nvSpPr>
          <p:cNvPr id="80" name="Shape 80"/>
          <p:cNvSpPr txBox="1">
            <a:spLocks noGrp="1"/>
          </p:cNvSpPr>
          <p:nvPr>
            <p:ph type="body" idx="1"/>
          </p:nvPr>
        </p:nvSpPr>
        <p:spPr>
          <a:xfrm>
            <a:off x="539750" y="1268413"/>
            <a:ext cx="8229600" cy="4525962"/>
          </a:xfrm>
        </p:spPr>
        <p:txBody>
          <a:bodyPr>
            <a:noAutofit/>
          </a:bodyPr>
          <a:lstStyle/>
          <a:p>
            <a:pPr marL="0" indent="0" eaLnBrk="1" fontAlgn="auto" hangingPunct="1">
              <a:buFont typeface="Arial"/>
              <a:buNone/>
              <a:defRPr/>
            </a:pPr>
            <a:r>
              <a:rPr lang="en-US" dirty="0"/>
              <a:t>43% of parents said that tiredness impacted a lot upon their relationship with their partner, and 46% said they had argued more often.</a:t>
            </a:r>
          </a:p>
          <a:p>
            <a:pPr marL="0" indent="120650" eaLnBrk="1" fontAlgn="auto" hangingPunct="1">
              <a:defRPr/>
            </a:pPr>
            <a:endParaRPr dirty="0"/>
          </a:p>
          <a:p>
            <a:pPr marL="0" indent="0" eaLnBrk="1" fontAlgn="auto" hangingPunct="1">
              <a:buFont typeface="Arial"/>
              <a:buNone/>
              <a:defRPr/>
            </a:pPr>
            <a:r>
              <a:rPr lang="en-US" dirty="0"/>
              <a:t>Nearly a fifth of parents had taken time off work in the past year due to tiredness, and 64% had cancelled or avoided social activities in the past 6 months.</a:t>
            </a:r>
          </a:p>
        </p:txBody>
      </p:sp>
    </p:spTree>
  </p:cSld>
  <p:clrMapOvr>
    <a:masterClrMapping/>
  </p:clrMapOvr>
  <p:transition spd="slow">
    <p:cut/>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772</Words>
  <Application>Microsoft Office PowerPoint</Application>
  <PresentationFormat>On-screen Show (4:3)</PresentationFormat>
  <Paragraphs>91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INTRODUCTION TO WORKING WITH FAMILIES  AFFECTED BY ADHD</vt:lpstr>
      <vt:lpstr>WHAT IS ADHD? ATTENTION - DEFICIT HYPERACTIVITY DISORDER/ HYPERKINETIC DISORDER</vt:lpstr>
      <vt:lpstr>INCREASED RECOGNITION OF ADHD</vt:lpstr>
      <vt:lpstr>PREVELANCE</vt:lpstr>
      <vt:lpstr>ADULT ADHD</vt:lpstr>
      <vt:lpstr>SYMPTOMS</vt:lpstr>
      <vt:lpstr>Common problems associated with ADHD in children</vt:lpstr>
      <vt:lpstr>Sleep Disturbance</vt:lpstr>
      <vt:lpstr>Sleep Disturbance</vt:lpstr>
      <vt:lpstr>Possible Impact Upon Family Functioning</vt:lpstr>
      <vt:lpstr>Possible Impact Upon Family Functioning</vt:lpstr>
      <vt:lpstr>Effects Upon Siblings</vt:lpstr>
      <vt:lpstr>Effects Upon Siblings</vt:lpstr>
      <vt:lpstr>Support for Families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WORKING WITH FAMILIES  AFFECTED BY ADHD</dc:title>
  <dc:creator>Rachel</dc:creator>
  <cp:lastModifiedBy>cseihfts</cp:lastModifiedBy>
  <cp:revision>5</cp:revision>
  <dcterms:modified xsi:type="dcterms:W3CDTF">2018-10-17T10:40:29Z</dcterms:modified>
</cp:coreProperties>
</file>