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78" r:id="rId4"/>
  </p:sldMasterIdLst>
  <p:notesMasterIdLst>
    <p:notesMasterId r:id="rId38"/>
  </p:notesMasterIdLst>
  <p:sldIdLst>
    <p:sldId id="256" r:id="rId5"/>
    <p:sldId id="260" r:id="rId6"/>
    <p:sldId id="261" r:id="rId7"/>
    <p:sldId id="262" r:id="rId8"/>
    <p:sldId id="263" r:id="rId9"/>
    <p:sldId id="281" r:id="rId10"/>
    <p:sldId id="271" r:id="rId11"/>
    <p:sldId id="270" r:id="rId12"/>
    <p:sldId id="287" r:id="rId13"/>
    <p:sldId id="272" r:id="rId14"/>
    <p:sldId id="288" r:id="rId15"/>
    <p:sldId id="264" r:id="rId16"/>
    <p:sldId id="276" r:id="rId17"/>
    <p:sldId id="277" r:id="rId18"/>
    <p:sldId id="265" r:id="rId19"/>
    <p:sldId id="278" r:id="rId20"/>
    <p:sldId id="282" r:id="rId21"/>
    <p:sldId id="283" r:id="rId22"/>
    <p:sldId id="284" r:id="rId23"/>
    <p:sldId id="285" r:id="rId24"/>
    <p:sldId id="266" r:id="rId25"/>
    <p:sldId id="259" r:id="rId26"/>
    <p:sldId id="268" r:id="rId27"/>
    <p:sldId id="289" r:id="rId28"/>
    <p:sldId id="290" r:id="rId29"/>
    <p:sldId id="291" r:id="rId30"/>
    <p:sldId id="274" r:id="rId31"/>
    <p:sldId id="275" r:id="rId32"/>
    <p:sldId id="286" r:id="rId33"/>
    <p:sldId id="273" r:id="rId34"/>
    <p:sldId id="258" r:id="rId35"/>
    <p:sldId id="279" r:id="rId36"/>
    <p:sldId id="280" r:id="rId37"/>
  </p:sldIdLst>
  <p:sldSz cx="12192000" cy="6858000"/>
  <p:notesSz cx="6858000" cy="914400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033A3-7770-41C9-9763-8D6F5DF608FE}" v="30" dt="2021-10-05T10:16:53.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90" autoAdjust="0"/>
  </p:normalViewPr>
  <p:slideViewPr>
    <p:cSldViewPr snapToGrid="0">
      <p:cViewPr varScale="1">
        <p:scale>
          <a:sx n="68" d="100"/>
          <a:sy n="68" d="100"/>
        </p:scale>
        <p:origin x="21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ccf14525-30ec-4eb3-9ec0-c8e827388be1" providerId="ADAL" clId="{EB3033A3-7770-41C9-9763-8D6F5DF608FE}"/>
    <pc:docChg chg="undo custSel addSld modSld sldOrd">
      <pc:chgData name="Scott, Wendy (Childrens Services)" userId="ccf14525-30ec-4eb3-9ec0-c8e827388be1" providerId="ADAL" clId="{EB3033A3-7770-41C9-9763-8D6F5DF608FE}" dt="2021-10-05T10:17:19.079" v="384" actId="113"/>
      <pc:docMkLst>
        <pc:docMk/>
      </pc:docMkLst>
      <pc:sldChg chg="mod modClrScheme chgLayout">
        <pc:chgData name="Scott, Wendy (Childrens Services)" userId="ccf14525-30ec-4eb3-9ec0-c8e827388be1" providerId="ADAL" clId="{EB3033A3-7770-41C9-9763-8D6F5DF608FE}" dt="2021-09-30T10:52:04.842" v="23" actId="700"/>
        <pc:sldMkLst>
          <pc:docMk/>
          <pc:sldMk cId="2782788896" sldId="256"/>
        </pc:sldMkLst>
      </pc:sldChg>
      <pc:sldChg chg="delSp modSp mod ord modNotesTx">
        <pc:chgData name="Scott, Wendy (Childrens Services)" userId="ccf14525-30ec-4eb3-9ec0-c8e827388be1" providerId="ADAL" clId="{EB3033A3-7770-41C9-9763-8D6F5DF608FE}" dt="2021-10-05T09:53:25.007" v="317" actId="1076"/>
        <pc:sldMkLst>
          <pc:docMk/>
          <pc:sldMk cId="748604281" sldId="259"/>
        </pc:sldMkLst>
        <pc:spChg chg="mod">
          <ac:chgData name="Scott, Wendy (Childrens Services)" userId="ccf14525-30ec-4eb3-9ec0-c8e827388be1" providerId="ADAL" clId="{EB3033A3-7770-41C9-9763-8D6F5DF608FE}" dt="2021-10-05T09:53:25.007" v="317" actId="1076"/>
          <ac:spMkLst>
            <pc:docMk/>
            <pc:sldMk cId="748604281" sldId="259"/>
            <ac:spMk id="2" creationId="{E52B61F5-7549-40EF-B7D3-180025020500}"/>
          </ac:spMkLst>
        </pc:spChg>
        <pc:spChg chg="del mod">
          <ac:chgData name="Scott, Wendy (Childrens Services)" userId="ccf14525-30ec-4eb3-9ec0-c8e827388be1" providerId="ADAL" clId="{EB3033A3-7770-41C9-9763-8D6F5DF608FE}" dt="2021-10-05T09:53:19.031" v="316" actId="478"/>
          <ac:spMkLst>
            <pc:docMk/>
            <pc:sldMk cId="748604281" sldId="259"/>
            <ac:spMk id="3" creationId="{E3D08243-6C84-4EBB-843A-6A1733E922C5}"/>
          </ac:spMkLst>
        </pc:spChg>
      </pc:sldChg>
      <pc:sldChg chg="modSp">
        <pc:chgData name="Scott, Wendy (Childrens Services)" userId="ccf14525-30ec-4eb3-9ec0-c8e827388be1" providerId="ADAL" clId="{EB3033A3-7770-41C9-9763-8D6F5DF608FE}" dt="2021-09-30T10:51:53.831" v="22"/>
        <pc:sldMkLst>
          <pc:docMk/>
          <pc:sldMk cId="1487445836" sldId="261"/>
        </pc:sldMkLst>
        <pc:spChg chg="mod">
          <ac:chgData name="Scott, Wendy (Childrens Services)" userId="ccf14525-30ec-4eb3-9ec0-c8e827388be1" providerId="ADAL" clId="{EB3033A3-7770-41C9-9763-8D6F5DF608FE}" dt="2021-09-30T10:51:53.831" v="22"/>
          <ac:spMkLst>
            <pc:docMk/>
            <pc:sldMk cId="1487445836" sldId="261"/>
            <ac:spMk id="2" creationId="{B03B4286-DF40-4D0D-813E-031F837239BD}"/>
          </ac:spMkLst>
        </pc:spChg>
        <pc:spChg chg="mod">
          <ac:chgData name="Scott, Wendy (Childrens Services)" userId="ccf14525-30ec-4eb3-9ec0-c8e827388be1" providerId="ADAL" clId="{EB3033A3-7770-41C9-9763-8D6F5DF608FE}" dt="2021-09-30T10:51:53.831" v="22"/>
          <ac:spMkLst>
            <pc:docMk/>
            <pc:sldMk cId="1487445836" sldId="261"/>
            <ac:spMk id="3" creationId="{81AF2EC5-23CA-461B-8373-E38E98469A9F}"/>
          </ac:spMkLst>
        </pc:spChg>
      </pc:sldChg>
      <pc:sldChg chg="delSp modSp">
        <pc:chgData name="Scott, Wendy (Childrens Services)" userId="ccf14525-30ec-4eb3-9ec0-c8e827388be1" providerId="ADAL" clId="{EB3033A3-7770-41C9-9763-8D6F5DF608FE}" dt="2021-10-05T09:37:49.267" v="25" actId="1076"/>
        <pc:sldMkLst>
          <pc:docMk/>
          <pc:sldMk cId="263130597" sldId="263"/>
        </pc:sldMkLst>
        <pc:spChg chg="mod">
          <ac:chgData name="Scott, Wendy (Childrens Services)" userId="ccf14525-30ec-4eb3-9ec0-c8e827388be1" providerId="ADAL" clId="{EB3033A3-7770-41C9-9763-8D6F5DF608FE}" dt="2021-10-05T09:37:49.267" v="25" actId="1076"/>
          <ac:spMkLst>
            <pc:docMk/>
            <pc:sldMk cId="263130597" sldId="263"/>
            <ac:spMk id="2" creationId="{4B59904C-33D6-452A-A2C1-78318B2C3F83}"/>
          </ac:spMkLst>
        </pc:spChg>
        <pc:spChg chg="del">
          <ac:chgData name="Scott, Wendy (Childrens Services)" userId="ccf14525-30ec-4eb3-9ec0-c8e827388be1" providerId="ADAL" clId="{EB3033A3-7770-41C9-9763-8D6F5DF608FE}" dt="2021-10-05T09:37:43.339" v="24" actId="478"/>
          <ac:spMkLst>
            <pc:docMk/>
            <pc:sldMk cId="263130597" sldId="263"/>
            <ac:spMk id="3" creationId="{CC210FCD-E793-4FAB-BD69-300A13BA3F78}"/>
          </ac:spMkLst>
        </pc:spChg>
      </pc:sldChg>
      <pc:sldChg chg="modAnim">
        <pc:chgData name="Scott, Wendy (Childrens Services)" userId="ccf14525-30ec-4eb3-9ec0-c8e827388be1" providerId="ADAL" clId="{EB3033A3-7770-41C9-9763-8D6F5DF608FE}" dt="2021-10-05T10:15:43.667" v="343"/>
        <pc:sldMkLst>
          <pc:docMk/>
          <pc:sldMk cId="2545831779" sldId="264"/>
        </pc:sldMkLst>
      </pc:sldChg>
      <pc:sldChg chg="delSp modSp mod">
        <pc:chgData name="Scott, Wendy (Childrens Services)" userId="ccf14525-30ec-4eb3-9ec0-c8e827388be1" providerId="ADAL" clId="{EB3033A3-7770-41C9-9763-8D6F5DF608FE}" dt="2021-10-05T10:14:55.184" v="341" actId="14100"/>
        <pc:sldMkLst>
          <pc:docMk/>
          <pc:sldMk cId="2558219068" sldId="265"/>
        </pc:sldMkLst>
        <pc:spChg chg="del mod">
          <ac:chgData name="Scott, Wendy (Childrens Services)" userId="ccf14525-30ec-4eb3-9ec0-c8e827388be1" providerId="ADAL" clId="{EB3033A3-7770-41C9-9763-8D6F5DF608FE}" dt="2021-10-05T10:14:47.791" v="339" actId="478"/>
          <ac:spMkLst>
            <pc:docMk/>
            <pc:sldMk cId="2558219068" sldId="265"/>
            <ac:spMk id="3" creationId="{B9ED9D08-9650-416A-BC0D-FF93D2192287}"/>
          </ac:spMkLst>
        </pc:spChg>
        <pc:picChg chg="mod">
          <ac:chgData name="Scott, Wendy (Childrens Services)" userId="ccf14525-30ec-4eb3-9ec0-c8e827388be1" providerId="ADAL" clId="{EB3033A3-7770-41C9-9763-8D6F5DF608FE}" dt="2021-10-05T10:14:55.184" v="341" actId="14100"/>
          <ac:picMkLst>
            <pc:docMk/>
            <pc:sldMk cId="2558219068" sldId="265"/>
            <ac:picMk id="5" creationId="{5460B984-B383-4E81-8160-B499F02BA4CD}"/>
          </ac:picMkLst>
        </pc:picChg>
      </pc:sldChg>
      <pc:sldChg chg="delSp modSp mod modNotesTx">
        <pc:chgData name="Scott, Wendy (Childrens Services)" userId="ccf14525-30ec-4eb3-9ec0-c8e827388be1" providerId="ADAL" clId="{EB3033A3-7770-41C9-9763-8D6F5DF608FE}" dt="2021-10-05T09:51:28.819" v="304" actId="1076"/>
        <pc:sldMkLst>
          <pc:docMk/>
          <pc:sldMk cId="997274847" sldId="266"/>
        </pc:sldMkLst>
        <pc:spChg chg="mod">
          <ac:chgData name="Scott, Wendy (Childrens Services)" userId="ccf14525-30ec-4eb3-9ec0-c8e827388be1" providerId="ADAL" clId="{EB3033A3-7770-41C9-9763-8D6F5DF608FE}" dt="2021-10-05T09:51:28.819" v="304" actId="1076"/>
          <ac:spMkLst>
            <pc:docMk/>
            <pc:sldMk cId="997274847" sldId="266"/>
            <ac:spMk id="4" creationId="{F76213EA-F7DC-4E0F-8668-0132E751C63C}"/>
          </ac:spMkLst>
        </pc:spChg>
        <pc:spChg chg="del mod">
          <ac:chgData name="Scott, Wendy (Childrens Services)" userId="ccf14525-30ec-4eb3-9ec0-c8e827388be1" providerId="ADAL" clId="{EB3033A3-7770-41C9-9763-8D6F5DF608FE}" dt="2021-10-05T09:51:02.678" v="301" actId="478"/>
          <ac:spMkLst>
            <pc:docMk/>
            <pc:sldMk cId="997274847" sldId="266"/>
            <ac:spMk id="5" creationId="{315DB2CA-E70C-41A3-8DC3-D47B02DD9D1B}"/>
          </ac:spMkLst>
        </pc:spChg>
      </pc:sldChg>
      <pc:sldChg chg="delSp modSp mod ord modNotesTx">
        <pc:chgData name="Scott, Wendy (Childrens Services)" userId="ccf14525-30ec-4eb3-9ec0-c8e827388be1" providerId="ADAL" clId="{EB3033A3-7770-41C9-9763-8D6F5DF608FE}" dt="2021-10-05T09:55:58.705" v="337" actId="478"/>
        <pc:sldMkLst>
          <pc:docMk/>
          <pc:sldMk cId="1670050530" sldId="268"/>
        </pc:sldMkLst>
        <pc:spChg chg="del mod">
          <ac:chgData name="Scott, Wendy (Childrens Services)" userId="ccf14525-30ec-4eb3-9ec0-c8e827388be1" providerId="ADAL" clId="{EB3033A3-7770-41C9-9763-8D6F5DF608FE}" dt="2021-10-05T09:55:58.705" v="337" actId="478"/>
          <ac:spMkLst>
            <pc:docMk/>
            <pc:sldMk cId="1670050530" sldId="268"/>
            <ac:spMk id="3" creationId="{D665849B-E2D7-4284-8182-98F5AC62185A}"/>
          </ac:spMkLst>
        </pc:spChg>
      </pc:sldChg>
      <pc:sldChg chg="modSp">
        <pc:chgData name="Scott, Wendy (Childrens Services)" userId="ccf14525-30ec-4eb3-9ec0-c8e827388be1" providerId="ADAL" clId="{EB3033A3-7770-41C9-9763-8D6F5DF608FE}" dt="2021-09-30T10:51:53.831" v="22"/>
        <pc:sldMkLst>
          <pc:docMk/>
          <pc:sldMk cId="3567251326" sldId="271"/>
        </pc:sldMkLst>
        <pc:spChg chg="mod">
          <ac:chgData name="Scott, Wendy (Childrens Services)" userId="ccf14525-30ec-4eb3-9ec0-c8e827388be1" providerId="ADAL" clId="{EB3033A3-7770-41C9-9763-8D6F5DF608FE}" dt="2021-09-30T10:51:53.831" v="22"/>
          <ac:spMkLst>
            <pc:docMk/>
            <pc:sldMk cId="3567251326" sldId="271"/>
            <ac:spMk id="2" creationId="{193ABD11-0A19-491B-8419-3688EA41FE6D}"/>
          </ac:spMkLst>
        </pc:spChg>
      </pc:sldChg>
      <pc:sldChg chg="modSp">
        <pc:chgData name="Scott, Wendy (Childrens Services)" userId="ccf14525-30ec-4eb3-9ec0-c8e827388be1" providerId="ADAL" clId="{EB3033A3-7770-41C9-9763-8D6F5DF608FE}" dt="2021-09-30T10:51:53.831" v="22"/>
        <pc:sldMkLst>
          <pc:docMk/>
          <pc:sldMk cId="3531879461" sldId="273"/>
        </pc:sldMkLst>
        <pc:spChg chg="mod">
          <ac:chgData name="Scott, Wendy (Childrens Services)" userId="ccf14525-30ec-4eb3-9ec0-c8e827388be1" providerId="ADAL" clId="{EB3033A3-7770-41C9-9763-8D6F5DF608FE}" dt="2021-09-30T10:51:53.831" v="22"/>
          <ac:spMkLst>
            <pc:docMk/>
            <pc:sldMk cId="3531879461" sldId="273"/>
            <ac:spMk id="2" creationId="{9A268261-3FEA-4201-A56B-FF7FA7A4F027}"/>
          </ac:spMkLst>
        </pc:spChg>
        <pc:spChg chg="mod">
          <ac:chgData name="Scott, Wendy (Childrens Services)" userId="ccf14525-30ec-4eb3-9ec0-c8e827388be1" providerId="ADAL" clId="{EB3033A3-7770-41C9-9763-8D6F5DF608FE}" dt="2021-09-30T10:51:53.831" v="22"/>
          <ac:spMkLst>
            <pc:docMk/>
            <pc:sldMk cId="3531879461" sldId="273"/>
            <ac:spMk id="3" creationId="{32BFE8F7-FD84-44B4-9B74-9229CDF8A46D}"/>
          </ac:spMkLst>
        </pc:spChg>
      </pc:sldChg>
      <pc:sldChg chg="modSp">
        <pc:chgData name="Scott, Wendy (Childrens Services)" userId="ccf14525-30ec-4eb3-9ec0-c8e827388be1" providerId="ADAL" clId="{EB3033A3-7770-41C9-9763-8D6F5DF608FE}" dt="2021-09-30T10:51:53.831" v="22"/>
        <pc:sldMkLst>
          <pc:docMk/>
          <pc:sldMk cId="2860605939" sldId="274"/>
        </pc:sldMkLst>
        <pc:spChg chg="mod">
          <ac:chgData name="Scott, Wendy (Childrens Services)" userId="ccf14525-30ec-4eb3-9ec0-c8e827388be1" providerId="ADAL" clId="{EB3033A3-7770-41C9-9763-8D6F5DF608FE}" dt="2021-09-30T10:51:53.831" v="22"/>
          <ac:spMkLst>
            <pc:docMk/>
            <pc:sldMk cId="2860605939" sldId="274"/>
            <ac:spMk id="2" creationId="{89A85DA7-1CC3-4EB5-9082-02F3F0FD2318}"/>
          </ac:spMkLst>
        </pc:spChg>
      </pc:sldChg>
      <pc:sldChg chg="modSp mod modAnim modNotesTx">
        <pc:chgData name="Scott, Wendy (Childrens Services)" userId="ccf14525-30ec-4eb3-9ec0-c8e827388be1" providerId="ADAL" clId="{EB3033A3-7770-41C9-9763-8D6F5DF608FE}" dt="2021-10-05T10:16:53.258" v="383"/>
        <pc:sldMkLst>
          <pc:docMk/>
          <pc:sldMk cId="3933155102" sldId="276"/>
        </pc:sldMkLst>
        <pc:spChg chg="mod">
          <ac:chgData name="Scott, Wendy (Childrens Services)" userId="ccf14525-30ec-4eb3-9ec0-c8e827388be1" providerId="ADAL" clId="{EB3033A3-7770-41C9-9763-8D6F5DF608FE}" dt="2021-10-05T09:46:02.441" v="41" actId="20577"/>
          <ac:spMkLst>
            <pc:docMk/>
            <pc:sldMk cId="3933155102" sldId="276"/>
            <ac:spMk id="2" creationId="{0377EDB5-D696-4657-8E35-3BEC5FE6E4D6}"/>
          </ac:spMkLst>
        </pc:spChg>
        <pc:spChg chg="mod">
          <ac:chgData name="Scott, Wendy (Childrens Services)" userId="ccf14525-30ec-4eb3-9ec0-c8e827388be1" providerId="ADAL" clId="{EB3033A3-7770-41C9-9763-8D6F5DF608FE}" dt="2021-09-30T10:51:53.831" v="22"/>
          <ac:spMkLst>
            <pc:docMk/>
            <pc:sldMk cId="3933155102" sldId="276"/>
            <ac:spMk id="3" creationId="{8DF23510-04CB-4F4D-A5BB-EB2521365ADD}"/>
          </ac:spMkLst>
        </pc:spChg>
        <pc:spChg chg="mod">
          <ac:chgData name="Scott, Wendy (Childrens Services)" userId="ccf14525-30ec-4eb3-9ec0-c8e827388be1" providerId="ADAL" clId="{EB3033A3-7770-41C9-9763-8D6F5DF608FE}" dt="2021-09-30T10:51:53.831" v="22"/>
          <ac:spMkLst>
            <pc:docMk/>
            <pc:sldMk cId="3933155102" sldId="276"/>
            <ac:spMk id="4" creationId="{B9CBF547-47B7-45F9-B02B-EE67D421E890}"/>
          </ac:spMkLst>
        </pc:spChg>
        <pc:spChg chg="mod">
          <ac:chgData name="Scott, Wendy (Childrens Services)" userId="ccf14525-30ec-4eb3-9ec0-c8e827388be1" providerId="ADAL" clId="{EB3033A3-7770-41C9-9763-8D6F5DF608FE}" dt="2021-09-30T10:51:53.831" v="22"/>
          <ac:spMkLst>
            <pc:docMk/>
            <pc:sldMk cId="3933155102" sldId="276"/>
            <ac:spMk id="5" creationId="{C4EE910A-31AC-407F-A949-AC7FC11A4783}"/>
          </ac:spMkLst>
        </pc:spChg>
        <pc:spChg chg="mod">
          <ac:chgData name="Scott, Wendy (Childrens Services)" userId="ccf14525-30ec-4eb3-9ec0-c8e827388be1" providerId="ADAL" clId="{EB3033A3-7770-41C9-9763-8D6F5DF608FE}" dt="2021-09-30T10:51:53.831" v="22"/>
          <ac:spMkLst>
            <pc:docMk/>
            <pc:sldMk cId="3933155102" sldId="276"/>
            <ac:spMk id="6" creationId="{CE28C68B-3C61-4403-B7C7-7915B6FBFB14}"/>
          </ac:spMkLst>
        </pc:spChg>
      </pc:sldChg>
      <pc:sldChg chg="modNotesTx">
        <pc:chgData name="Scott, Wendy (Childrens Services)" userId="ccf14525-30ec-4eb3-9ec0-c8e827388be1" providerId="ADAL" clId="{EB3033A3-7770-41C9-9763-8D6F5DF608FE}" dt="2021-10-05T10:17:19.079" v="384" actId="113"/>
        <pc:sldMkLst>
          <pc:docMk/>
          <pc:sldMk cId="4202846456" sldId="278"/>
        </pc:sldMkLst>
      </pc:sldChg>
      <pc:sldChg chg="modSp mod">
        <pc:chgData name="Scott, Wendy (Childrens Services)" userId="ccf14525-30ec-4eb3-9ec0-c8e827388be1" providerId="ADAL" clId="{EB3033A3-7770-41C9-9763-8D6F5DF608FE}" dt="2021-09-30T10:51:53.831" v="22"/>
        <pc:sldMkLst>
          <pc:docMk/>
          <pc:sldMk cId="992915098" sldId="280"/>
        </pc:sldMkLst>
        <pc:spChg chg="mod">
          <ac:chgData name="Scott, Wendy (Childrens Services)" userId="ccf14525-30ec-4eb3-9ec0-c8e827388be1" providerId="ADAL" clId="{EB3033A3-7770-41C9-9763-8D6F5DF608FE}" dt="2021-09-30T10:51:53.831" v="22"/>
          <ac:spMkLst>
            <pc:docMk/>
            <pc:sldMk cId="992915098" sldId="280"/>
            <ac:spMk id="2" creationId="{BFEC1D7F-A2F4-4438-A29B-DEAE27965D84}"/>
          </ac:spMkLst>
        </pc:spChg>
        <pc:spChg chg="mod">
          <ac:chgData name="Scott, Wendy (Childrens Services)" userId="ccf14525-30ec-4eb3-9ec0-c8e827388be1" providerId="ADAL" clId="{EB3033A3-7770-41C9-9763-8D6F5DF608FE}" dt="2021-09-30T10:51:53.831" v="22"/>
          <ac:spMkLst>
            <pc:docMk/>
            <pc:sldMk cId="992915098" sldId="280"/>
            <ac:spMk id="3" creationId="{D3D15D45-3675-4BE2-82E4-9DB53D348F74}"/>
          </ac:spMkLst>
        </pc:spChg>
      </pc:sldChg>
      <pc:sldChg chg="modSp mod">
        <pc:chgData name="Scott, Wendy (Childrens Services)" userId="ccf14525-30ec-4eb3-9ec0-c8e827388be1" providerId="ADAL" clId="{EB3033A3-7770-41C9-9763-8D6F5DF608FE}" dt="2021-10-05T09:47:00.972" v="42" actId="12"/>
        <pc:sldMkLst>
          <pc:docMk/>
          <pc:sldMk cId="2141238421" sldId="282"/>
        </pc:sldMkLst>
        <pc:spChg chg="mod">
          <ac:chgData name="Scott, Wendy (Childrens Services)" userId="ccf14525-30ec-4eb3-9ec0-c8e827388be1" providerId="ADAL" clId="{EB3033A3-7770-41C9-9763-8D6F5DF608FE}" dt="2021-09-30T10:51:53.831" v="22"/>
          <ac:spMkLst>
            <pc:docMk/>
            <pc:sldMk cId="2141238421" sldId="282"/>
            <ac:spMk id="2" creationId="{18887C79-9516-4F34-AE13-EC55261AABAA}"/>
          </ac:spMkLst>
        </pc:spChg>
        <pc:spChg chg="mod">
          <ac:chgData name="Scott, Wendy (Childrens Services)" userId="ccf14525-30ec-4eb3-9ec0-c8e827388be1" providerId="ADAL" clId="{EB3033A3-7770-41C9-9763-8D6F5DF608FE}" dt="2021-10-05T09:47:00.972" v="42" actId="12"/>
          <ac:spMkLst>
            <pc:docMk/>
            <pc:sldMk cId="2141238421" sldId="282"/>
            <ac:spMk id="3" creationId="{803ED10A-393C-4218-8F17-0F1CD1C01B76}"/>
          </ac:spMkLst>
        </pc:spChg>
      </pc:sldChg>
      <pc:sldChg chg="delSp delDesignElem">
        <pc:chgData name="Scott, Wendy (Childrens Services)" userId="ccf14525-30ec-4eb3-9ec0-c8e827388be1" providerId="ADAL" clId="{EB3033A3-7770-41C9-9763-8D6F5DF608FE}" dt="2021-09-30T10:51:24.236" v="19"/>
        <pc:sldMkLst>
          <pc:docMk/>
          <pc:sldMk cId="2469658030" sldId="283"/>
        </pc:sldMkLst>
        <pc:spChg chg="del">
          <ac:chgData name="Scott, Wendy (Childrens Services)" userId="ccf14525-30ec-4eb3-9ec0-c8e827388be1" providerId="ADAL" clId="{EB3033A3-7770-41C9-9763-8D6F5DF608FE}" dt="2021-09-30T10:51:24.236" v="19"/>
          <ac:spMkLst>
            <pc:docMk/>
            <pc:sldMk cId="2469658030" sldId="283"/>
            <ac:spMk id="71" creationId="{32BC26D8-82FB-445E-AA49-62A77D7C1EE0}"/>
          </ac:spMkLst>
        </pc:spChg>
        <pc:spChg chg="del">
          <ac:chgData name="Scott, Wendy (Childrens Services)" userId="ccf14525-30ec-4eb3-9ec0-c8e827388be1" providerId="ADAL" clId="{EB3033A3-7770-41C9-9763-8D6F5DF608FE}" dt="2021-09-30T10:51:24.236" v="19"/>
          <ac:spMkLst>
            <pc:docMk/>
            <pc:sldMk cId="2469658030" sldId="283"/>
            <ac:spMk id="73" creationId="{CB44330D-EA18-4254-AA95-EB49948539B8}"/>
          </ac:spMkLst>
        </pc:spChg>
      </pc:sldChg>
      <pc:sldChg chg="delSp modSp mod modNotesTx">
        <pc:chgData name="Scott, Wendy (Childrens Services)" userId="ccf14525-30ec-4eb3-9ec0-c8e827388be1" providerId="ADAL" clId="{EB3033A3-7770-41C9-9763-8D6F5DF608FE}" dt="2021-10-05T09:51:33.103" v="305" actId="1076"/>
        <pc:sldMkLst>
          <pc:docMk/>
          <pc:sldMk cId="4018142992" sldId="284"/>
        </pc:sldMkLst>
        <pc:spChg chg="mod">
          <ac:chgData name="Scott, Wendy (Childrens Services)" userId="ccf14525-30ec-4eb3-9ec0-c8e827388be1" providerId="ADAL" clId="{EB3033A3-7770-41C9-9763-8D6F5DF608FE}" dt="2021-10-05T09:51:33.103" v="305" actId="1076"/>
          <ac:spMkLst>
            <pc:docMk/>
            <pc:sldMk cId="4018142992" sldId="284"/>
            <ac:spMk id="2" creationId="{BDD88FBB-093F-4A74-AAD8-85E8D94291CD}"/>
          </ac:spMkLst>
        </pc:spChg>
        <pc:spChg chg="del mod">
          <ac:chgData name="Scott, Wendy (Childrens Services)" userId="ccf14525-30ec-4eb3-9ec0-c8e827388be1" providerId="ADAL" clId="{EB3033A3-7770-41C9-9763-8D6F5DF608FE}" dt="2021-10-05T09:48:39.107" v="56" actId="21"/>
          <ac:spMkLst>
            <pc:docMk/>
            <pc:sldMk cId="4018142992" sldId="284"/>
            <ac:spMk id="3" creationId="{A86CADB2-E0B6-439B-A6AB-1806DD4632F9}"/>
          </ac:spMkLst>
        </pc:spChg>
      </pc:sldChg>
      <pc:sldChg chg="modSp mod modNotesTx">
        <pc:chgData name="Scott, Wendy (Childrens Services)" userId="ccf14525-30ec-4eb3-9ec0-c8e827388be1" providerId="ADAL" clId="{EB3033A3-7770-41C9-9763-8D6F5DF608FE}" dt="2021-10-05T09:51:20.374" v="303" actId="1076"/>
        <pc:sldMkLst>
          <pc:docMk/>
          <pc:sldMk cId="1771245136" sldId="285"/>
        </pc:sldMkLst>
        <pc:spChg chg="mod">
          <ac:chgData name="Scott, Wendy (Childrens Services)" userId="ccf14525-30ec-4eb3-9ec0-c8e827388be1" providerId="ADAL" clId="{EB3033A3-7770-41C9-9763-8D6F5DF608FE}" dt="2021-10-05T09:51:20.374" v="303" actId="1076"/>
          <ac:spMkLst>
            <pc:docMk/>
            <pc:sldMk cId="1771245136" sldId="285"/>
            <ac:spMk id="2" creationId="{85B448C1-FC0C-4DF6-93EA-1374A3620163}"/>
          </ac:spMkLst>
        </pc:spChg>
        <pc:spChg chg="mod">
          <ac:chgData name="Scott, Wendy (Childrens Services)" userId="ccf14525-30ec-4eb3-9ec0-c8e827388be1" providerId="ADAL" clId="{EB3033A3-7770-41C9-9763-8D6F5DF608FE}" dt="2021-10-05T09:49:58.562" v="167" actId="20577"/>
          <ac:spMkLst>
            <pc:docMk/>
            <pc:sldMk cId="1771245136" sldId="285"/>
            <ac:spMk id="3" creationId="{6B37E2BE-2E40-44C7-B8D6-9C84FED188D3}"/>
          </ac:spMkLst>
        </pc:spChg>
      </pc:sldChg>
      <pc:sldChg chg="modSp">
        <pc:chgData name="Scott, Wendy (Childrens Services)" userId="ccf14525-30ec-4eb3-9ec0-c8e827388be1" providerId="ADAL" clId="{EB3033A3-7770-41C9-9763-8D6F5DF608FE}" dt="2021-09-30T10:51:53.831" v="22"/>
        <pc:sldMkLst>
          <pc:docMk/>
          <pc:sldMk cId="2051338477" sldId="286"/>
        </pc:sldMkLst>
        <pc:spChg chg="mod">
          <ac:chgData name="Scott, Wendy (Childrens Services)" userId="ccf14525-30ec-4eb3-9ec0-c8e827388be1" providerId="ADAL" clId="{EB3033A3-7770-41C9-9763-8D6F5DF608FE}" dt="2021-09-30T10:51:53.831" v="22"/>
          <ac:spMkLst>
            <pc:docMk/>
            <pc:sldMk cId="2051338477" sldId="286"/>
            <ac:spMk id="2" creationId="{D441AABB-C1A8-45B9-8CE1-2C3A66FB1836}"/>
          </ac:spMkLst>
        </pc:spChg>
        <pc:spChg chg="mod">
          <ac:chgData name="Scott, Wendy (Childrens Services)" userId="ccf14525-30ec-4eb3-9ec0-c8e827388be1" providerId="ADAL" clId="{EB3033A3-7770-41C9-9763-8D6F5DF608FE}" dt="2021-09-30T10:51:53.831" v="22"/>
          <ac:spMkLst>
            <pc:docMk/>
            <pc:sldMk cId="2051338477" sldId="286"/>
            <ac:spMk id="3" creationId="{6971379B-F34B-4273-843D-6DE2A027941C}"/>
          </ac:spMkLst>
        </pc:spChg>
      </pc:sldChg>
      <pc:sldChg chg="modSp mod modNotesTx">
        <pc:chgData name="Scott, Wendy (Childrens Services)" userId="ccf14525-30ec-4eb3-9ec0-c8e827388be1" providerId="ADAL" clId="{EB3033A3-7770-41C9-9763-8D6F5DF608FE}" dt="2021-10-05T09:44:48.456" v="36" actId="6549"/>
        <pc:sldMkLst>
          <pc:docMk/>
          <pc:sldMk cId="2860838146" sldId="287"/>
        </pc:sldMkLst>
        <pc:spChg chg="mod">
          <ac:chgData name="Scott, Wendy (Childrens Services)" userId="ccf14525-30ec-4eb3-9ec0-c8e827388be1" providerId="ADAL" clId="{EB3033A3-7770-41C9-9763-8D6F5DF608FE}" dt="2021-09-30T10:51:53.831" v="22"/>
          <ac:spMkLst>
            <pc:docMk/>
            <pc:sldMk cId="2860838146" sldId="287"/>
            <ac:spMk id="2" creationId="{C8753115-D1F6-4783-95CC-C9F6AC56D4E9}"/>
          </ac:spMkLst>
        </pc:spChg>
        <pc:spChg chg="mod">
          <ac:chgData name="Scott, Wendy (Childrens Services)" userId="ccf14525-30ec-4eb3-9ec0-c8e827388be1" providerId="ADAL" clId="{EB3033A3-7770-41C9-9763-8D6F5DF608FE}" dt="2021-10-05T09:43:43.741" v="33" actId="20577"/>
          <ac:spMkLst>
            <pc:docMk/>
            <pc:sldMk cId="2860838146" sldId="287"/>
            <ac:spMk id="3" creationId="{474CC5E4-BD9A-4A9C-8FE3-3097848E6C57}"/>
          </ac:spMkLst>
        </pc:spChg>
      </pc:sldChg>
      <pc:sldChg chg="modSp">
        <pc:chgData name="Scott, Wendy (Childrens Services)" userId="ccf14525-30ec-4eb3-9ec0-c8e827388be1" providerId="ADAL" clId="{EB3033A3-7770-41C9-9763-8D6F5DF608FE}" dt="2021-09-30T10:51:53.831" v="22"/>
        <pc:sldMkLst>
          <pc:docMk/>
          <pc:sldMk cId="4207412315" sldId="288"/>
        </pc:sldMkLst>
        <pc:spChg chg="mod">
          <ac:chgData name="Scott, Wendy (Childrens Services)" userId="ccf14525-30ec-4eb3-9ec0-c8e827388be1" providerId="ADAL" clId="{EB3033A3-7770-41C9-9763-8D6F5DF608FE}" dt="2021-09-30T10:51:53.831" v="22"/>
          <ac:spMkLst>
            <pc:docMk/>
            <pc:sldMk cId="4207412315" sldId="288"/>
            <ac:spMk id="2" creationId="{3144FC46-5C03-4C99-BAA9-0ED32B897E70}"/>
          </ac:spMkLst>
        </pc:spChg>
      </pc:sldChg>
      <pc:sldChg chg="modSp ord">
        <pc:chgData name="Scott, Wendy (Childrens Services)" userId="ccf14525-30ec-4eb3-9ec0-c8e827388be1" providerId="ADAL" clId="{EB3033A3-7770-41C9-9763-8D6F5DF608FE}" dt="2021-10-05T09:54:45.511" v="330"/>
        <pc:sldMkLst>
          <pc:docMk/>
          <pc:sldMk cId="919664917" sldId="289"/>
        </pc:sldMkLst>
        <pc:spChg chg="mod">
          <ac:chgData name="Scott, Wendy (Childrens Services)" userId="ccf14525-30ec-4eb3-9ec0-c8e827388be1" providerId="ADAL" clId="{EB3033A3-7770-41C9-9763-8D6F5DF608FE}" dt="2021-09-30T10:51:53.831" v="22"/>
          <ac:spMkLst>
            <pc:docMk/>
            <pc:sldMk cId="919664917" sldId="289"/>
            <ac:spMk id="2" creationId="{B043A2F6-5E09-4307-B873-6D55A5DA02F8}"/>
          </ac:spMkLst>
        </pc:spChg>
      </pc:sldChg>
      <pc:sldChg chg="ord">
        <pc:chgData name="Scott, Wendy (Childrens Services)" userId="ccf14525-30ec-4eb3-9ec0-c8e827388be1" providerId="ADAL" clId="{EB3033A3-7770-41C9-9763-8D6F5DF608FE}" dt="2021-10-05T09:55:02.090" v="334"/>
        <pc:sldMkLst>
          <pc:docMk/>
          <pc:sldMk cId="397499280" sldId="290"/>
        </pc:sldMkLst>
      </pc:sldChg>
      <pc:sldChg chg="modSp new mod">
        <pc:chgData name="Scott, Wendy (Childrens Services)" userId="ccf14525-30ec-4eb3-9ec0-c8e827388be1" providerId="ADAL" clId="{EB3033A3-7770-41C9-9763-8D6F5DF608FE}" dt="2021-10-05T09:54:22.360" v="326" actId="1076"/>
        <pc:sldMkLst>
          <pc:docMk/>
          <pc:sldMk cId="2308271831" sldId="291"/>
        </pc:sldMkLst>
        <pc:spChg chg="mod">
          <ac:chgData name="Scott, Wendy (Childrens Services)" userId="ccf14525-30ec-4eb3-9ec0-c8e827388be1" providerId="ADAL" clId="{EB3033A3-7770-41C9-9763-8D6F5DF608FE}" dt="2021-10-05T09:54:22.360" v="326" actId="1076"/>
          <ac:spMkLst>
            <pc:docMk/>
            <pc:sldMk cId="2308271831" sldId="291"/>
            <ac:spMk id="2" creationId="{72470A00-D136-4CDC-B3B4-13CB0ADCB6A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3T11:16:20.534"/>
    </inkml:context>
    <inkml:brush xml:id="br0">
      <inkml:brushProperty name="width" value="0.21167" units="cm"/>
      <inkml:brushProperty name="height" value="0.21167" units="cm"/>
      <inkml:brushProperty name="ignorePressure" value="1"/>
    </inkml:brush>
  </inkml:definitions>
  <inkml:trace contextRef="#ctx0" brushRef="#br0">1 1,'6503'6503,"-6483"-6483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3T11:16:26.34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3T11:16:27.734"/>
    </inkml:context>
    <inkml:brush xml:id="br0">
      <inkml:brushProperty name="width" value="0.05" units="cm"/>
      <inkml:brushProperty name="height" value="0.05" units="cm"/>
      <inkml:brushProperty name="ignorePressure" value="1"/>
    </inkml:brush>
  </inkml:definitions>
  <inkml:trace contextRef="#ctx0" brushRef="#br0">24 0,'-6'0,"-3"7,1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3T11:16:28.080"/>
    </inkml:context>
    <inkml:brush xml:id="br0">
      <inkml:brushProperty name="width" value="0.05" units="cm"/>
      <inkml:brushProperty name="height" value="0.05" units="cm"/>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1B3C2-41A8-43BB-876E-DAE5D9ACBE29}"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21E79-EFC4-450F-8268-160FBBB0F892}" type="slidenum">
              <a:rPr lang="en-GB" smtClean="0"/>
              <a:t>‹#›</a:t>
            </a:fld>
            <a:endParaRPr lang="en-GB"/>
          </a:p>
        </p:txBody>
      </p:sp>
    </p:spTree>
    <p:extLst>
      <p:ext uri="{BB962C8B-B14F-4D97-AF65-F5344CB8AC3E}">
        <p14:creationId xmlns:p14="http://schemas.microsoft.com/office/powerpoint/2010/main" val="380482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To interest, engage and challenge </a:t>
            </a:r>
          </a:p>
          <a:p>
            <a:pPr marL="0" indent="0">
              <a:buNone/>
            </a:pPr>
            <a:r>
              <a:rPr lang="en-GB"/>
              <a:t>To check on prior knowledge </a:t>
            </a:r>
          </a:p>
          <a:p>
            <a:pPr marL="0" indent="0">
              <a:buNone/>
            </a:pPr>
            <a:r>
              <a:rPr lang="en-GB"/>
              <a:t>To stimulate recall and use of existing knowledge and experience in order to create new understanding and meaning </a:t>
            </a:r>
          </a:p>
          <a:p>
            <a:pPr marL="0" indent="0">
              <a:buNone/>
            </a:pPr>
            <a:r>
              <a:rPr lang="en-GB"/>
              <a:t>To focus thinking on key concepts and issues </a:t>
            </a:r>
          </a:p>
          <a:p>
            <a:pPr marL="0" indent="0">
              <a:buNone/>
            </a:pPr>
            <a:r>
              <a:rPr lang="en-GB"/>
              <a:t>To extend learners’ thinking from the concrete and factual to the analytical and evaluative </a:t>
            </a:r>
          </a:p>
          <a:p>
            <a:pPr marL="0" indent="0">
              <a:buNone/>
            </a:pPr>
            <a:r>
              <a:rPr lang="en-GB"/>
              <a:t>To lead learners through a planned sequence which progressively establishes key understandings </a:t>
            </a:r>
          </a:p>
          <a:p>
            <a:pPr marL="0" indent="0">
              <a:buNone/>
            </a:pPr>
            <a:r>
              <a:rPr lang="en-GB"/>
              <a:t>To promote reasoning, problem solving, evaluation and the formulation of hypotheses </a:t>
            </a:r>
          </a:p>
          <a:p>
            <a:pPr marL="0" indent="0">
              <a:buNone/>
            </a:pPr>
            <a:r>
              <a:rPr lang="en-GB"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 promote learners’ thinking about the way they have learned </a:t>
            </a:r>
          </a:p>
          <a:p>
            <a:pPr marL="0" indent="0">
              <a:buNone/>
            </a:pPr>
            <a:endParaRPr lang="en-GB"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buNone/>
            </a:pPr>
            <a:r>
              <a:rPr lang="en-GB"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Whiteboard set up in teams or use </a:t>
            </a:r>
            <a:r>
              <a:rPr lang="en-GB" sz="1000" u="none" strike="noStrike"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slido</a:t>
            </a:r>
            <a:r>
              <a:rPr lang="en-GB"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word cloud</a:t>
            </a:r>
          </a:p>
          <a:p>
            <a:endParaRPr lang="en-GB"/>
          </a:p>
        </p:txBody>
      </p:sp>
      <p:sp>
        <p:nvSpPr>
          <p:cNvPr id="4" name="Slide Number Placeholder 3"/>
          <p:cNvSpPr>
            <a:spLocks noGrp="1"/>
          </p:cNvSpPr>
          <p:nvPr>
            <p:ph type="sldNum" sz="quarter" idx="5"/>
          </p:nvPr>
        </p:nvSpPr>
        <p:spPr/>
        <p:txBody>
          <a:bodyPr/>
          <a:lstStyle/>
          <a:p>
            <a:fld id="{67A21E79-EFC4-450F-8268-160FBBB0F892}" type="slidenum">
              <a:rPr lang="en-GB" smtClean="0"/>
              <a:t>5</a:t>
            </a:fld>
            <a:endParaRPr lang="en-GB"/>
          </a:p>
        </p:txBody>
      </p:sp>
    </p:spTree>
    <p:extLst>
      <p:ext uri="{BB962C8B-B14F-4D97-AF65-F5344CB8AC3E}">
        <p14:creationId xmlns:p14="http://schemas.microsoft.com/office/powerpoint/2010/main" val="17632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p>
          <a:p>
            <a:pPr algn="l" fontAlgn="base"/>
            <a:r>
              <a:rPr lang="en-GB" b="0" i="0" dirty="0">
                <a:solidFill>
                  <a:srgbClr val="080808"/>
                </a:solidFill>
                <a:effectLst/>
                <a:latin typeface="Calibri W01 Regular_904604"/>
              </a:rPr>
              <a:t>‘Why did your group think that?’</a:t>
            </a:r>
          </a:p>
          <a:p>
            <a:pPr algn="l" fontAlgn="base"/>
            <a:r>
              <a:rPr lang="en-GB" b="0" i="0" dirty="0">
                <a:solidFill>
                  <a:srgbClr val="080808"/>
                </a:solidFill>
                <a:effectLst/>
                <a:latin typeface="Calibri W01 Regular_904604"/>
              </a:rPr>
              <a:t>‘Did any other groups get that answer?’…’Why?’</a:t>
            </a:r>
          </a:p>
          <a:p>
            <a:pPr algn="l" fontAlgn="base"/>
            <a:r>
              <a:rPr lang="en-GB" b="0" i="0" dirty="0">
                <a:solidFill>
                  <a:srgbClr val="080808"/>
                </a:solidFill>
                <a:effectLst/>
                <a:latin typeface="Calibri W01 Regular_904604"/>
              </a:rPr>
              <a:t>‘Has anyone got a different answer?’ ….’Why?</a:t>
            </a:r>
          </a:p>
          <a:p>
            <a:endParaRPr lang="en-GB" dirty="0"/>
          </a:p>
          <a:p>
            <a:r>
              <a:rPr lang="en-GB" dirty="0"/>
              <a:t>Get  better feedback on learner understanding</a:t>
            </a:r>
          </a:p>
          <a:p>
            <a:r>
              <a:rPr lang="en-GB" dirty="0"/>
              <a:t>Encourages higher thinking skills</a:t>
            </a:r>
          </a:p>
          <a:p>
            <a:r>
              <a:rPr lang="en-GB" dirty="0"/>
              <a:t>Expands on the KUS</a:t>
            </a:r>
          </a:p>
          <a:p>
            <a:r>
              <a:rPr lang="en-GB" dirty="0"/>
              <a:t>Stretch and challenge</a:t>
            </a:r>
          </a:p>
        </p:txBody>
      </p:sp>
      <p:sp>
        <p:nvSpPr>
          <p:cNvPr id="4" name="Slide Number Placeholder 3"/>
          <p:cNvSpPr>
            <a:spLocks noGrp="1"/>
          </p:cNvSpPr>
          <p:nvPr>
            <p:ph type="sldNum" sz="quarter" idx="5"/>
          </p:nvPr>
        </p:nvSpPr>
        <p:spPr/>
        <p:txBody>
          <a:bodyPr/>
          <a:lstStyle/>
          <a:p>
            <a:fld id="{67A21E79-EFC4-450F-8268-160FBBB0F892}" type="slidenum">
              <a:rPr lang="en-GB" smtClean="0"/>
              <a:t>20</a:t>
            </a:fld>
            <a:endParaRPr lang="en-GB"/>
          </a:p>
        </p:txBody>
      </p:sp>
    </p:spTree>
    <p:extLst>
      <p:ext uri="{BB962C8B-B14F-4D97-AF65-F5344CB8AC3E}">
        <p14:creationId xmlns:p14="http://schemas.microsoft.com/office/powerpoint/2010/main" val="324234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long do you wait after asking a question?</a:t>
            </a:r>
          </a:p>
          <a:p>
            <a:r>
              <a:rPr lang="en-GB" dirty="0"/>
              <a:t>What do you do if the learner you ask gives an incomplete or incorrect answer?</a:t>
            </a:r>
          </a:p>
          <a:p>
            <a:r>
              <a:rPr lang="en-GB" dirty="0"/>
              <a:t>Do you ask some learners questions you know they will get right?</a:t>
            </a:r>
          </a:p>
          <a:p>
            <a:r>
              <a:rPr lang="en-GB" dirty="0"/>
              <a:t>When you ask a question do you have the ‘right answer’ ready in your head?</a:t>
            </a:r>
          </a:p>
          <a:p>
            <a:r>
              <a:rPr lang="en-GB" dirty="0"/>
              <a:t>Is the role of the questioner solely the realm of the teacher?</a:t>
            </a:r>
          </a:p>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21</a:t>
            </a:fld>
            <a:endParaRPr lang="en-GB"/>
          </a:p>
        </p:txBody>
      </p:sp>
    </p:spTree>
    <p:extLst>
      <p:ext uri="{BB962C8B-B14F-4D97-AF65-F5344CB8AC3E}">
        <p14:creationId xmlns:p14="http://schemas.microsoft.com/office/powerpoint/2010/main" val="128253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Memory cues</a:t>
            </a:r>
          </a:p>
          <a:p>
            <a:r>
              <a:rPr lang="en-GB" sz="1200" dirty="0"/>
              <a:t>Hangman</a:t>
            </a:r>
          </a:p>
          <a:p>
            <a:r>
              <a:rPr lang="en-GB" sz="1200" dirty="0"/>
              <a:t>Pass and return</a:t>
            </a:r>
          </a:p>
          <a:p>
            <a:r>
              <a:rPr lang="en-GB" sz="1200" dirty="0"/>
              <a:t>…in pairs</a:t>
            </a:r>
          </a:p>
          <a:p>
            <a:r>
              <a:rPr lang="en-GB" sz="1200" dirty="0"/>
              <a:t>Remember when we…</a:t>
            </a:r>
          </a:p>
          <a:p>
            <a:r>
              <a:rPr lang="en-GB" sz="1200" dirty="0"/>
              <a:t>Under pitching</a:t>
            </a:r>
          </a:p>
          <a:p>
            <a:r>
              <a:rPr lang="en-GB" sz="1200" dirty="0"/>
              <a:t>Forced choice</a:t>
            </a:r>
          </a:p>
          <a:p>
            <a:r>
              <a:rPr lang="en-GB" sz="1200" dirty="0"/>
              <a:t>Factual into opinion</a:t>
            </a:r>
          </a:p>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22</a:t>
            </a:fld>
            <a:endParaRPr lang="en-GB"/>
          </a:p>
        </p:txBody>
      </p:sp>
    </p:spTree>
    <p:extLst>
      <p:ext uri="{BB962C8B-B14F-4D97-AF65-F5344CB8AC3E}">
        <p14:creationId xmlns:p14="http://schemas.microsoft.com/office/powerpoint/2010/main" val="349654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choices based on reasoned judgements</a:t>
            </a:r>
          </a:p>
          <a:p>
            <a:r>
              <a:rPr lang="en-GB" dirty="0"/>
              <a:t>Use old ideas to create new ones; reasoning</a:t>
            </a:r>
          </a:p>
          <a:p>
            <a:r>
              <a:rPr lang="en-GB" dirty="0"/>
              <a:t>Investigate; look for patterns</a:t>
            </a:r>
          </a:p>
          <a:p>
            <a:r>
              <a:rPr lang="en-GB" dirty="0"/>
              <a:t>Problem solve</a:t>
            </a:r>
          </a:p>
          <a:p>
            <a:r>
              <a:rPr lang="en-GB" dirty="0"/>
              <a:t>Explain and interpret</a:t>
            </a:r>
          </a:p>
          <a:p>
            <a:r>
              <a:rPr lang="en-GB" dirty="0"/>
              <a:t>Factual recall</a:t>
            </a:r>
          </a:p>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23</a:t>
            </a:fld>
            <a:endParaRPr lang="en-GB"/>
          </a:p>
        </p:txBody>
      </p:sp>
    </p:spTree>
    <p:extLst>
      <p:ext uri="{BB962C8B-B14F-4D97-AF65-F5344CB8AC3E}">
        <p14:creationId xmlns:p14="http://schemas.microsoft.com/office/powerpoint/2010/main" val="145615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26</a:t>
            </a:fld>
            <a:endParaRPr lang="en-GB"/>
          </a:p>
        </p:txBody>
      </p:sp>
    </p:spTree>
    <p:extLst>
      <p:ext uri="{BB962C8B-B14F-4D97-AF65-F5344CB8AC3E}">
        <p14:creationId xmlns:p14="http://schemas.microsoft.com/office/powerpoint/2010/main" val="33213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A21E79-EFC4-450F-8268-160FBBB0F892}" type="slidenum">
              <a:rPr lang="en-GB" smtClean="0"/>
              <a:t>31</a:t>
            </a:fld>
            <a:endParaRPr lang="en-GB"/>
          </a:p>
        </p:txBody>
      </p:sp>
    </p:spTree>
    <p:extLst>
      <p:ext uri="{BB962C8B-B14F-4D97-AF65-F5344CB8AC3E}">
        <p14:creationId xmlns:p14="http://schemas.microsoft.com/office/powerpoint/2010/main" val="192333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0" dirty="0">
                <a:effectLst/>
                <a:latin typeface="Tahoma" panose="020B0604030504040204" pitchFamily="34" charset="0"/>
                <a:cs typeface="Times New Roman" panose="02020603050405020304" pitchFamily="18" charset="0"/>
              </a:rPr>
              <a:t>Question and answer: volunteers answer</a:t>
            </a:r>
          </a:p>
          <a:p>
            <a:r>
              <a:rPr lang="en-GB" sz="1800" dirty="0">
                <a:effectLst/>
                <a:latin typeface="Tahoma" panose="020B0604030504040204" pitchFamily="34" charset="0"/>
                <a:ea typeface="Times" panose="02020603050405020304" pitchFamily="18" charset="0"/>
                <a:cs typeface="Times New Roman" panose="02020603050405020304" pitchFamily="18" charset="0"/>
              </a:rPr>
              <a:t>Learners volunteer to answer questions posed verbally by the tutor</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This is usually done with ‘hands up ’but sometimes learners call out their answer.  If more than one Learner volunteers the tutor chooses who will answer.  The ‘thinking time’ between asking a question and the answer being delivered is usually less than a second here.  There is often low ‘participation’ rate because Learners learn that if they do not answer, they will not be asked to contribute.  If some learners call out the answer they reduce the thinking time of the others.</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b="1" dirty="0">
                <a:effectLst/>
                <a:latin typeface="Tahoma" panose="020B0604030504040204" pitchFamily="34" charset="0"/>
                <a:ea typeface="Times" panose="02020603050405020304" pitchFamily="18" charset="0"/>
                <a:cs typeface="Times New Roman" panose="02020603050405020304" pitchFamily="18" charset="0"/>
              </a:rPr>
              <a:t>Question and Answer: nominees answer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Learners nominated by the tutor answer questions asked by the tutor. “Pose, pause, pounce” That is the tutor poses the question, pauses for thought, and then ‘pounces’ on an individual to answer.   (Optionally, the tutor can choose Learner who appear not to be attending to answer questions.)</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b="1" dirty="0">
                <a:effectLst/>
                <a:latin typeface="Tahoma" panose="020B0604030504040204" pitchFamily="34" charset="0"/>
                <a:ea typeface="Times" panose="02020603050405020304" pitchFamily="18" charset="0"/>
                <a:cs typeface="Times New Roman" panose="02020603050405020304" pitchFamily="18" charset="0"/>
              </a:rPr>
              <a:t>Buzz groups: volunteers answer</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Learners work in small groups, or pairs, to answer a thought-provoking question, or do a calculation or similar task. The tutor asks each group in turn to contribute part of the answer.  E.g. “Can you give me </a:t>
            </a:r>
            <a:r>
              <a:rPr lang="en-GB" sz="1800" u="sng" dirty="0">
                <a:effectLst/>
                <a:latin typeface="Tahoma" panose="020B0604030504040204" pitchFamily="34" charset="0"/>
                <a:ea typeface="Times" panose="02020603050405020304" pitchFamily="18" charset="0"/>
                <a:cs typeface="Times New Roman" panose="02020603050405020304" pitchFamily="18" charset="0"/>
              </a:rPr>
              <a:t>one</a:t>
            </a:r>
            <a:r>
              <a:rPr lang="en-GB" sz="1800" dirty="0">
                <a:effectLst/>
                <a:latin typeface="Tahoma" panose="020B0604030504040204" pitchFamily="34" charset="0"/>
                <a:ea typeface="Times" panose="02020603050405020304" pitchFamily="18" charset="0"/>
                <a:cs typeface="Times New Roman" panose="02020603050405020304" pitchFamily="18" charset="0"/>
              </a:rPr>
              <a:t> advantage of using a laser printer?….Can this group give me another?”  A volunteer answers for their group.  They are called ‘buzz groups’ because of the buzz of conversation created while they work.</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b="1" dirty="0">
                <a:effectLst/>
                <a:latin typeface="Tahoma" panose="020B0604030504040204" pitchFamily="34" charset="0"/>
                <a:ea typeface="Times" panose="02020603050405020304" pitchFamily="18" charset="0"/>
                <a:cs typeface="Times New Roman" panose="02020603050405020304" pitchFamily="18" charset="0"/>
              </a:rPr>
              <a:t>Buzz groups: nominees answer</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As immediately above, but the tutor nominates the student in each group who will contribute that group’s answer(s).  The tutor only chooses which Learner will give the group’s answer </a:t>
            </a:r>
            <a:r>
              <a:rPr lang="en-GB" sz="1800" u="sng" dirty="0">
                <a:effectLst/>
                <a:latin typeface="Tahoma" panose="020B0604030504040204" pitchFamily="34" charset="0"/>
                <a:ea typeface="Times" panose="02020603050405020304" pitchFamily="18" charset="0"/>
                <a:cs typeface="Times New Roman" panose="02020603050405020304" pitchFamily="18" charset="0"/>
              </a:rPr>
              <a:t>after</a:t>
            </a:r>
            <a:r>
              <a:rPr lang="en-GB" sz="1800" dirty="0">
                <a:effectLst/>
                <a:latin typeface="Tahoma" panose="020B0604030504040204" pitchFamily="34" charset="0"/>
                <a:ea typeface="Times" panose="02020603050405020304" pitchFamily="18" charset="0"/>
                <a:cs typeface="Times New Roman" panose="02020603050405020304" pitchFamily="18" charset="0"/>
              </a:rPr>
              <a:t> the group discussion.  All members of the group are then likely to attend, and to try to understand the group’s answer, as any of them may be asked to explain it.  (Optionally, the tutor can choose Learners who do not appear to be attending to explain their group’s answer.)</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b="1" kern="0" dirty="0">
                <a:effectLst/>
                <a:latin typeface="Tahoma" panose="020B0604030504040204" pitchFamily="34" charset="0"/>
                <a:cs typeface="Times New Roman" panose="02020603050405020304" pitchFamily="18" charset="0"/>
              </a:rPr>
              <a:t>Assertive Questioning</a:t>
            </a:r>
          </a:p>
          <a:p>
            <a:r>
              <a:rPr lang="en-GB" sz="1800" dirty="0">
                <a:effectLst/>
                <a:latin typeface="Tahoma" panose="020B0604030504040204" pitchFamily="34" charset="0"/>
                <a:ea typeface="Times" panose="02020603050405020304" pitchFamily="18" charset="0"/>
                <a:cs typeface="Times New Roman" panose="02020603050405020304" pitchFamily="18" charset="0"/>
              </a:rPr>
              <a:t>Buzz groups work on a thought-provoking question. The tutor asks individuals to give their group’s answer.  These individuals are usually nominated by the tutor, but they could be volunteers from the group.  The tutor gets a number of answers </a:t>
            </a:r>
            <a:r>
              <a:rPr lang="en-GB" sz="1800" u="sng" dirty="0">
                <a:effectLst/>
                <a:latin typeface="Tahoma" panose="020B0604030504040204" pitchFamily="34" charset="0"/>
                <a:ea typeface="Times" panose="02020603050405020304" pitchFamily="18" charset="0"/>
                <a:cs typeface="Times New Roman" panose="02020603050405020304" pitchFamily="18" charset="0"/>
              </a:rPr>
              <a:t>without giving the correct answer away</a:t>
            </a:r>
            <a:r>
              <a:rPr lang="en-GB" sz="1800" dirty="0">
                <a:effectLst/>
                <a:latin typeface="Tahoma" panose="020B0604030504040204" pitchFamily="34" charset="0"/>
                <a:ea typeface="Times" panose="02020603050405020304" pitchFamily="18" charset="0"/>
                <a:cs typeface="Times New Roman" panose="02020603050405020304" pitchFamily="18" charset="0"/>
              </a:rPr>
              <a:t>.  The tutor then encourages the class to discuss their various answers, and to agree, and justify a ‘class answer’.  Minority views are allowed, but the aim is consensus. Only when the class has agreed its answer does the tutor ‘give away’ the right answer.  (See Geoff’s separate handout or ‘Teaching Today’.)</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b="1" dirty="0">
                <a:effectLst/>
                <a:latin typeface="Tahoma" panose="020B0604030504040204" pitchFamily="34" charset="0"/>
                <a:cs typeface="Times New Roman" panose="02020603050405020304" pitchFamily="18" charset="0"/>
              </a:rPr>
              <a:t>Pair checking</a:t>
            </a:r>
            <a:endParaRPr lang="en-GB" sz="1800" b="1" dirty="0">
              <a:effectLst/>
              <a:latin typeface="Trebuchet MS" panose="020B0603020202020204" pitchFamily="34"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Tutor asks a question, and Learners work alone to answer it.  Pairs then compare their answers and each individual says something positive about their partner’s answer and one thing that would improve it. The tutor now gives the correct answer.  Pairs suggest another improvement to their partner’s answer.  This can be done with pairs combining into fours to compare their answers. The tutor listens to some Learner conversations throughout.</a:t>
            </a:r>
          </a:p>
          <a:p>
            <a:endParaRPr lang="en-GB" sz="1800" b="1" dirty="0">
              <a:effectLst/>
              <a:latin typeface="Tahoma" panose="020B0604030504040204" pitchFamily="34" charset="0"/>
              <a:ea typeface="Times" panose="02020603050405020304" pitchFamily="18" charset="0"/>
              <a:cs typeface="Times New Roman" panose="02020603050405020304" pitchFamily="18" charset="0"/>
            </a:endParaRPr>
          </a:p>
          <a:p>
            <a:r>
              <a:rPr lang="en-GB" sz="1800" b="1" dirty="0">
                <a:effectLst/>
                <a:latin typeface="Tahoma" panose="020B0604030504040204" pitchFamily="34" charset="0"/>
                <a:ea typeface="Times" panose="02020603050405020304" pitchFamily="18" charset="0"/>
                <a:cs typeface="Times New Roman" panose="02020603050405020304" pitchFamily="18" charset="0"/>
              </a:rPr>
              <a:t>Mini whiteboards</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Learners have </a:t>
            </a:r>
            <a:r>
              <a:rPr lang="en-GB" sz="1800" dirty="0" err="1">
                <a:effectLst/>
                <a:latin typeface="Tahoma" panose="020B0604030504040204" pitchFamily="34" charset="0"/>
                <a:ea typeface="Times" panose="02020603050405020304" pitchFamily="18" charset="0"/>
                <a:cs typeface="Times New Roman" panose="02020603050405020304" pitchFamily="18" charset="0"/>
              </a:rPr>
              <a:t>A4</a:t>
            </a:r>
            <a:r>
              <a:rPr lang="en-GB" sz="1800" dirty="0">
                <a:effectLst/>
                <a:latin typeface="Tahoma" panose="020B0604030504040204" pitchFamily="34" charset="0"/>
                <a:ea typeface="Times" panose="02020603050405020304" pitchFamily="18" charset="0"/>
                <a:cs typeface="Times New Roman" panose="02020603050405020304" pitchFamily="18" charset="0"/>
              </a:rPr>
              <a:t> whiteboards (laminated card) and dry-wipe pens.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pPr marL="342900" lvl="0" indent="-342900">
              <a:buFont typeface="+mj-lt"/>
              <a:buAutoNum type="arabicPeriod"/>
            </a:pPr>
            <a:r>
              <a:rPr lang="en-GB" sz="1800" dirty="0">
                <a:effectLst/>
                <a:latin typeface="Tahoma" panose="020B0604030504040204" pitchFamily="34" charset="0"/>
                <a:ea typeface="Times" panose="02020603050405020304" pitchFamily="18" charset="0"/>
                <a:cs typeface="Times New Roman" panose="02020603050405020304" pitchFamily="18" charset="0"/>
              </a:rPr>
              <a:t>The tutor asks a question, and learners write their answers.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pPr marL="342900" lvl="0" indent="-342900">
              <a:buFont typeface="+mj-lt"/>
              <a:buAutoNum type="arabicPeriod"/>
            </a:pPr>
            <a:r>
              <a:rPr lang="en-GB" sz="1800" dirty="0">
                <a:effectLst/>
                <a:latin typeface="Tahoma" panose="020B0604030504040204" pitchFamily="34" charset="0"/>
                <a:ea typeface="Times" panose="02020603050405020304" pitchFamily="18" charset="0"/>
                <a:cs typeface="Times New Roman" panose="02020603050405020304" pitchFamily="18" charset="0"/>
              </a:rPr>
              <a:t>The tutor waits until all or most of learners have an answer.  Optionally, learners check their neighbours’ answers.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pPr marL="342900" lvl="0" indent="-342900">
              <a:buFont typeface="+mj-lt"/>
              <a:buAutoNum type="arabicPeriod"/>
            </a:pPr>
            <a:r>
              <a:rPr lang="en-GB" sz="1800" dirty="0">
                <a:effectLst/>
                <a:latin typeface="Tahoma" panose="020B0604030504040204" pitchFamily="34" charset="0"/>
                <a:ea typeface="Times" panose="02020603050405020304" pitchFamily="18" charset="0"/>
                <a:cs typeface="Times New Roman" panose="02020603050405020304" pitchFamily="18" charset="0"/>
              </a:rPr>
              <a:t>The tutor then asks learners to hold their answers up, all at the same time. learners then look round to see what their classmates have written.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pPr marL="342900" lvl="0" indent="-342900">
              <a:buFont typeface="+mj-lt"/>
              <a:buAutoNum type="arabicPeriod"/>
            </a:pPr>
            <a:r>
              <a:rPr lang="en-GB" sz="1800" dirty="0">
                <a:effectLst/>
                <a:latin typeface="Tahoma" panose="020B0604030504040204" pitchFamily="34" charset="0"/>
                <a:ea typeface="Times" panose="02020603050405020304" pitchFamily="18" charset="0"/>
                <a:cs typeface="Times New Roman" panose="02020603050405020304" pitchFamily="18" charset="0"/>
              </a:rPr>
              <a:t>The tutor surveys all the boards to see what answers were given.</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The tutor clarifies any misunderstandings.</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 </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b="1" dirty="0">
                <a:effectLst/>
                <a:latin typeface="Tahoma" panose="020B0604030504040204" pitchFamily="34" charset="0"/>
                <a:ea typeface="Times" panose="02020603050405020304" pitchFamily="18" charset="0"/>
                <a:cs typeface="Times New Roman" panose="02020603050405020304" pitchFamily="18" charset="0"/>
              </a:rPr>
              <a:t>Q&amp;A nominees ‘basket ball’ version</a:t>
            </a:r>
            <a:endParaRPr lang="en-GB" sz="1800" dirty="0">
              <a:effectLst/>
              <a:latin typeface="Times" panose="02020603050405020304" pitchFamily="18" charset="0"/>
              <a:ea typeface="Times" panose="02020603050405020304" pitchFamily="18" charset="0"/>
              <a:cs typeface="Times New Roman" panose="02020603050405020304" pitchFamily="18" charset="0"/>
            </a:endParaRPr>
          </a:p>
          <a:p>
            <a:r>
              <a:rPr lang="en-GB" sz="1800" dirty="0">
                <a:effectLst/>
                <a:latin typeface="Tahoma" panose="020B0604030504040204" pitchFamily="34" charset="0"/>
                <a:ea typeface="Times" panose="02020603050405020304" pitchFamily="18" charset="0"/>
                <a:cs typeface="Times New Roman" panose="02020603050405020304" pitchFamily="18" charset="0"/>
              </a:rPr>
              <a:t>Tutor nominates a student, gets an answer, asks another Learners what they think of that answer, then another etc to get a number of answers. Sometimes asks ‘who agrees with that answer’ then nominates a learners to say why they agree. Sometimes asks ‘who disagrees?’, and chooses a learners to explain why. Similar to ‘Assertive questioning’ but no groups involved.</a:t>
            </a:r>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7</a:t>
            </a:fld>
            <a:endParaRPr lang="en-GB"/>
          </a:p>
        </p:txBody>
      </p:sp>
    </p:spTree>
    <p:extLst>
      <p:ext uri="{BB962C8B-B14F-4D97-AF65-F5344CB8AC3E}">
        <p14:creationId xmlns:p14="http://schemas.microsoft.com/office/powerpoint/2010/main" val="26796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Tahoma" panose="020B0604030504040204" pitchFamily="34" charset="0"/>
                <a:ea typeface="Times" panose="02020603050405020304" pitchFamily="18" charset="0"/>
                <a:cs typeface="Times New Roman" panose="02020603050405020304" pitchFamily="18" charset="0"/>
              </a:rPr>
              <a:t>Participation Rate: </a:t>
            </a:r>
            <a:r>
              <a:rPr lang="en-GB" sz="1800" b="0">
                <a:effectLst/>
                <a:latin typeface="Tahoma" panose="020B0604030504040204" pitchFamily="34" charset="0"/>
                <a:ea typeface="Times" panose="02020603050405020304" pitchFamily="18" charset="0"/>
                <a:cs typeface="Times New Roman" panose="02020603050405020304" pitchFamily="18" charset="0"/>
              </a:rPr>
              <a:t>The proportion of learners who are engaged in trying to answer the question is high.  There are few ‘passengers’.  </a:t>
            </a:r>
            <a:endParaRPr lang="en-GB" sz="1800" b="1">
              <a:effectLst/>
              <a:latin typeface="Trebuchet MS" panose="020B0603020202020204" pitchFamily="34" charset="0"/>
              <a:ea typeface="Times" panose="02020603050405020304" pitchFamily="18" charset="0"/>
              <a:cs typeface="Times New Roman" panose="02020603050405020304" pitchFamily="18" charset="0"/>
            </a:endParaRPr>
          </a:p>
          <a:p>
            <a:r>
              <a:rPr lang="en-GB" sz="1800" b="1">
                <a:effectLst/>
                <a:latin typeface="Tahoma" panose="020B0604030504040204" pitchFamily="34" charset="0"/>
                <a:ea typeface="Times" panose="02020603050405020304" pitchFamily="18" charset="0"/>
                <a:cs typeface="Times New Roman" panose="02020603050405020304" pitchFamily="18" charset="0"/>
              </a:rPr>
              <a:t>Tutor’s feedback:  </a:t>
            </a:r>
            <a:r>
              <a:rPr lang="en-GB" sz="1800" b="0">
                <a:effectLst/>
                <a:latin typeface="Tahoma" panose="020B0604030504040204" pitchFamily="34" charset="0"/>
                <a:ea typeface="Times" panose="02020603050405020304" pitchFamily="18" charset="0"/>
                <a:cs typeface="Times New Roman" panose="02020603050405020304" pitchFamily="18" charset="0"/>
              </a:rPr>
              <a:t>The tutor gets representative feedback on the quality of Learners’ reasoning and understanding in the class.</a:t>
            </a:r>
            <a:endParaRPr lang="en-GB" sz="1800" b="1">
              <a:effectLst/>
              <a:latin typeface="Trebuchet MS" panose="020B0603020202020204" pitchFamily="34" charset="0"/>
              <a:ea typeface="Times" panose="02020603050405020304" pitchFamily="18" charset="0"/>
              <a:cs typeface="Times New Roman" panose="02020603050405020304" pitchFamily="18" charset="0"/>
            </a:endParaRPr>
          </a:p>
          <a:p>
            <a:r>
              <a:rPr lang="en-GB" sz="1800" b="1">
                <a:effectLst/>
                <a:latin typeface="Tahoma" panose="020B0604030504040204" pitchFamily="34" charset="0"/>
                <a:ea typeface="Times" panose="02020603050405020304" pitchFamily="18" charset="0"/>
                <a:cs typeface="Times New Roman" panose="02020603050405020304" pitchFamily="18" charset="0"/>
              </a:rPr>
              <a:t>Learner’s feedback:  </a:t>
            </a:r>
            <a:r>
              <a:rPr lang="en-GB" sz="1800" b="0">
                <a:effectLst/>
                <a:latin typeface="Tahoma" panose="020B0604030504040204" pitchFamily="34" charset="0"/>
                <a:ea typeface="Times" panose="02020603050405020304" pitchFamily="18" charset="0"/>
                <a:cs typeface="Times New Roman" panose="02020603050405020304" pitchFamily="18" charset="0"/>
              </a:rPr>
              <a:t>The learners get feedback on the quality of their understanding, e.g. by discussing their understandings with others: ’dialogue’</a:t>
            </a:r>
            <a:endParaRPr lang="en-GB" sz="1800" b="1">
              <a:effectLst/>
              <a:latin typeface="Trebuchet MS" panose="020B0603020202020204" pitchFamily="34" charset="0"/>
              <a:ea typeface="Times" panose="02020603050405020304" pitchFamily="18" charset="0"/>
              <a:cs typeface="Times New Roman" panose="02020603050405020304" pitchFamily="18" charset="0"/>
            </a:endParaRPr>
          </a:p>
          <a:p>
            <a:r>
              <a:rPr lang="en-GB" sz="1800" b="1">
                <a:effectLst/>
                <a:latin typeface="Tahoma" panose="020B0604030504040204" pitchFamily="34" charset="0"/>
                <a:ea typeface="Times" panose="02020603050405020304" pitchFamily="18" charset="0"/>
                <a:cs typeface="Times New Roman" panose="02020603050405020304" pitchFamily="18" charset="0"/>
              </a:rPr>
              <a:t>Thinking time:  </a:t>
            </a:r>
            <a:r>
              <a:rPr lang="en-GB" sz="1800" b="0">
                <a:effectLst/>
                <a:latin typeface="Tahoma" panose="020B0604030504040204" pitchFamily="34" charset="0"/>
                <a:ea typeface="Times" panose="02020603050405020304" pitchFamily="18" charset="0"/>
                <a:cs typeface="Times New Roman" panose="02020603050405020304" pitchFamily="18" charset="0"/>
              </a:rPr>
              <a:t>A given learner is likely to spend a good deal of time thinking productively about the question, and the quality of their answer</a:t>
            </a:r>
            <a:endParaRPr lang="en-GB" sz="1800" b="1">
              <a:effectLst/>
              <a:latin typeface="Trebuchet MS" panose="020B0603020202020204" pitchFamily="34" charset="0"/>
              <a:ea typeface="Times" panose="02020603050405020304" pitchFamily="18" charset="0"/>
              <a:cs typeface="Times New Roman" panose="02020603050405020304" pitchFamily="18" charset="0"/>
            </a:endParaRPr>
          </a:p>
          <a:p>
            <a:r>
              <a:rPr lang="en-GB" sz="1800" b="1">
                <a:effectLst/>
                <a:latin typeface="Tahoma" panose="020B0604030504040204" pitchFamily="34" charset="0"/>
                <a:ea typeface="Times" panose="02020603050405020304" pitchFamily="18" charset="0"/>
                <a:cs typeface="Times New Roman" panose="02020603050405020304" pitchFamily="18" charset="0"/>
              </a:rPr>
              <a:t>Learners comfort:</a:t>
            </a:r>
            <a:r>
              <a:rPr lang="en-GB" sz="1800">
                <a:effectLst/>
                <a:latin typeface="Tahoma" panose="020B0604030504040204" pitchFamily="34" charset="0"/>
                <a:ea typeface="Times" panose="02020603050405020304" pitchFamily="18" charset="0"/>
                <a:cs typeface="Times New Roman" panose="02020603050405020304" pitchFamily="18" charset="0"/>
              </a:rPr>
              <a:t>  Learners are not ‘put on the spot’ and they are unlikely to feel humiliated by the tutor or by others in the class.</a:t>
            </a:r>
            <a:endParaRPr lang="en-GB"/>
          </a:p>
        </p:txBody>
      </p:sp>
      <p:sp>
        <p:nvSpPr>
          <p:cNvPr id="4" name="Slide Number Placeholder 3"/>
          <p:cNvSpPr>
            <a:spLocks noGrp="1"/>
          </p:cNvSpPr>
          <p:nvPr>
            <p:ph type="sldNum" sz="quarter" idx="5"/>
          </p:nvPr>
        </p:nvSpPr>
        <p:spPr/>
        <p:txBody>
          <a:bodyPr/>
          <a:lstStyle/>
          <a:p>
            <a:fld id="{67A21E79-EFC4-450F-8268-160FBBB0F892}" type="slidenum">
              <a:rPr lang="en-GB" smtClean="0"/>
              <a:t>8</a:t>
            </a:fld>
            <a:endParaRPr lang="en-GB"/>
          </a:p>
        </p:txBody>
      </p:sp>
    </p:spTree>
    <p:extLst>
      <p:ext uri="{BB962C8B-B14F-4D97-AF65-F5344CB8AC3E}">
        <p14:creationId xmlns:p14="http://schemas.microsoft.com/office/powerpoint/2010/main" val="380912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sz="1200" b="1" kern="0" dirty="0">
                <a:effectLst/>
              </a:rPr>
              <a:t>Q&amp;A: volunteers answer</a:t>
            </a:r>
          </a:p>
          <a:p>
            <a:pPr marL="457200" indent="-457200">
              <a:buFont typeface="+mj-lt"/>
              <a:buAutoNum type="arabicPeriod"/>
            </a:pPr>
            <a:r>
              <a:rPr lang="en-GB" sz="1200" b="1" dirty="0">
                <a:effectLst/>
                <a:ea typeface="Times" panose="02020603050405020304" pitchFamily="18" charset="0"/>
              </a:rPr>
              <a:t>Q&amp;A: nominees answer </a:t>
            </a:r>
            <a:endParaRPr lang="en-GB" sz="1200" dirty="0">
              <a:effectLst/>
              <a:ea typeface="Times" panose="02020603050405020304" pitchFamily="18" charset="0"/>
            </a:endParaRPr>
          </a:p>
          <a:p>
            <a:pPr marL="457200" indent="-457200">
              <a:buFont typeface="+mj-lt"/>
              <a:buAutoNum type="arabicPeriod"/>
            </a:pPr>
            <a:r>
              <a:rPr lang="en-GB" sz="1200" b="1" dirty="0">
                <a:effectLst/>
                <a:ea typeface="Times" panose="02020603050405020304" pitchFamily="18" charset="0"/>
              </a:rPr>
              <a:t>Buzz groups: volunteers answer</a:t>
            </a:r>
            <a:endParaRPr lang="en-GB" sz="1200" dirty="0">
              <a:effectLst/>
              <a:ea typeface="Times" panose="02020603050405020304" pitchFamily="18" charset="0"/>
            </a:endParaRPr>
          </a:p>
          <a:p>
            <a:pPr marL="457200" indent="-457200">
              <a:buFont typeface="+mj-lt"/>
              <a:buAutoNum type="arabicPeriod"/>
            </a:pPr>
            <a:r>
              <a:rPr lang="en-GB" sz="1200" b="1" dirty="0">
                <a:effectLst/>
                <a:ea typeface="Times" panose="02020603050405020304" pitchFamily="18" charset="0"/>
              </a:rPr>
              <a:t>Buzz groups: nominees answer</a:t>
            </a:r>
            <a:endParaRPr lang="en-GB" sz="1200" dirty="0">
              <a:effectLst/>
              <a:ea typeface="Times" panose="02020603050405020304" pitchFamily="18" charset="0"/>
            </a:endParaRPr>
          </a:p>
          <a:p>
            <a:pPr marL="457200" indent="-457200">
              <a:buFont typeface="+mj-lt"/>
              <a:buAutoNum type="arabicPeriod"/>
            </a:pPr>
            <a:r>
              <a:rPr lang="en-GB" sz="1200" b="1" kern="0" dirty="0">
                <a:effectLst/>
              </a:rPr>
              <a:t>Assertive Questioning</a:t>
            </a:r>
          </a:p>
          <a:p>
            <a:pPr marL="457200" indent="-457200">
              <a:buFont typeface="+mj-lt"/>
              <a:buAutoNum type="arabicPeriod"/>
            </a:pPr>
            <a:r>
              <a:rPr lang="en-GB" sz="1200" b="1" dirty="0">
                <a:effectLst/>
              </a:rPr>
              <a:t>Pair checking</a:t>
            </a:r>
          </a:p>
          <a:p>
            <a:pPr marL="457200" indent="-457200">
              <a:buFont typeface="+mj-lt"/>
              <a:buAutoNum type="arabicPeriod"/>
            </a:pPr>
            <a:r>
              <a:rPr lang="en-GB" sz="1200" b="1" dirty="0">
                <a:effectLst/>
                <a:ea typeface="Times" panose="02020603050405020304" pitchFamily="18" charset="0"/>
              </a:rPr>
              <a:t>Mini whiteboards</a:t>
            </a:r>
            <a:endParaRPr lang="en-GB" sz="1200" dirty="0">
              <a:effectLst/>
              <a:ea typeface="Times" panose="02020603050405020304" pitchFamily="18" charset="0"/>
            </a:endParaRPr>
          </a:p>
          <a:p>
            <a:pPr marL="457200" indent="-457200">
              <a:buFont typeface="+mj-lt"/>
              <a:buAutoNum type="arabicPeriod"/>
            </a:pPr>
            <a:r>
              <a:rPr lang="en-GB" sz="1200" b="1" dirty="0">
                <a:effectLst/>
                <a:ea typeface="Times" panose="02020603050405020304" pitchFamily="18" charset="0"/>
              </a:rPr>
              <a:t>Q&amp;A nominees ‘basket ball’ version</a:t>
            </a:r>
            <a:endParaRPr lang="en-GB" sz="1200" dirty="0">
              <a:effectLst/>
              <a:ea typeface="Times" panose="02020603050405020304" pitchFamily="18" charset="0"/>
            </a:endParaRPr>
          </a:p>
          <a:p>
            <a:endParaRPr lang="en-GB" dirty="0"/>
          </a:p>
          <a:p>
            <a:r>
              <a:rPr lang="en-GB" dirty="0"/>
              <a:t>5-</a:t>
            </a:r>
            <a:r>
              <a:rPr lang="en-GB" dirty="0" err="1"/>
              <a:t>10mins</a:t>
            </a:r>
            <a:endParaRPr lang="en-GB" dirty="0"/>
          </a:p>
          <a:p>
            <a:r>
              <a:rPr lang="en-GB" dirty="0"/>
              <a:t>https://forms.office.com/r/KnPpd1ixp4</a:t>
            </a:r>
          </a:p>
        </p:txBody>
      </p:sp>
      <p:sp>
        <p:nvSpPr>
          <p:cNvPr id="4" name="Slide Number Placeholder 3"/>
          <p:cNvSpPr>
            <a:spLocks noGrp="1"/>
          </p:cNvSpPr>
          <p:nvPr>
            <p:ph type="sldNum" sz="quarter" idx="5"/>
          </p:nvPr>
        </p:nvSpPr>
        <p:spPr/>
        <p:txBody>
          <a:bodyPr/>
          <a:lstStyle/>
          <a:p>
            <a:fld id="{67A21E79-EFC4-450F-8268-160FBBB0F892}" type="slidenum">
              <a:rPr lang="en-GB" smtClean="0"/>
              <a:t>9</a:t>
            </a:fld>
            <a:endParaRPr lang="en-GB"/>
          </a:p>
        </p:txBody>
      </p:sp>
    </p:spTree>
    <p:extLst>
      <p:ext uri="{BB962C8B-B14F-4D97-AF65-F5344CB8AC3E}">
        <p14:creationId xmlns:p14="http://schemas.microsoft.com/office/powerpoint/2010/main" val="158777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Advantages</a:t>
            </a:r>
          </a:p>
          <a:p>
            <a:r>
              <a:rPr lang="en-GB" sz="1200" b="0" i="0" u="none" strike="noStrike" baseline="0" dirty="0">
                <a:latin typeface="Arial" panose="020B0604020202020204" pitchFamily="34" charset="0"/>
              </a:rPr>
              <a:t>Increases learner engagement dramatically: they have to be listening! </a:t>
            </a:r>
          </a:p>
          <a:p>
            <a:r>
              <a:rPr lang="en-GB" sz="1200" b="0" i="0" u="none" strike="noStrike" baseline="0" dirty="0">
                <a:latin typeface="Arial" panose="020B0604020202020204" pitchFamily="34" charset="0"/>
              </a:rPr>
              <a:t>Tutors can ensure the participation of all pupils in every lesson. </a:t>
            </a:r>
          </a:p>
          <a:p>
            <a:r>
              <a:rPr lang="en-GB" sz="1200" b="0" i="0" u="none" strike="noStrike" baseline="0" dirty="0">
                <a:latin typeface="Arial" panose="020B0604020202020204" pitchFamily="34" charset="0"/>
              </a:rPr>
              <a:t>Tutors can better assess the understanding and progress of all learners. </a:t>
            </a:r>
          </a:p>
          <a:p>
            <a:r>
              <a:rPr lang="en-GB" sz="1200" b="0" i="0" u="none" strike="noStrike" baseline="0" dirty="0">
                <a:latin typeface="Arial" panose="020B0604020202020204" pitchFamily="34" charset="0"/>
              </a:rPr>
              <a:t>Learners learn better when they vocalise answers and ideas for themselves. </a:t>
            </a:r>
          </a:p>
          <a:p>
            <a:endParaRPr lang="en-GB" dirty="0"/>
          </a:p>
          <a:p>
            <a:r>
              <a:rPr lang="en-GB" dirty="0"/>
              <a:t>Disadvantages</a:t>
            </a:r>
          </a:p>
          <a:p>
            <a:r>
              <a:rPr lang="en-GB" sz="1200" b="0" i="0" u="none" strike="noStrike" baseline="0" dirty="0">
                <a:latin typeface="Arial" panose="020B0604020202020204" pitchFamily="34" charset="0"/>
              </a:rPr>
              <a:t>Eye contact clues: develop strategies to avoid this. </a:t>
            </a:r>
          </a:p>
          <a:p>
            <a:r>
              <a:rPr lang="en-GB" sz="1200" b="0" i="0" u="none" strike="noStrike" baseline="0" dirty="0">
                <a:latin typeface="Arial" panose="020B0604020202020204" pitchFamily="34" charset="0"/>
              </a:rPr>
              <a:t>Tutors subconsciously choose the strongest learners who will give the correct answer. </a:t>
            </a:r>
          </a:p>
          <a:p>
            <a:r>
              <a:rPr lang="en-GB" sz="1200" b="0" i="0" u="none" strike="noStrike" baseline="0" dirty="0">
                <a:latin typeface="Arial" panose="020B0604020202020204" pitchFamily="34" charset="0"/>
              </a:rPr>
              <a:t>Tutors tend to ask low-level questions which do little to move learning forward or promote thinking</a:t>
            </a:r>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13</a:t>
            </a:fld>
            <a:endParaRPr lang="en-GB"/>
          </a:p>
        </p:txBody>
      </p:sp>
    </p:spTree>
    <p:extLst>
      <p:ext uri="{BB962C8B-B14F-4D97-AF65-F5344CB8AC3E}">
        <p14:creationId xmlns:p14="http://schemas.microsoft.com/office/powerpoint/2010/main" val="183799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b="0" i="0" u="none" strike="noStrike" baseline="0" dirty="0">
                <a:latin typeface="Arial" panose="020B0604020202020204" pitchFamily="34" charset="0"/>
              </a:rPr>
              <a:t>When tutors pause after asking a question, more learners participate in class discussion, answers are longer and of higher quality. </a:t>
            </a:r>
          </a:p>
          <a:p>
            <a:pPr>
              <a:spcAft>
                <a:spcPts val="600"/>
              </a:spcAft>
            </a:pPr>
            <a:r>
              <a:rPr lang="en-GB" sz="1200" b="0" i="0" u="none" strike="noStrike" baseline="0" dirty="0">
                <a:latin typeface="Arial" panose="020B0604020202020204" pitchFamily="34" charset="0"/>
              </a:rPr>
              <a:t>Wait time 1: the tutor asks a question and pauses before hearing an answer. </a:t>
            </a:r>
          </a:p>
          <a:p>
            <a:pPr>
              <a:spcAft>
                <a:spcPts val="600"/>
              </a:spcAft>
            </a:pPr>
            <a:r>
              <a:rPr lang="en-GB" sz="1200" b="0" i="0" u="none" strike="noStrike" baseline="0" dirty="0">
                <a:latin typeface="Arial" panose="020B0604020202020204" pitchFamily="34" charset="0"/>
              </a:rPr>
              <a:t>Wait time 2: the tutor hears the answer and pauses again. </a:t>
            </a:r>
          </a:p>
          <a:p>
            <a:pPr>
              <a:spcAft>
                <a:spcPts val="600"/>
              </a:spcAft>
            </a:pPr>
            <a:r>
              <a:rPr lang="en-GB" sz="1200" b="0" i="0" u="none" strike="noStrike" baseline="0" dirty="0">
                <a:latin typeface="Arial" panose="020B0604020202020204" pitchFamily="34" charset="0"/>
              </a:rPr>
              <a:t>Wait time: a minimum of 3 to 5 seconds. </a:t>
            </a:r>
          </a:p>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15</a:t>
            </a:fld>
            <a:endParaRPr lang="en-GB"/>
          </a:p>
        </p:txBody>
      </p:sp>
    </p:spTree>
    <p:extLst>
      <p:ext uri="{BB962C8B-B14F-4D97-AF65-F5344CB8AC3E}">
        <p14:creationId xmlns:p14="http://schemas.microsoft.com/office/powerpoint/2010/main" val="38981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000000"/>
                </a:solidFill>
                <a:latin typeface="Arial" panose="020B0604020202020204" pitchFamily="34" charset="0"/>
              </a:rPr>
              <a:t>Why does wait time </a:t>
            </a:r>
            <a:r>
              <a:rPr lang="en-GB" sz="1200" b="1" i="0" u="none" strike="noStrike" baseline="0" dirty="0">
                <a:solidFill>
                  <a:srgbClr val="000000"/>
                </a:solidFill>
                <a:latin typeface="Arial" panose="020B0604020202020204" pitchFamily="34" charset="0"/>
              </a:rPr>
              <a:t>not</a:t>
            </a:r>
            <a:r>
              <a:rPr lang="en-GB" sz="1200" b="0" i="0" u="none" strike="noStrike" baseline="0" dirty="0">
                <a:solidFill>
                  <a:srgbClr val="000000"/>
                </a:solidFill>
                <a:latin typeface="Arial" panose="020B0604020202020204" pitchFamily="34" charset="0"/>
              </a:rPr>
              <a:t> happen?</a:t>
            </a:r>
            <a:endParaRPr lang="en-GB" sz="1200" b="0" i="0" u="none" strike="noStrike" baseline="0" dirty="0">
              <a:latin typeface="Arial" panose="020B0604020202020204" pitchFamily="34" charset="0"/>
            </a:endParaRPr>
          </a:p>
          <a:p>
            <a:pPr marL="171450" indent="-171450">
              <a:buFont typeface="Arial" panose="020B0604020202020204" pitchFamily="34" charset="0"/>
              <a:buChar char="•"/>
            </a:pPr>
            <a:r>
              <a:rPr lang="en-GB" sz="1200" b="0" i="0" u="none" strike="noStrike" baseline="0" dirty="0">
                <a:latin typeface="Arial" panose="020B0604020202020204" pitchFamily="34" charset="0"/>
              </a:rPr>
              <a:t>Quick-fire question/answer sessions make us feel like we’re achieving great pace. </a:t>
            </a:r>
          </a:p>
          <a:p>
            <a:pPr marL="171450" indent="-171450">
              <a:buFont typeface="Arial" panose="020B0604020202020204" pitchFamily="34" charset="0"/>
              <a:buChar char="•"/>
            </a:pPr>
            <a:r>
              <a:rPr lang="en-GB" sz="1200" b="0" i="0" u="none" strike="noStrike" baseline="0" dirty="0">
                <a:latin typeface="Arial" panose="020B0604020202020204" pitchFamily="34" charset="0"/>
              </a:rPr>
              <a:t>Silence can be uncomfortable. </a:t>
            </a:r>
          </a:p>
          <a:p>
            <a:pPr marL="171450" indent="-171450">
              <a:buFont typeface="Arial" panose="020B0604020202020204" pitchFamily="34" charset="0"/>
              <a:buChar char="•"/>
            </a:pPr>
            <a:r>
              <a:rPr lang="en-GB" sz="1200" b="0" i="0" u="none" strike="noStrike" baseline="0" dirty="0">
                <a:latin typeface="Arial" panose="020B0604020202020204" pitchFamily="34" charset="0"/>
              </a:rPr>
              <a:t>Impatience (teacher and some pupils) </a:t>
            </a:r>
          </a:p>
          <a:p>
            <a:pPr marL="171450" indent="-171450">
              <a:buFont typeface="Arial" panose="020B0604020202020204" pitchFamily="34" charset="0"/>
              <a:buChar char="•"/>
            </a:pPr>
            <a:r>
              <a:rPr lang="en-GB" sz="1200" b="0" i="0" u="none" strike="noStrike" baseline="0" dirty="0">
                <a:latin typeface="Arial" panose="020B0604020202020204" pitchFamily="34" charset="0"/>
              </a:rPr>
              <a:t>The teacher may not realise he/she isn’t giving wait time. </a:t>
            </a:r>
          </a:p>
          <a:p>
            <a:pPr marL="171450" indent="-171450">
              <a:buFont typeface="Arial" panose="020B0604020202020204" pitchFamily="34" charset="0"/>
              <a:buChar char="•"/>
            </a:pPr>
            <a:r>
              <a:rPr lang="en-GB" sz="1200" b="0" i="0" u="none" strike="noStrike" baseline="0" dirty="0">
                <a:latin typeface="Arial" panose="020B0604020202020204" pitchFamily="34" charset="0"/>
              </a:rPr>
              <a:t>‘Wait time 2’ may not happen because many teachers immediately provide the answer themselves if the first answer given is incomplete or incorrect, rather than probing further or inviting other pupils to contribute more information or comment on the answer already given. </a:t>
            </a:r>
          </a:p>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16</a:t>
            </a:fld>
            <a:endParaRPr lang="en-GB"/>
          </a:p>
        </p:txBody>
      </p:sp>
    </p:spTree>
    <p:extLst>
      <p:ext uri="{BB962C8B-B14F-4D97-AF65-F5344CB8AC3E}">
        <p14:creationId xmlns:p14="http://schemas.microsoft.com/office/powerpoint/2010/main" val="423189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AutoNum type="arabicPeriod"/>
            </a:pPr>
            <a:r>
              <a:rPr lang="en-GB" b="0" i="0">
                <a:effectLst/>
                <a:latin typeface="avenir-lt-w01_35-light1475496"/>
              </a:rPr>
              <a:t>Arrange the class into groups of three or four.</a:t>
            </a:r>
          </a:p>
          <a:p>
            <a:pPr algn="l" fontAlgn="base">
              <a:buFont typeface="+mj-lt"/>
              <a:buAutoNum type="arabicPeriod"/>
            </a:pPr>
            <a:r>
              <a:rPr lang="en-GB" b="0" i="0">
                <a:effectLst/>
                <a:latin typeface="avenir-lt-w01_35-light1475496"/>
              </a:rPr>
              <a:t>Provide each group with a thought provoking question (all groups should focus on the same question), which they then discuss and formulate a response to.</a:t>
            </a:r>
          </a:p>
          <a:p>
            <a:pPr algn="l" fontAlgn="base">
              <a:buFont typeface="+mj-lt"/>
              <a:buAutoNum type="arabicPeriod"/>
            </a:pPr>
            <a:r>
              <a:rPr lang="en-GB" b="0" i="0">
                <a:effectLst/>
                <a:latin typeface="avenir-lt-w01_35-light1475496"/>
              </a:rPr>
              <a:t>The teacher asks individuals to give their group’s answer. These individuals are usually nominated by the teacher, but they could be volunteers from the group. The teacher gets a number of answers without giving the correct answer away.</a:t>
            </a:r>
          </a:p>
          <a:p>
            <a:pPr algn="l" fontAlgn="base">
              <a:buFont typeface="+mj-lt"/>
              <a:buAutoNum type="arabicPeriod"/>
            </a:pPr>
            <a:r>
              <a:rPr lang="en-GB" b="0" i="0">
                <a:effectLst/>
                <a:latin typeface="avenir-lt-w01_35-light1475496"/>
              </a:rPr>
              <a:t>The teacher then encourages the class to </a:t>
            </a:r>
            <a:r>
              <a:rPr lang="en-GB" b="1" i="0">
                <a:effectLst/>
                <a:latin typeface="avenir-lt-w01_35-light1475496"/>
              </a:rPr>
              <a:t>discuss</a:t>
            </a:r>
            <a:r>
              <a:rPr lang="en-GB" b="0" i="0">
                <a:effectLst/>
                <a:latin typeface="avenir-lt-w01_35-light1475496"/>
              </a:rPr>
              <a:t> their various answers, and to </a:t>
            </a:r>
            <a:r>
              <a:rPr lang="en-GB" b="1" i="0">
                <a:effectLst/>
                <a:latin typeface="avenir-lt-w01_35-light1475496"/>
              </a:rPr>
              <a:t>agree</a:t>
            </a:r>
            <a:r>
              <a:rPr lang="en-GB" b="0" i="0">
                <a:effectLst/>
                <a:latin typeface="avenir-lt-w01_35-light1475496"/>
              </a:rPr>
              <a:t>, and </a:t>
            </a:r>
            <a:r>
              <a:rPr lang="en-GB" b="1" i="0">
                <a:effectLst/>
                <a:latin typeface="avenir-lt-w01_35-light1475496"/>
              </a:rPr>
              <a:t>justify</a:t>
            </a:r>
            <a:r>
              <a:rPr lang="en-GB" b="0" i="0">
                <a:effectLst/>
                <a:latin typeface="avenir-lt-w01_35-light1475496"/>
              </a:rPr>
              <a:t> a ‘class answer’.  Minority views are allowed, but the aim is consensus.</a:t>
            </a:r>
          </a:p>
          <a:p>
            <a:pPr algn="l" fontAlgn="base">
              <a:buFont typeface="+mj-lt"/>
              <a:buAutoNum type="arabicPeriod"/>
            </a:pPr>
            <a:r>
              <a:rPr lang="en-GB" b="0" i="0">
                <a:effectLst/>
                <a:latin typeface="avenir-lt-w01_35-light1475496"/>
              </a:rPr>
              <a:t>Only when the class has agreed its answer does the teacher ‘give away’ the right answer.</a:t>
            </a:r>
          </a:p>
          <a:p>
            <a:endParaRPr lang="en-GB"/>
          </a:p>
        </p:txBody>
      </p:sp>
      <p:sp>
        <p:nvSpPr>
          <p:cNvPr id="4" name="Slide Number Placeholder 3"/>
          <p:cNvSpPr>
            <a:spLocks noGrp="1"/>
          </p:cNvSpPr>
          <p:nvPr>
            <p:ph type="sldNum" sz="quarter" idx="5"/>
          </p:nvPr>
        </p:nvSpPr>
        <p:spPr/>
        <p:txBody>
          <a:bodyPr/>
          <a:lstStyle/>
          <a:p>
            <a:fld id="{67A21E79-EFC4-450F-8268-160FBBB0F892}" type="slidenum">
              <a:rPr lang="en-GB" smtClean="0"/>
              <a:t>18</a:t>
            </a:fld>
            <a:endParaRPr lang="en-GB"/>
          </a:p>
        </p:txBody>
      </p:sp>
    </p:spTree>
    <p:extLst>
      <p:ext uri="{BB962C8B-B14F-4D97-AF65-F5344CB8AC3E}">
        <p14:creationId xmlns:p14="http://schemas.microsoft.com/office/powerpoint/2010/main" val="23363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GB" b="0" i="0" dirty="0">
                <a:solidFill>
                  <a:srgbClr val="080808"/>
                </a:solidFill>
                <a:effectLst/>
                <a:latin typeface="inherit"/>
              </a:rPr>
              <a:t>All learners are thinking – “the tutor might choose me”.</a:t>
            </a:r>
          </a:p>
          <a:p>
            <a:pPr algn="l" fontAlgn="base">
              <a:buFont typeface="Arial" panose="020B0604020202020204" pitchFamily="34" charset="0"/>
              <a:buChar char="•"/>
            </a:pPr>
            <a:r>
              <a:rPr lang="en-GB" b="0" i="0" dirty="0">
                <a:solidFill>
                  <a:srgbClr val="080808"/>
                </a:solidFill>
                <a:effectLst/>
                <a:latin typeface="inherit"/>
              </a:rPr>
              <a:t>All learners are talking and checking each others’ thinking – they need to agree an answer with its reasoning. Group members will be cross if one of their number misrepresents their group’s answer to the class. So peer-pressure increases participation.</a:t>
            </a:r>
          </a:p>
          <a:p>
            <a:pPr algn="l" fontAlgn="base">
              <a:buFont typeface="Arial" panose="020B0604020202020204" pitchFamily="34" charset="0"/>
              <a:buChar char="•"/>
            </a:pPr>
            <a:r>
              <a:rPr lang="en-GB" b="0" i="0" dirty="0">
                <a:solidFill>
                  <a:srgbClr val="080808"/>
                </a:solidFill>
                <a:effectLst/>
                <a:latin typeface="inherit"/>
              </a:rPr>
              <a:t>You get detailed and representative feedback on all the class’s thinking, and can eventually correct misconceptions before they take root.</a:t>
            </a:r>
          </a:p>
          <a:p>
            <a:pPr algn="l" fontAlgn="base">
              <a:buFont typeface="Arial" panose="020B0604020202020204" pitchFamily="34" charset="0"/>
              <a:buChar char="•"/>
            </a:pPr>
            <a:r>
              <a:rPr lang="en-GB" b="0" i="0" dirty="0">
                <a:solidFill>
                  <a:srgbClr val="080808"/>
                </a:solidFill>
                <a:effectLst/>
                <a:latin typeface="inherit"/>
              </a:rPr>
              <a:t>There is lots of thinking time.</a:t>
            </a:r>
          </a:p>
          <a:p>
            <a:pPr algn="l" fontAlgn="base">
              <a:buFont typeface="Arial" panose="020B0604020202020204" pitchFamily="34" charset="0"/>
              <a:buChar char="•"/>
            </a:pPr>
            <a:r>
              <a:rPr lang="en-GB" b="0" i="0" dirty="0">
                <a:solidFill>
                  <a:srgbClr val="080808"/>
                </a:solidFill>
                <a:effectLst/>
                <a:latin typeface="inherit"/>
              </a:rPr>
              <a:t>Learners are usually very comfortable to give answers, as they are answering for their group not as an individual.</a:t>
            </a:r>
          </a:p>
          <a:p>
            <a:endParaRPr lang="en-GB" dirty="0"/>
          </a:p>
        </p:txBody>
      </p:sp>
      <p:sp>
        <p:nvSpPr>
          <p:cNvPr id="4" name="Slide Number Placeholder 3"/>
          <p:cNvSpPr>
            <a:spLocks noGrp="1"/>
          </p:cNvSpPr>
          <p:nvPr>
            <p:ph type="sldNum" sz="quarter" idx="5"/>
          </p:nvPr>
        </p:nvSpPr>
        <p:spPr/>
        <p:txBody>
          <a:bodyPr/>
          <a:lstStyle/>
          <a:p>
            <a:fld id="{67A21E79-EFC4-450F-8268-160FBBB0F892}" type="slidenum">
              <a:rPr lang="en-GB" smtClean="0"/>
              <a:t>19</a:t>
            </a:fld>
            <a:endParaRPr lang="en-GB"/>
          </a:p>
        </p:txBody>
      </p:sp>
    </p:spTree>
    <p:extLst>
      <p:ext uri="{BB962C8B-B14F-4D97-AF65-F5344CB8AC3E}">
        <p14:creationId xmlns:p14="http://schemas.microsoft.com/office/powerpoint/2010/main" val="426141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6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C49ABA-723B-48B7-A511-65F7AC7379E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0AE7902-8848-45E1-B879-CEF3F6939F1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CA865F8-B250-4477-97DF-4444DA1BD7DE}"/>
              </a:ext>
            </a:extLst>
          </p:cNvPr>
          <p:cNvSpPr>
            <a:spLocks noGrp="1"/>
          </p:cNvSpPr>
          <p:nvPr>
            <p:ph type="sldNum" sz="quarter" idx="12"/>
          </p:nvPr>
        </p:nvSpPr>
        <p:spPr>
          <a:xfrm>
            <a:off x="8610600" y="6088063"/>
            <a:ext cx="2743200" cy="365125"/>
          </a:xfrm>
        </p:spPr>
        <p:txBody>
          <a:bodyPr/>
          <a:lstStyle>
            <a:lvl1pPr>
              <a:defRPr/>
            </a:lvl1pPr>
          </a:lstStyle>
          <a:p>
            <a:fld id="{644BD82C-3F41-41E4-9529-77C298C94F58}" type="slidenum">
              <a:rPr lang="en-GB" altLang="en-US"/>
              <a:pPr/>
              <a:t>‹#›</a:t>
            </a:fld>
            <a:endParaRPr lang="en-GB" altLang="en-US"/>
          </a:p>
        </p:txBody>
      </p:sp>
    </p:spTree>
    <p:extLst>
      <p:ext uri="{BB962C8B-B14F-4D97-AF65-F5344CB8AC3E}">
        <p14:creationId xmlns:p14="http://schemas.microsoft.com/office/powerpoint/2010/main" val="281786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14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p>
        </p:txBody>
      </p:sp>
      <p:sp>
        <p:nvSpPr>
          <p:cNvPr id="3" name="Content Placeholder 2"/>
          <p:cNvSpPr>
            <a:spLocks noGrp="1"/>
          </p:cNvSpPr>
          <p:nvPr>
            <p:ph idx="1"/>
          </p:nvPr>
        </p:nvSpPr>
        <p:spPr>
          <a:xfrm>
            <a:off x="838200" y="2540148"/>
            <a:ext cx="10515600" cy="340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34E9E-03E9-43A7-8D26-3F13ED89F5F4}"/>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8508143-E9C9-4662-AF1B-1D0AFCAEC581}"/>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D31EDA4-573E-471D-BAED-91A0CBAB0C74}"/>
              </a:ext>
            </a:extLst>
          </p:cNvPr>
          <p:cNvSpPr>
            <a:spLocks noGrp="1"/>
          </p:cNvSpPr>
          <p:nvPr>
            <p:ph type="sldNum" sz="quarter" idx="12"/>
          </p:nvPr>
        </p:nvSpPr>
        <p:spPr>
          <a:xfrm>
            <a:off x="8610600" y="6088063"/>
            <a:ext cx="2743200" cy="365125"/>
          </a:xfrm>
        </p:spPr>
        <p:txBody>
          <a:bodyPr/>
          <a:lstStyle>
            <a:lvl1pPr>
              <a:defRPr/>
            </a:lvl1pPr>
          </a:lstStyle>
          <a:p>
            <a:fld id="{39A80646-2AB3-412E-8F5B-55CFB476E440}" type="slidenum">
              <a:rPr lang="en-GB" altLang="en-US"/>
              <a:pPr/>
              <a:t>‹#›</a:t>
            </a:fld>
            <a:endParaRPr lang="en-GB" altLang="en-US"/>
          </a:p>
        </p:txBody>
      </p:sp>
    </p:spTree>
    <p:extLst>
      <p:ext uri="{BB962C8B-B14F-4D97-AF65-F5344CB8AC3E}">
        <p14:creationId xmlns:p14="http://schemas.microsoft.com/office/powerpoint/2010/main" val="189663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AE672A-FB77-4268-82D0-409E9EC4765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45EAAFC5-5858-4F35-BC0E-07739E95323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B46CA918-A93E-45FD-BF38-FC4BFAA6F5E3}"/>
              </a:ext>
            </a:extLst>
          </p:cNvPr>
          <p:cNvSpPr>
            <a:spLocks noGrp="1"/>
          </p:cNvSpPr>
          <p:nvPr>
            <p:ph type="sldNum" sz="quarter" idx="12"/>
          </p:nvPr>
        </p:nvSpPr>
        <p:spPr>
          <a:xfrm>
            <a:off x="8610600" y="6088063"/>
            <a:ext cx="2743200" cy="365125"/>
          </a:xfrm>
        </p:spPr>
        <p:txBody>
          <a:bodyPr/>
          <a:lstStyle>
            <a:lvl1pPr>
              <a:defRPr/>
            </a:lvl1pPr>
          </a:lstStyle>
          <a:p>
            <a:fld id="{FD4F7235-4E9F-4AD9-B5F1-42A90B06F0A1}" type="slidenum">
              <a:rPr lang="en-GB" altLang="en-US"/>
              <a:pPr/>
              <a:t>‹#›</a:t>
            </a:fld>
            <a:endParaRPr lang="en-GB" altLang="en-US"/>
          </a:p>
        </p:txBody>
      </p:sp>
    </p:spTree>
    <p:extLst>
      <p:ext uri="{BB962C8B-B14F-4D97-AF65-F5344CB8AC3E}">
        <p14:creationId xmlns:p14="http://schemas.microsoft.com/office/powerpoint/2010/main" val="264349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9ECB72-FAB6-4C41-A8A2-0F8C281B1F39}"/>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895BCD87-7EF1-4EB9-9B91-10C1A517F2D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CE3A47C-3994-45A2-B89A-75B39F52E07A}"/>
              </a:ext>
            </a:extLst>
          </p:cNvPr>
          <p:cNvSpPr>
            <a:spLocks noGrp="1"/>
          </p:cNvSpPr>
          <p:nvPr>
            <p:ph type="sldNum" sz="quarter" idx="12"/>
          </p:nvPr>
        </p:nvSpPr>
        <p:spPr>
          <a:xfrm>
            <a:off x="8610600" y="6088063"/>
            <a:ext cx="2743200" cy="365125"/>
          </a:xfrm>
        </p:spPr>
        <p:txBody>
          <a:bodyPr/>
          <a:lstStyle>
            <a:lvl1pPr>
              <a:defRPr/>
            </a:lvl1pPr>
          </a:lstStyle>
          <a:p>
            <a:fld id="{7501F551-17C6-4FED-B85F-71C9FBF3F498}" type="slidenum">
              <a:rPr lang="en-GB" altLang="en-US"/>
              <a:pPr/>
              <a:t>‹#›</a:t>
            </a:fld>
            <a:endParaRPr lang="en-GB" altLang="en-US"/>
          </a:p>
        </p:txBody>
      </p:sp>
    </p:spTree>
    <p:extLst>
      <p:ext uri="{BB962C8B-B14F-4D97-AF65-F5344CB8AC3E}">
        <p14:creationId xmlns:p14="http://schemas.microsoft.com/office/powerpoint/2010/main" val="114990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D5A04A9-3095-49A9-9D1E-D0B54692463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1B79785-4DEC-4D88-B83C-244B5D130D08}"/>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BCFAB7F-943F-4639-9672-351E9F082858}"/>
              </a:ext>
            </a:extLst>
          </p:cNvPr>
          <p:cNvSpPr>
            <a:spLocks noGrp="1"/>
          </p:cNvSpPr>
          <p:nvPr>
            <p:ph type="sldNum" sz="quarter" idx="12"/>
          </p:nvPr>
        </p:nvSpPr>
        <p:spPr>
          <a:xfrm>
            <a:off x="8610600" y="6088063"/>
            <a:ext cx="2743200" cy="365125"/>
          </a:xfrm>
        </p:spPr>
        <p:txBody>
          <a:bodyPr/>
          <a:lstStyle>
            <a:lvl1pPr>
              <a:defRPr/>
            </a:lvl1pPr>
          </a:lstStyle>
          <a:p>
            <a:fld id="{01037C1B-561A-425E-B986-A687D96B4C5F}" type="slidenum">
              <a:rPr lang="en-GB" altLang="en-US"/>
              <a:pPr/>
              <a:t>‹#›</a:t>
            </a:fld>
            <a:endParaRPr lang="en-GB" altLang="en-US"/>
          </a:p>
        </p:txBody>
      </p:sp>
    </p:spTree>
    <p:extLst>
      <p:ext uri="{BB962C8B-B14F-4D97-AF65-F5344CB8AC3E}">
        <p14:creationId xmlns:p14="http://schemas.microsoft.com/office/powerpoint/2010/main" val="322296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4D81-6116-42C0-8CBE-27B034055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876D83-0331-483D-B468-922F27800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EDEC7-1F20-4140-969E-65F9C8B18005}"/>
              </a:ext>
            </a:extLst>
          </p:cNvPr>
          <p:cNvSpPr>
            <a:spLocks noGrp="1"/>
          </p:cNvSpPr>
          <p:nvPr>
            <p:ph type="dt" sz="half" idx="10"/>
          </p:nvPr>
        </p:nvSpPr>
        <p:spPr/>
        <p:txBody>
          <a:bodyPr/>
          <a:lstStyle/>
          <a:p>
            <a:fld id="{47E6F470-FEE0-471C-9FE4-F98C463818E0}" type="datetimeFigureOut">
              <a:rPr lang="en-GB" smtClean="0"/>
              <a:t>05/10/2021</a:t>
            </a:fld>
            <a:endParaRPr lang="en-GB"/>
          </a:p>
        </p:txBody>
      </p:sp>
      <p:sp>
        <p:nvSpPr>
          <p:cNvPr id="5" name="Footer Placeholder 4">
            <a:extLst>
              <a:ext uri="{FF2B5EF4-FFF2-40B4-BE49-F238E27FC236}">
                <a16:creationId xmlns:a16="http://schemas.microsoft.com/office/drawing/2014/main" id="{C88235FF-DA57-4B8C-8215-F7566A30F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7CA0E7-81BA-4A90-B5F0-92DDF6ABE476}"/>
              </a:ext>
            </a:extLst>
          </p:cNvPr>
          <p:cNvSpPr>
            <a:spLocks noGrp="1"/>
          </p:cNvSpPr>
          <p:nvPr>
            <p:ph type="sldNum" sz="quarter" idx="12"/>
          </p:nvPr>
        </p:nvSpPr>
        <p:spPr/>
        <p:txBody>
          <a:bodyPr/>
          <a:lstStyle/>
          <a:p>
            <a:fld id="{59D939AB-42C7-498B-B1C8-932074E8E070}" type="slidenum">
              <a:rPr lang="en-GB" smtClean="0"/>
              <a:t>‹#›</a:t>
            </a:fld>
            <a:endParaRPr lang="en-GB"/>
          </a:p>
        </p:txBody>
      </p:sp>
    </p:spTree>
    <p:extLst>
      <p:ext uri="{BB962C8B-B14F-4D97-AF65-F5344CB8AC3E}">
        <p14:creationId xmlns:p14="http://schemas.microsoft.com/office/powerpoint/2010/main" val="167293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A5E99F-80D0-4573-B7B3-15744A69CB1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A7DF01D4-11F4-493C-9B85-722CE0C8BAB7}"/>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6497DE3-1FEA-426C-BA67-79D33C351688}"/>
              </a:ext>
            </a:extLst>
          </p:cNvPr>
          <p:cNvSpPr>
            <a:spLocks noGrp="1"/>
          </p:cNvSpPr>
          <p:nvPr>
            <p:ph type="sldNum" sz="quarter" idx="12"/>
          </p:nvPr>
        </p:nvSpPr>
        <p:spPr>
          <a:xfrm>
            <a:off x="8610600" y="6088063"/>
            <a:ext cx="2743200" cy="365125"/>
          </a:xfrm>
        </p:spPr>
        <p:txBody>
          <a:bodyPr/>
          <a:lstStyle>
            <a:lvl1pPr>
              <a:defRPr/>
            </a:lvl1pPr>
          </a:lstStyle>
          <a:p>
            <a:pPr>
              <a:defRPr/>
            </a:pPr>
            <a:fld id="{F25588D7-2F65-499B-9896-815875B3D80E}" type="slidenum">
              <a:rPr lang="en-GB" altLang="en-US"/>
              <a:pPr>
                <a:defRPr/>
              </a:pPr>
              <a:t>‹#›</a:t>
            </a:fld>
            <a:endParaRPr lang="en-GB" altLang="en-US"/>
          </a:p>
        </p:txBody>
      </p:sp>
    </p:spTree>
    <p:extLst>
      <p:ext uri="{BB962C8B-B14F-4D97-AF65-F5344CB8AC3E}">
        <p14:creationId xmlns:p14="http://schemas.microsoft.com/office/powerpoint/2010/main" val="3699489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34447-714D-44E0-B687-AB109838002D}"/>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4016DC61-12EC-4247-8AEC-B3BEAD0D5789}"/>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F7EBA2ED-BEB6-47F5-B031-D39D10F7D810}"/>
              </a:ext>
            </a:extLst>
          </p:cNvPr>
          <p:cNvSpPr>
            <a:spLocks noGrp="1"/>
          </p:cNvSpPr>
          <p:nvPr>
            <p:ph type="sldNum" sz="quarter" idx="12"/>
          </p:nvPr>
        </p:nvSpPr>
        <p:spPr>
          <a:xfrm>
            <a:off x="8610600" y="6088063"/>
            <a:ext cx="2743200" cy="365125"/>
          </a:xfrm>
        </p:spPr>
        <p:txBody>
          <a:bodyPr/>
          <a:lstStyle>
            <a:lvl1pPr>
              <a:defRPr/>
            </a:lvl1pPr>
          </a:lstStyle>
          <a:p>
            <a:pPr>
              <a:defRPr/>
            </a:pPr>
            <a:fld id="{B5B61609-C546-42BE-A42A-BAEE0113B2F0}" type="slidenum">
              <a:rPr lang="en-GB" altLang="en-US"/>
              <a:pPr>
                <a:defRPr/>
              </a:pPr>
              <a:t>‹#›</a:t>
            </a:fld>
            <a:endParaRPr lang="en-GB" altLang="en-US"/>
          </a:p>
        </p:txBody>
      </p:sp>
    </p:spTree>
    <p:extLst>
      <p:ext uri="{BB962C8B-B14F-4D97-AF65-F5344CB8AC3E}">
        <p14:creationId xmlns:p14="http://schemas.microsoft.com/office/powerpoint/2010/main" val="283302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3F86AD1-AC66-4C61-AFD0-92B7AC1BDE74}"/>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FCFB5D2E-E4FA-4278-ADE1-0000BABD3081}"/>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19F16A5-E19A-4F37-84CC-16EB5E01AA0F}"/>
              </a:ext>
            </a:extLst>
          </p:cNvPr>
          <p:cNvSpPr>
            <a:spLocks noGrp="1"/>
          </p:cNvSpPr>
          <p:nvPr>
            <p:ph type="sldNum" sz="quarter" idx="12"/>
          </p:nvPr>
        </p:nvSpPr>
        <p:spPr>
          <a:xfrm>
            <a:off x="8610600" y="6088063"/>
            <a:ext cx="2743200" cy="365125"/>
          </a:xfrm>
        </p:spPr>
        <p:txBody>
          <a:bodyPr/>
          <a:lstStyle>
            <a:lvl1pPr>
              <a:defRPr/>
            </a:lvl1pPr>
          </a:lstStyle>
          <a:p>
            <a:pPr>
              <a:defRPr/>
            </a:pPr>
            <a:fld id="{86129FF1-E7BE-4986-BB81-75925B92EEB1}" type="slidenum">
              <a:rPr lang="en-GB" altLang="en-US"/>
              <a:pPr>
                <a:defRPr/>
              </a:pPr>
              <a:t>‹#›</a:t>
            </a:fld>
            <a:endParaRPr lang="en-GB" altLang="en-US"/>
          </a:p>
        </p:txBody>
      </p:sp>
    </p:spTree>
    <p:extLst>
      <p:ext uri="{BB962C8B-B14F-4D97-AF65-F5344CB8AC3E}">
        <p14:creationId xmlns:p14="http://schemas.microsoft.com/office/powerpoint/2010/main" val="41162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4D81-6116-42C0-8CBE-27B034055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876D83-0331-483D-B468-922F27800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EDEC7-1F20-4140-969E-65F9C8B18005}"/>
              </a:ext>
            </a:extLst>
          </p:cNvPr>
          <p:cNvSpPr>
            <a:spLocks noGrp="1"/>
          </p:cNvSpPr>
          <p:nvPr>
            <p:ph type="dt" sz="half" idx="10"/>
          </p:nvPr>
        </p:nvSpPr>
        <p:spPr/>
        <p:txBody>
          <a:bodyPr/>
          <a:lstStyle/>
          <a:p>
            <a:fld id="{47E6F470-FEE0-471C-9FE4-F98C463818E0}" type="datetimeFigureOut">
              <a:rPr lang="en-GB" smtClean="0"/>
              <a:t>05/10/2021</a:t>
            </a:fld>
            <a:endParaRPr lang="en-GB"/>
          </a:p>
        </p:txBody>
      </p:sp>
      <p:sp>
        <p:nvSpPr>
          <p:cNvPr id="5" name="Footer Placeholder 4">
            <a:extLst>
              <a:ext uri="{FF2B5EF4-FFF2-40B4-BE49-F238E27FC236}">
                <a16:creationId xmlns:a16="http://schemas.microsoft.com/office/drawing/2014/main" id="{C88235FF-DA57-4B8C-8215-F7566A30F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7CA0E7-81BA-4A90-B5F0-92DDF6ABE476}"/>
              </a:ext>
            </a:extLst>
          </p:cNvPr>
          <p:cNvSpPr>
            <a:spLocks noGrp="1"/>
          </p:cNvSpPr>
          <p:nvPr>
            <p:ph type="sldNum" sz="quarter" idx="12"/>
          </p:nvPr>
        </p:nvSpPr>
        <p:spPr/>
        <p:txBody>
          <a:bodyPr/>
          <a:lstStyle/>
          <a:p>
            <a:fld id="{59D939AB-42C7-498B-B1C8-932074E8E070}" type="slidenum">
              <a:rPr lang="en-GB" smtClean="0"/>
              <a:t>‹#›</a:t>
            </a:fld>
            <a:endParaRPr lang="en-GB"/>
          </a:p>
        </p:txBody>
      </p:sp>
    </p:spTree>
    <p:extLst>
      <p:ext uri="{BB962C8B-B14F-4D97-AF65-F5344CB8AC3E}">
        <p14:creationId xmlns:p14="http://schemas.microsoft.com/office/powerpoint/2010/main" val="973222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DC0E375-8551-4B86-89C3-DFDD148EA96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E2F01C16-61F8-436E-A25E-EFFB941FFFA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F19C2C80-11BF-4F80-BAD7-1C4CFC45ACF3}"/>
              </a:ext>
            </a:extLst>
          </p:cNvPr>
          <p:cNvSpPr>
            <a:spLocks noGrp="1"/>
          </p:cNvSpPr>
          <p:nvPr>
            <p:ph type="sldNum" sz="quarter" idx="12"/>
          </p:nvPr>
        </p:nvSpPr>
        <p:spPr>
          <a:xfrm>
            <a:off x="8610600" y="6088063"/>
            <a:ext cx="2743200" cy="365125"/>
          </a:xfrm>
        </p:spPr>
        <p:txBody>
          <a:bodyPr/>
          <a:lstStyle>
            <a:lvl1pPr>
              <a:defRPr/>
            </a:lvl1pPr>
          </a:lstStyle>
          <a:p>
            <a:pPr>
              <a:defRPr/>
            </a:pPr>
            <a:fld id="{46FAA8F5-745C-40A1-B6C6-7FD0BF0DC8F6}" type="slidenum">
              <a:rPr lang="en-GB" altLang="en-US"/>
              <a:pPr>
                <a:defRPr/>
              </a:pPr>
              <a:t>‹#›</a:t>
            </a:fld>
            <a:endParaRPr lang="en-GB" altLang="en-US"/>
          </a:p>
        </p:txBody>
      </p:sp>
    </p:spTree>
    <p:extLst>
      <p:ext uri="{BB962C8B-B14F-4D97-AF65-F5344CB8AC3E}">
        <p14:creationId xmlns:p14="http://schemas.microsoft.com/office/powerpoint/2010/main" val="2630976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58CE625-F275-4A88-8246-9018A7E334B9}"/>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4477508D-0DF8-4979-B774-F50F599E824A}"/>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F0A63A7E-1477-4CFA-84D0-A383101AF80D}"/>
              </a:ext>
            </a:extLst>
          </p:cNvPr>
          <p:cNvSpPr>
            <a:spLocks noGrp="1"/>
          </p:cNvSpPr>
          <p:nvPr>
            <p:ph type="sldNum" sz="quarter" idx="12"/>
          </p:nvPr>
        </p:nvSpPr>
        <p:spPr>
          <a:xfrm>
            <a:off x="8610600" y="6088063"/>
            <a:ext cx="2743200" cy="365125"/>
          </a:xfrm>
        </p:spPr>
        <p:txBody>
          <a:bodyPr/>
          <a:lstStyle>
            <a:lvl1pPr>
              <a:defRPr/>
            </a:lvl1pPr>
          </a:lstStyle>
          <a:p>
            <a:pPr>
              <a:defRPr/>
            </a:pPr>
            <a:fld id="{E5811F14-65EB-4B4B-84D7-44C964D70FBF}" type="slidenum">
              <a:rPr lang="en-GB" altLang="en-US"/>
              <a:pPr>
                <a:defRPr/>
              </a:pPr>
              <a:t>‹#›</a:t>
            </a:fld>
            <a:endParaRPr lang="en-GB" altLang="en-US"/>
          </a:p>
        </p:txBody>
      </p:sp>
    </p:spTree>
    <p:extLst>
      <p:ext uri="{BB962C8B-B14F-4D97-AF65-F5344CB8AC3E}">
        <p14:creationId xmlns:p14="http://schemas.microsoft.com/office/powerpoint/2010/main" val="247788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247C09-80EC-4F39-8F7D-22CC649BFF13}"/>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B78B79B-4CFE-48C3-80CA-D3C64FBB6AFB}"/>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52C2D9DB-5EEA-4BE8-B55B-B7C629B49EF9}"/>
              </a:ext>
            </a:extLst>
          </p:cNvPr>
          <p:cNvSpPr>
            <a:spLocks noGrp="1"/>
          </p:cNvSpPr>
          <p:nvPr>
            <p:ph type="sldNum" sz="quarter" idx="12"/>
          </p:nvPr>
        </p:nvSpPr>
        <p:spPr>
          <a:xfrm>
            <a:off x="8610600" y="6088063"/>
            <a:ext cx="2743200" cy="365125"/>
          </a:xfrm>
        </p:spPr>
        <p:txBody>
          <a:bodyPr/>
          <a:lstStyle>
            <a:lvl1pPr>
              <a:defRPr/>
            </a:lvl1pPr>
          </a:lstStyle>
          <a:p>
            <a:pPr>
              <a:defRPr/>
            </a:pPr>
            <a:fld id="{13BF24F3-2AAA-4F17-BD92-E10DAA167018}" type="slidenum">
              <a:rPr lang="en-GB" altLang="en-US"/>
              <a:pPr>
                <a:defRPr/>
              </a:pPr>
              <a:t>‹#›</a:t>
            </a:fld>
            <a:endParaRPr lang="en-GB" altLang="en-US"/>
          </a:p>
        </p:txBody>
      </p:sp>
    </p:spTree>
    <p:extLst>
      <p:ext uri="{BB962C8B-B14F-4D97-AF65-F5344CB8AC3E}">
        <p14:creationId xmlns:p14="http://schemas.microsoft.com/office/powerpoint/2010/main" val="293388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3D3ED1D-B82F-4807-B7C9-C02487F7C84D}"/>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9FEF52C6-A26C-4817-912C-8DA9E1924FA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5C3DD7EB-5AB4-4234-878A-C49B657B5DD9}"/>
              </a:ext>
            </a:extLst>
          </p:cNvPr>
          <p:cNvSpPr>
            <a:spLocks noGrp="1"/>
          </p:cNvSpPr>
          <p:nvPr>
            <p:ph type="sldNum" sz="quarter" idx="12"/>
          </p:nvPr>
        </p:nvSpPr>
        <p:spPr>
          <a:xfrm>
            <a:off x="8610600" y="6088063"/>
            <a:ext cx="2743200" cy="365125"/>
          </a:xfrm>
        </p:spPr>
        <p:txBody>
          <a:bodyPr/>
          <a:lstStyle>
            <a:lvl1pPr>
              <a:defRPr/>
            </a:lvl1pPr>
          </a:lstStyle>
          <a:p>
            <a:pPr>
              <a:defRPr/>
            </a:pPr>
            <a:fld id="{2DD39B57-66A8-40F9-BAC4-87FC54E6EAAF}" type="slidenum">
              <a:rPr lang="en-GB" altLang="en-US"/>
              <a:pPr>
                <a:defRPr/>
              </a:pPr>
              <a:t>‹#›</a:t>
            </a:fld>
            <a:endParaRPr lang="en-GB" altLang="en-US"/>
          </a:p>
        </p:txBody>
      </p:sp>
    </p:spTree>
    <p:extLst>
      <p:ext uri="{BB962C8B-B14F-4D97-AF65-F5344CB8AC3E}">
        <p14:creationId xmlns:p14="http://schemas.microsoft.com/office/powerpoint/2010/main" val="253604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BBDB89-149F-4DC3-A780-A1A0AB830384}"/>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B6F6D38-63CF-488C-9434-F6A9A30DBF2B}"/>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EBFE17B-3FA9-45F7-84CC-3EA76815F4A2}"/>
              </a:ext>
            </a:extLst>
          </p:cNvPr>
          <p:cNvSpPr>
            <a:spLocks noGrp="1"/>
          </p:cNvSpPr>
          <p:nvPr>
            <p:ph type="sldNum" sz="quarter" idx="12"/>
          </p:nvPr>
        </p:nvSpPr>
        <p:spPr>
          <a:xfrm>
            <a:off x="8610600" y="6088063"/>
            <a:ext cx="2743200" cy="365125"/>
          </a:xfrm>
        </p:spPr>
        <p:txBody>
          <a:bodyPr/>
          <a:lstStyle>
            <a:lvl1pPr>
              <a:defRPr/>
            </a:lvl1pPr>
          </a:lstStyle>
          <a:p>
            <a:pPr>
              <a:defRPr/>
            </a:pPr>
            <a:fld id="{FE42600D-B4ED-4078-A901-0DCCEDFD23CE}" type="slidenum">
              <a:rPr lang="en-GB" altLang="en-US"/>
              <a:pPr>
                <a:defRPr/>
              </a:pPr>
              <a:t>‹#›</a:t>
            </a:fld>
            <a:endParaRPr lang="en-GB" altLang="en-US"/>
          </a:p>
        </p:txBody>
      </p:sp>
    </p:spTree>
    <p:extLst>
      <p:ext uri="{BB962C8B-B14F-4D97-AF65-F5344CB8AC3E}">
        <p14:creationId xmlns:p14="http://schemas.microsoft.com/office/powerpoint/2010/main" val="417669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4D81-6116-42C0-8CBE-27B034055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876D83-0331-483D-B468-922F27800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EDEC7-1F20-4140-969E-65F9C8B18005}"/>
              </a:ext>
            </a:extLst>
          </p:cNvPr>
          <p:cNvSpPr>
            <a:spLocks noGrp="1"/>
          </p:cNvSpPr>
          <p:nvPr>
            <p:ph type="dt" sz="half" idx="10"/>
          </p:nvPr>
        </p:nvSpPr>
        <p:spPr/>
        <p:txBody>
          <a:bodyPr/>
          <a:lstStyle/>
          <a:p>
            <a:fld id="{47E6F470-FEE0-471C-9FE4-F98C463818E0}" type="datetimeFigureOut">
              <a:rPr lang="en-GB" smtClean="0"/>
              <a:t>05/10/2021</a:t>
            </a:fld>
            <a:endParaRPr lang="en-GB"/>
          </a:p>
        </p:txBody>
      </p:sp>
      <p:sp>
        <p:nvSpPr>
          <p:cNvPr id="5" name="Footer Placeholder 4">
            <a:extLst>
              <a:ext uri="{FF2B5EF4-FFF2-40B4-BE49-F238E27FC236}">
                <a16:creationId xmlns:a16="http://schemas.microsoft.com/office/drawing/2014/main" id="{C88235FF-DA57-4B8C-8215-F7566A30F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7CA0E7-81BA-4A90-B5F0-92DDF6ABE476}"/>
              </a:ext>
            </a:extLst>
          </p:cNvPr>
          <p:cNvSpPr>
            <a:spLocks noGrp="1"/>
          </p:cNvSpPr>
          <p:nvPr>
            <p:ph type="sldNum" sz="quarter" idx="12"/>
          </p:nvPr>
        </p:nvSpPr>
        <p:spPr/>
        <p:txBody>
          <a:bodyPr/>
          <a:lstStyle/>
          <a:p>
            <a:fld id="{59D939AB-42C7-498B-B1C8-932074E8E070}" type="slidenum">
              <a:rPr lang="en-GB" smtClean="0"/>
              <a:t>‹#›</a:t>
            </a:fld>
            <a:endParaRPr lang="en-GB"/>
          </a:p>
        </p:txBody>
      </p:sp>
    </p:spTree>
    <p:extLst>
      <p:ext uri="{BB962C8B-B14F-4D97-AF65-F5344CB8AC3E}">
        <p14:creationId xmlns:p14="http://schemas.microsoft.com/office/powerpoint/2010/main" val="224012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p>
        </p:txBody>
      </p:sp>
      <p:sp>
        <p:nvSpPr>
          <p:cNvPr id="3" name="Content Placeholder 2"/>
          <p:cNvSpPr>
            <a:spLocks noGrp="1"/>
          </p:cNvSpPr>
          <p:nvPr>
            <p:ph idx="1"/>
          </p:nvPr>
        </p:nvSpPr>
        <p:spPr>
          <a:xfrm>
            <a:off x="838200" y="2540148"/>
            <a:ext cx="10515600" cy="340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34E9E-03E9-43A7-8D26-3F13ED89F5F4}"/>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8508143-E9C9-4662-AF1B-1D0AFCAEC581}"/>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D31EDA4-573E-471D-BAED-91A0CBAB0C74}"/>
              </a:ext>
            </a:extLst>
          </p:cNvPr>
          <p:cNvSpPr>
            <a:spLocks noGrp="1"/>
          </p:cNvSpPr>
          <p:nvPr>
            <p:ph type="sldNum" sz="quarter" idx="12"/>
          </p:nvPr>
        </p:nvSpPr>
        <p:spPr>
          <a:xfrm>
            <a:off x="8610600" y="6088063"/>
            <a:ext cx="2743200" cy="365125"/>
          </a:xfrm>
        </p:spPr>
        <p:txBody>
          <a:bodyPr/>
          <a:lstStyle>
            <a:lvl1pPr>
              <a:defRPr/>
            </a:lvl1pPr>
          </a:lstStyle>
          <a:p>
            <a:fld id="{39A80646-2AB3-412E-8F5B-55CFB476E440}" type="slidenum">
              <a:rPr lang="en-GB" altLang="en-US"/>
              <a:pPr/>
              <a:t>‹#›</a:t>
            </a:fld>
            <a:endParaRPr lang="en-GB" altLang="en-US"/>
          </a:p>
        </p:txBody>
      </p:sp>
    </p:spTree>
    <p:extLst>
      <p:ext uri="{BB962C8B-B14F-4D97-AF65-F5344CB8AC3E}">
        <p14:creationId xmlns:p14="http://schemas.microsoft.com/office/powerpoint/2010/main" val="125469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9FB2B-7D82-4648-B85B-26094DA728C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0DFAD5D-8ECB-4606-B94D-67BFD2E597B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58A0CE0-9A98-44DB-933A-96128F68B80A}"/>
              </a:ext>
            </a:extLst>
          </p:cNvPr>
          <p:cNvSpPr>
            <a:spLocks noGrp="1"/>
          </p:cNvSpPr>
          <p:nvPr>
            <p:ph type="sldNum" sz="quarter" idx="12"/>
          </p:nvPr>
        </p:nvSpPr>
        <p:spPr>
          <a:xfrm>
            <a:off x="8610600" y="6088063"/>
            <a:ext cx="2743200" cy="365125"/>
          </a:xfrm>
        </p:spPr>
        <p:txBody>
          <a:bodyPr/>
          <a:lstStyle>
            <a:lvl1pPr>
              <a:defRPr/>
            </a:lvl1pPr>
          </a:lstStyle>
          <a:p>
            <a:fld id="{AB68B218-C46D-48E9-BD4F-4CF63A948C1C}" type="slidenum">
              <a:rPr lang="en-GB" altLang="en-US"/>
              <a:pPr/>
              <a:t>‹#›</a:t>
            </a:fld>
            <a:endParaRPr lang="en-GB" altLang="en-US"/>
          </a:p>
        </p:txBody>
      </p:sp>
    </p:spTree>
    <p:extLst>
      <p:ext uri="{BB962C8B-B14F-4D97-AF65-F5344CB8AC3E}">
        <p14:creationId xmlns:p14="http://schemas.microsoft.com/office/powerpoint/2010/main" val="31501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540148"/>
            <a:ext cx="5181600" cy="34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D5A04A9-3095-49A9-9D1E-D0B54692463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1B79785-4DEC-4D88-B83C-244B5D130D08}"/>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BCFAB7F-943F-4639-9672-351E9F082858}"/>
              </a:ext>
            </a:extLst>
          </p:cNvPr>
          <p:cNvSpPr>
            <a:spLocks noGrp="1"/>
          </p:cNvSpPr>
          <p:nvPr>
            <p:ph type="sldNum" sz="quarter" idx="12"/>
          </p:nvPr>
        </p:nvSpPr>
        <p:spPr>
          <a:xfrm>
            <a:off x="8610600" y="6088063"/>
            <a:ext cx="2743200" cy="365125"/>
          </a:xfrm>
        </p:spPr>
        <p:txBody>
          <a:bodyPr/>
          <a:lstStyle>
            <a:lvl1pPr>
              <a:defRPr/>
            </a:lvl1pPr>
          </a:lstStyle>
          <a:p>
            <a:fld id="{01037C1B-561A-425E-B986-A687D96B4C5F}" type="slidenum">
              <a:rPr lang="en-GB" altLang="en-US"/>
              <a:pPr/>
              <a:t>‹#›</a:t>
            </a:fld>
            <a:endParaRPr lang="en-GB" altLang="en-US"/>
          </a:p>
        </p:txBody>
      </p:sp>
    </p:spTree>
    <p:extLst>
      <p:ext uri="{BB962C8B-B14F-4D97-AF65-F5344CB8AC3E}">
        <p14:creationId xmlns:p14="http://schemas.microsoft.com/office/powerpoint/2010/main" val="151000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9ECB72-FAB6-4C41-A8A2-0F8C281B1F39}"/>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895BCD87-7EF1-4EB9-9B91-10C1A517F2D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CE3A47C-3994-45A2-B89A-75B39F52E07A}"/>
              </a:ext>
            </a:extLst>
          </p:cNvPr>
          <p:cNvSpPr>
            <a:spLocks noGrp="1"/>
          </p:cNvSpPr>
          <p:nvPr>
            <p:ph type="sldNum" sz="quarter" idx="12"/>
          </p:nvPr>
        </p:nvSpPr>
        <p:spPr>
          <a:xfrm>
            <a:off x="8610600" y="6088063"/>
            <a:ext cx="2743200" cy="365125"/>
          </a:xfrm>
        </p:spPr>
        <p:txBody>
          <a:bodyPr/>
          <a:lstStyle>
            <a:lvl1pPr>
              <a:defRPr/>
            </a:lvl1pPr>
          </a:lstStyle>
          <a:p>
            <a:fld id="{7501F551-17C6-4FED-B85F-71C9FBF3F498}" type="slidenum">
              <a:rPr lang="en-GB" altLang="en-US"/>
              <a:pPr/>
              <a:t>‹#›</a:t>
            </a:fld>
            <a:endParaRPr lang="en-GB" altLang="en-US"/>
          </a:p>
        </p:txBody>
      </p:sp>
    </p:spTree>
    <p:extLst>
      <p:ext uri="{BB962C8B-B14F-4D97-AF65-F5344CB8AC3E}">
        <p14:creationId xmlns:p14="http://schemas.microsoft.com/office/powerpoint/2010/main" val="340522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p>
        </p:txBody>
      </p:sp>
      <p:sp>
        <p:nvSpPr>
          <p:cNvPr id="3" name="Date Placeholder 3">
            <a:extLst>
              <a:ext uri="{FF2B5EF4-FFF2-40B4-BE49-F238E27FC236}">
                <a16:creationId xmlns:a16="http://schemas.microsoft.com/office/drawing/2014/main" id="{580A6DC5-E5AB-40E0-AB35-43F020E731A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DCA0D4C4-7186-45E9-97BF-24DA08BBADBF}"/>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2002931E-6425-4195-9BF6-0732D38F9DD2}"/>
              </a:ext>
            </a:extLst>
          </p:cNvPr>
          <p:cNvSpPr>
            <a:spLocks noGrp="1"/>
          </p:cNvSpPr>
          <p:nvPr>
            <p:ph type="sldNum" sz="quarter" idx="12"/>
          </p:nvPr>
        </p:nvSpPr>
        <p:spPr>
          <a:xfrm>
            <a:off x="8610600" y="6088063"/>
            <a:ext cx="2743200" cy="365125"/>
          </a:xfrm>
        </p:spPr>
        <p:txBody>
          <a:bodyPr/>
          <a:lstStyle>
            <a:lvl1pPr>
              <a:defRPr/>
            </a:lvl1pPr>
          </a:lstStyle>
          <a:p>
            <a:fld id="{4AD607A5-4D75-4FCD-AE10-F10F104FCD46}" type="slidenum">
              <a:rPr lang="en-GB" altLang="en-US"/>
              <a:pPr/>
              <a:t>‹#›</a:t>
            </a:fld>
            <a:endParaRPr lang="en-GB" altLang="en-US"/>
          </a:p>
        </p:txBody>
      </p:sp>
    </p:spTree>
    <p:extLst>
      <p:ext uri="{BB962C8B-B14F-4D97-AF65-F5344CB8AC3E}">
        <p14:creationId xmlns:p14="http://schemas.microsoft.com/office/powerpoint/2010/main" val="270675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AE672A-FB77-4268-82D0-409E9EC4765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45EAAFC5-5858-4F35-BC0E-07739E95323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B46CA918-A93E-45FD-BF38-FC4BFAA6F5E3}"/>
              </a:ext>
            </a:extLst>
          </p:cNvPr>
          <p:cNvSpPr>
            <a:spLocks noGrp="1"/>
          </p:cNvSpPr>
          <p:nvPr>
            <p:ph type="sldNum" sz="quarter" idx="12"/>
          </p:nvPr>
        </p:nvSpPr>
        <p:spPr>
          <a:xfrm>
            <a:off x="8610600" y="6088063"/>
            <a:ext cx="2743200" cy="365125"/>
          </a:xfrm>
        </p:spPr>
        <p:txBody>
          <a:bodyPr/>
          <a:lstStyle>
            <a:lvl1pPr>
              <a:defRPr/>
            </a:lvl1pPr>
          </a:lstStyle>
          <a:p>
            <a:fld id="{FD4F7235-4E9F-4AD9-B5F1-42A90B06F0A1}" type="slidenum">
              <a:rPr lang="en-GB" altLang="en-US"/>
              <a:pPr/>
              <a:t>‹#›</a:t>
            </a:fld>
            <a:endParaRPr lang="en-GB" altLang="en-US"/>
          </a:p>
        </p:txBody>
      </p:sp>
    </p:spTree>
    <p:extLst>
      <p:ext uri="{BB962C8B-B14F-4D97-AF65-F5344CB8AC3E}">
        <p14:creationId xmlns:p14="http://schemas.microsoft.com/office/powerpoint/2010/main" val="124537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777B7F0-ADE6-4DC3-8ACF-A04F07106F6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3A59CA56-0252-4469-B5DC-AD474BBCDF7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9BA4341-42BE-4CBF-A4D1-24BCBBF93128}"/>
              </a:ext>
            </a:extLst>
          </p:cNvPr>
          <p:cNvSpPr>
            <a:spLocks noGrp="1"/>
          </p:cNvSpPr>
          <p:nvPr>
            <p:ph type="sldNum" sz="quarter" idx="12"/>
          </p:nvPr>
        </p:nvSpPr>
        <p:spPr>
          <a:xfrm>
            <a:off x="8610600" y="6088063"/>
            <a:ext cx="2743200" cy="365125"/>
          </a:xfrm>
        </p:spPr>
        <p:txBody>
          <a:bodyPr/>
          <a:lstStyle>
            <a:lvl1pPr>
              <a:defRPr/>
            </a:lvl1pPr>
          </a:lstStyle>
          <a:p>
            <a:fld id="{B89B2E2C-CBDA-42B2-A517-CFD7BCFBFFA8}" type="slidenum">
              <a:rPr lang="en-GB" altLang="en-US"/>
              <a:pPr/>
              <a:t>‹#›</a:t>
            </a:fld>
            <a:endParaRPr lang="en-GB" altLang="en-US"/>
          </a:p>
        </p:txBody>
      </p:sp>
    </p:spTree>
    <p:extLst>
      <p:ext uri="{BB962C8B-B14F-4D97-AF65-F5344CB8AC3E}">
        <p14:creationId xmlns:p14="http://schemas.microsoft.com/office/powerpoint/2010/main" val="2468064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35042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DEBB86-A9D8-46A0-B4AC-B180CF5E5A6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E112EFD-FD87-48AE-B70A-7F8854400F4C}"/>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6992BE-5D33-44E6-972C-26D0111EAA09}"/>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56046648-F7B9-4CAD-994C-86C22E18EF3E}"/>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093F63AD-983A-44B5-931C-2E0AB0FA270E}"/>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7BD8C04-182D-43B0-B364-0A25B5D3274F}" type="slidenum">
              <a:rPr lang="en-GB" altLang="en-US"/>
              <a:pPr/>
              <a:t>‹#›</a:t>
            </a:fld>
            <a:endParaRPr lang="en-GB" altLang="en-US"/>
          </a:p>
        </p:txBody>
      </p:sp>
    </p:spTree>
    <p:extLst>
      <p:ext uri="{BB962C8B-B14F-4D97-AF65-F5344CB8AC3E}">
        <p14:creationId xmlns:p14="http://schemas.microsoft.com/office/powerpoint/2010/main" val="42384064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029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7" r:id="rId6"/>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75D2CA2-2FA5-4193-B825-FB1293A92D9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4798CCF-E344-4FC5-9947-8F844B6D5102}"/>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6C8B62-0B0C-4DCB-91A4-CBB95C9CD306}"/>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B9E65BB4-70DA-4891-A891-677FEA7BFD84}"/>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EE150CC2-2089-484C-A4D0-022E842D4218}"/>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89D9511-D822-42F5-B1A4-F53F1A0F52D1}" type="slidenum">
              <a:rPr lang="en-GB" altLang="en-US"/>
              <a:pPr>
                <a:defRPr/>
              </a:pPr>
              <a:t>‹#›</a:t>
            </a:fld>
            <a:endParaRPr lang="en-GB" altLang="en-US"/>
          </a:p>
        </p:txBody>
      </p:sp>
    </p:spTree>
    <p:extLst>
      <p:ext uri="{BB962C8B-B14F-4D97-AF65-F5344CB8AC3E}">
        <p14:creationId xmlns:p14="http://schemas.microsoft.com/office/powerpoint/2010/main" val="13886076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8" r:id="rId9"/>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svg"/><Relationship Id="rId7"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geoffpetty.com/training-materials/questioning/" TargetMode="External"/><Relationship Id="rId2" Type="http://schemas.openxmlformats.org/officeDocument/2006/relationships/hyperlink" Target="https://geoffpetty.com/for-teachers/questioning/" TargetMode="External"/><Relationship Id="rId1" Type="http://schemas.openxmlformats.org/officeDocument/2006/relationships/slideLayout" Target="../slideLayouts/slideLayout17.xml"/><Relationship Id="rId5" Type="http://schemas.openxmlformats.org/officeDocument/2006/relationships/hyperlink" Target="https://mikegershon.com/free-resources/" TargetMode="External"/><Relationship Id="rId4" Type="http://schemas.openxmlformats.org/officeDocument/2006/relationships/hyperlink" Target="https://www.jcc.ac.uk/wp-content/uploads/2017/07/Tom-Williams-Advanced-Questioning-Technique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r/KnPpd1ixp4"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78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12A85B2F-AB6A-4377-B018-CFBE480F0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231" y="0"/>
            <a:ext cx="5106252" cy="68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87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FC46-5C03-4C99-BAA9-0ED32B897E70}"/>
              </a:ext>
            </a:extLst>
          </p:cNvPr>
          <p:cNvSpPr>
            <a:spLocks noGrp="1"/>
          </p:cNvSpPr>
          <p:nvPr>
            <p:ph type="title"/>
          </p:nvPr>
        </p:nvSpPr>
        <p:spPr/>
        <p:txBody>
          <a:bodyPr/>
          <a:lstStyle/>
          <a:p>
            <a:r>
              <a:rPr lang="en-GB"/>
              <a:t>Hands up or no hands?</a:t>
            </a:r>
          </a:p>
        </p:txBody>
      </p:sp>
      <p:pic>
        <p:nvPicPr>
          <p:cNvPr id="5" name="Content Placeholder 4" descr="Raised hand outline">
            <a:extLst>
              <a:ext uri="{FF2B5EF4-FFF2-40B4-BE49-F238E27FC236}">
                <a16:creationId xmlns:a16="http://schemas.microsoft.com/office/drawing/2014/main" id="{9E71D16B-CEE1-450F-B367-26091CC604B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0918" y="2569883"/>
            <a:ext cx="2478741" cy="2478741"/>
          </a:xfrm>
        </p:spPr>
      </p:pic>
      <p:pic>
        <p:nvPicPr>
          <p:cNvPr id="6" name="Picture 5">
            <a:extLst>
              <a:ext uri="{FF2B5EF4-FFF2-40B4-BE49-F238E27FC236}">
                <a16:creationId xmlns:a16="http://schemas.microsoft.com/office/drawing/2014/main" id="{E2E3C7E6-BF23-46B7-994C-29057E7B8C8E}"/>
              </a:ext>
            </a:extLst>
          </p:cNvPr>
          <p:cNvPicPr>
            <a:picLocks noChangeAspect="1"/>
          </p:cNvPicPr>
          <p:nvPr/>
        </p:nvPicPr>
        <p:blipFill>
          <a:blip r:embed="rId4"/>
          <a:stretch>
            <a:fillRect/>
          </a:stretch>
        </p:blipFill>
        <p:spPr>
          <a:xfrm>
            <a:off x="6938683" y="2323819"/>
            <a:ext cx="2721256" cy="2721256"/>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690EDB3-1314-43E9-980C-42854579BBF0}"/>
                  </a:ext>
                </a:extLst>
              </p14:cNvPr>
              <p14:cNvContentPartPr/>
              <p14:nvPr/>
            </p14:nvContentPartPr>
            <p14:xfrm>
              <a:off x="7098438" y="2542489"/>
              <a:ext cx="2348640" cy="2348640"/>
            </p14:xfrm>
          </p:contentPart>
        </mc:Choice>
        <mc:Fallback xmlns="">
          <p:pic>
            <p:nvPicPr>
              <p:cNvPr id="7" name="Ink 6">
                <a:extLst>
                  <a:ext uri="{FF2B5EF4-FFF2-40B4-BE49-F238E27FC236}">
                    <a16:creationId xmlns:a16="http://schemas.microsoft.com/office/drawing/2014/main" id="{5690EDB3-1314-43E9-980C-42854579BBF0}"/>
                  </a:ext>
                </a:extLst>
              </p:cNvPr>
              <p:cNvPicPr/>
              <p:nvPr/>
            </p:nvPicPr>
            <p:blipFill>
              <a:blip r:embed="rId6"/>
              <a:stretch>
                <a:fillRect/>
              </a:stretch>
            </p:blipFill>
            <p:spPr>
              <a:xfrm>
                <a:off x="7060278" y="2504329"/>
                <a:ext cx="2424600" cy="2424600"/>
              </a:xfrm>
              <a:prstGeom prst="rect">
                <a:avLst/>
              </a:prstGeom>
            </p:spPr>
          </p:pic>
        </mc:Fallback>
      </mc:AlternateContent>
      <p:grpSp>
        <p:nvGrpSpPr>
          <p:cNvPr id="13" name="Group 12">
            <a:extLst>
              <a:ext uri="{FF2B5EF4-FFF2-40B4-BE49-F238E27FC236}">
                <a16:creationId xmlns:a16="http://schemas.microsoft.com/office/drawing/2014/main" id="{A8CAC67F-0108-41E8-9B24-728E5AF58BEF}"/>
              </a:ext>
            </a:extLst>
          </p:cNvPr>
          <p:cNvGrpSpPr/>
          <p:nvPr/>
        </p:nvGrpSpPr>
        <p:grpSpPr>
          <a:xfrm>
            <a:off x="7247118" y="2662369"/>
            <a:ext cx="27720" cy="54360"/>
            <a:chOff x="7247118" y="2662369"/>
            <a:chExt cx="27720" cy="543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F9CEE95-2553-4838-BB03-FA178F09CAB3}"/>
                    </a:ext>
                  </a:extLst>
                </p14:cNvPr>
                <p14:cNvContentPartPr/>
                <p14:nvPr/>
              </p14:nvContentPartPr>
              <p14:xfrm>
                <a:off x="7261158" y="2716369"/>
                <a:ext cx="360" cy="360"/>
              </p14:xfrm>
            </p:contentPart>
          </mc:Choice>
          <mc:Fallback xmlns="">
            <p:pic>
              <p:nvPicPr>
                <p:cNvPr id="10" name="Ink 9">
                  <a:extLst>
                    <a:ext uri="{FF2B5EF4-FFF2-40B4-BE49-F238E27FC236}">
                      <a16:creationId xmlns:a16="http://schemas.microsoft.com/office/drawing/2014/main" id="{9F9CEE95-2553-4838-BB03-FA178F09CAB3}"/>
                    </a:ext>
                  </a:extLst>
                </p:cNvPr>
                <p:cNvPicPr/>
                <p:nvPr/>
              </p:nvPicPr>
              <p:blipFill>
                <a:blip r:embed="rId8"/>
                <a:stretch>
                  <a:fillRect/>
                </a:stretch>
              </p:blipFill>
              <p:spPr>
                <a:xfrm>
                  <a:off x="7252158" y="2707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DBAAF1A1-2E0F-464F-B93A-4EC6192E1835}"/>
                    </a:ext>
                  </a:extLst>
                </p14:cNvPr>
                <p14:cNvContentPartPr/>
                <p14:nvPr/>
              </p14:nvContentPartPr>
              <p14:xfrm>
                <a:off x="7266198" y="2662369"/>
                <a:ext cx="8640" cy="5760"/>
              </p14:xfrm>
            </p:contentPart>
          </mc:Choice>
          <mc:Fallback xmlns="">
            <p:pic>
              <p:nvPicPr>
                <p:cNvPr id="11" name="Ink 10">
                  <a:extLst>
                    <a:ext uri="{FF2B5EF4-FFF2-40B4-BE49-F238E27FC236}">
                      <a16:creationId xmlns:a16="http://schemas.microsoft.com/office/drawing/2014/main" id="{DBAAF1A1-2E0F-464F-B93A-4EC6192E1835}"/>
                    </a:ext>
                  </a:extLst>
                </p:cNvPr>
                <p:cNvPicPr/>
                <p:nvPr/>
              </p:nvPicPr>
              <p:blipFill>
                <a:blip r:embed="rId10"/>
                <a:stretch>
                  <a:fillRect/>
                </a:stretch>
              </p:blipFill>
              <p:spPr>
                <a:xfrm>
                  <a:off x="7257198" y="2653369"/>
                  <a:ext cx="26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DE96763C-607F-4989-A78C-133A1ADF1FD3}"/>
                    </a:ext>
                  </a:extLst>
                </p14:cNvPr>
                <p14:cNvContentPartPr/>
                <p14:nvPr/>
              </p14:nvContentPartPr>
              <p14:xfrm>
                <a:off x="7247118" y="2676049"/>
                <a:ext cx="360" cy="360"/>
              </p14:xfrm>
            </p:contentPart>
          </mc:Choice>
          <mc:Fallback xmlns="">
            <p:pic>
              <p:nvPicPr>
                <p:cNvPr id="12" name="Ink 11">
                  <a:extLst>
                    <a:ext uri="{FF2B5EF4-FFF2-40B4-BE49-F238E27FC236}">
                      <a16:creationId xmlns:a16="http://schemas.microsoft.com/office/drawing/2014/main" id="{DE96763C-607F-4989-A78C-133A1ADF1FD3}"/>
                    </a:ext>
                  </a:extLst>
                </p:cNvPr>
                <p:cNvPicPr/>
                <p:nvPr/>
              </p:nvPicPr>
              <p:blipFill>
                <a:blip r:embed="rId8"/>
                <a:stretch>
                  <a:fillRect/>
                </a:stretch>
              </p:blipFill>
              <p:spPr>
                <a:xfrm>
                  <a:off x="7238118" y="2667049"/>
                  <a:ext cx="18000" cy="18000"/>
                </a:xfrm>
                <a:prstGeom prst="rect">
                  <a:avLst/>
                </a:prstGeom>
              </p:spPr>
            </p:pic>
          </mc:Fallback>
        </mc:AlternateContent>
      </p:grpSp>
      <p:cxnSp>
        <p:nvCxnSpPr>
          <p:cNvPr id="15" name="Straight Connector 14">
            <a:extLst>
              <a:ext uri="{FF2B5EF4-FFF2-40B4-BE49-F238E27FC236}">
                <a16:creationId xmlns:a16="http://schemas.microsoft.com/office/drawing/2014/main" id="{8800C2B3-6704-4296-A0A1-2BEA234C94E7}"/>
              </a:ext>
            </a:extLst>
          </p:cNvPr>
          <p:cNvCxnSpPr/>
          <p:nvPr/>
        </p:nvCxnSpPr>
        <p:spPr>
          <a:xfrm>
            <a:off x="4975412" y="502123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41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48F1-86D0-45C7-B7A9-A5CF3F4C46AA}"/>
              </a:ext>
            </a:extLst>
          </p:cNvPr>
          <p:cNvSpPr>
            <a:spLocks noGrp="1"/>
          </p:cNvSpPr>
          <p:nvPr>
            <p:ph type="title"/>
          </p:nvPr>
        </p:nvSpPr>
        <p:spPr>
          <a:xfrm>
            <a:off x="579906" y="492507"/>
            <a:ext cx="10515600" cy="681775"/>
          </a:xfrm>
        </p:spPr>
        <p:txBody>
          <a:bodyPr/>
          <a:lstStyle/>
          <a:p>
            <a:r>
              <a:rPr lang="en-GB"/>
              <a:t>Hands vs no hands</a:t>
            </a:r>
          </a:p>
        </p:txBody>
      </p:sp>
      <p:sp>
        <p:nvSpPr>
          <p:cNvPr id="4" name="Text Placeholder 3">
            <a:extLst>
              <a:ext uri="{FF2B5EF4-FFF2-40B4-BE49-F238E27FC236}">
                <a16:creationId xmlns:a16="http://schemas.microsoft.com/office/drawing/2014/main" id="{1F980BF4-9541-4403-BC2C-B9D864EAA4BA}"/>
              </a:ext>
            </a:extLst>
          </p:cNvPr>
          <p:cNvSpPr>
            <a:spLocks noGrp="1"/>
          </p:cNvSpPr>
          <p:nvPr>
            <p:ph type="body" idx="1"/>
          </p:nvPr>
        </p:nvSpPr>
        <p:spPr>
          <a:xfrm>
            <a:off x="579906" y="1373028"/>
            <a:ext cx="5157787" cy="475023"/>
          </a:xfrm>
        </p:spPr>
        <p:txBody>
          <a:bodyPr/>
          <a:lstStyle/>
          <a:p>
            <a:r>
              <a:rPr lang="en-GB"/>
              <a:t>Why do it?</a:t>
            </a:r>
          </a:p>
        </p:txBody>
      </p:sp>
      <p:sp>
        <p:nvSpPr>
          <p:cNvPr id="5" name="Content Placeholder 4">
            <a:extLst>
              <a:ext uri="{FF2B5EF4-FFF2-40B4-BE49-F238E27FC236}">
                <a16:creationId xmlns:a16="http://schemas.microsoft.com/office/drawing/2014/main" id="{EB1DC857-5948-4D11-8E50-0B54E14CA0F0}"/>
              </a:ext>
            </a:extLst>
          </p:cNvPr>
          <p:cNvSpPr>
            <a:spLocks noGrp="1"/>
          </p:cNvSpPr>
          <p:nvPr>
            <p:ph sz="half" idx="2"/>
          </p:nvPr>
        </p:nvSpPr>
        <p:spPr>
          <a:xfrm>
            <a:off x="839788" y="2078054"/>
            <a:ext cx="5157787" cy="3865669"/>
          </a:xfrm>
        </p:spPr>
        <p:txBody>
          <a:bodyPr/>
          <a:lstStyle/>
          <a:p>
            <a:r>
              <a:rPr lang="en-GB" dirty="0"/>
              <a:t>Perceived time restraints</a:t>
            </a:r>
          </a:p>
          <a:p>
            <a:r>
              <a:rPr lang="en-GB" dirty="0"/>
              <a:t>Don’t want to embarrass learners who do not know the answer</a:t>
            </a:r>
          </a:p>
          <a:p>
            <a:r>
              <a:rPr lang="en-GB" dirty="0"/>
              <a:t>Helps the tutor feel successful</a:t>
            </a:r>
          </a:p>
          <a:p>
            <a:r>
              <a:rPr lang="en-GB" dirty="0"/>
              <a:t>(subconscious) avoidance of needing to address wrong answers and slow the pace</a:t>
            </a:r>
          </a:p>
        </p:txBody>
      </p:sp>
      <p:sp>
        <p:nvSpPr>
          <p:cNvPr id="6" name="Text Placeholder 5">
            <a:extLst>
              <a:ext uri="{FF2B5EF4-FFF2-40B4-BE49-F238E27FC236}">
                <a16:creationId xmlns:a16="http://schemas.microsoft.com/office/drawing/2014/main" id="{3DD06168-3988-4C17-A028-9DB49A9BC983}"/>
              </a:ext>
            </a:extLst>
          </p:cNvPr>
          <p:cNvSpPr>
            <a:spLocks noGrp="1"/>
          </p:cNvSpPr>
          <p:nvPr>
            <p:ph type="body" sz="quarter" idx="3"/>
          </p:nvPr>
        </p:nvSpPr>
        <p:spPr>
          <a:xfrm>
            <a:off x="6096000" y="1404284"/>
            <a:ext cx="5183188" cy="443767"/>
          </a:xfrm>
        </p:spPr>
        <p:txBody>
          <a:bodyPr/>
          <a:lstStyle/>
          <a:p>
            <a:r>
              <a:rPr lang="en-GB"/>
              <a:t>Why not?</a:t>
            </a:r>
          </a:p>
        </p:txBody>
      </p:sp>
      <p:sp>
        <p:nvSpPr>
          <p:cNvPr id="7" name="Content Placeholder 6">
            <a:extLst>
              <a:ext uri="{FF2B5EF4-FFF2-40B4-BE49-F238E27FC236}">
                <a16:creationId xmlns:a16="http://schemas.microsoft.com/office/drawing/2014/main" id="{1DEFB8C7-69B8-4E53-802E-5FD72574B8CE}"/>
              </a:ext>
            </a:extLst>
          </p:cNvPr>
          <p:cNvSpPr>
            <a:spLocks noGrp="1"/>
          </p:cNvSpPr>
          <p:nvPr>
            <p:ph sz="quarter" idx="4"/>
          </p:nvPr>
        </p:nvSpPr>
        <p:spPr>
          <a:xfrm>
            <a:off x="6172200" y="2078054"/>
            <a:ext cx="5183188" cy="3865670"/>
          </a:xfrm>
        </p:spPr>
        <p:txBody>
          <a:bodyPr/>
          <a:lstStyle/>
          <a:p>
            <a:r>
              <a:rPr lang="en-GB" dirty="0"/>
              <a:t>Too many choose not to volunteer</a:t>
            </a:r>
          </a:p>
          <a:p>
            <a:r>
              <a:rPr lang="en-GB" dirty="0"/>
              <a:t>Allowing learners to choose increases the achievement gap between the highest and the lowest achieving learners</a:t>
            </a:r>
          </a:p>
          <a:p>
            <a:r>
              <a:rPr lang="en-GB" dirty="0"/>
              <a:t>The intelligence of learners is actually increased by actively taking part in discussion.</a:t>
            </a:r>
          </a:p>
        </p:txBody>
      </p:sp>
    </p:spTree>
    <p:extLst>
      <p:ext uri="{BB962C8B-B14F-4D97-AF65-F5344CB8AC3E}">
        <p14:creationId xmlns:p14="http://schemas.microsoft.com/office/powerpoint/2010/main" val="25458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EDB5-D696-4657-8E35-3BEC5FE6E4D6}"/>
              </a:ext>
            </a:extLst>
          </p:cNvPr>
          <p:cNvSpPr>
            <a:spLocks noGrp="1"/>
          </p:cNvSpPr>
          <p:nvPr>
            <p:ph type="title"/>
          </p:nvPr>
        </p:nvSpPr>
        <p:spPr/>
        <p:txBody>
          <a:bodyPr/>
          <a:lstStyle/>
          <a:p>
            <a:r>
              <a:rPr lang="en-GB" dirty="0"/>
              <a:t>‘No hands up’ classroom culture – expect to be ASKED a question</a:t>
            </a:r>
          </a:p>
        </p:txBody>
      </p:sp>
      <p:sp>
        <p:nvSpPr>
          <p:cNvPr id="3" name="Text Placeholder 2">
            <a:extLst>
              <a:ext uri="{FF2B5EF4-FFF2-40B4-BE49-F238E27FC236}">
                <a16:creationId xmlns:a16="http://schemas.microsoft.com/office/drawing/2014/main" id="{8DF23510-04CB-4F4D-A5BB-EB2521365ADD}"/>
              </a:ext>
            </a:extLst>
          </p:cNvPr>
          <p:cNvSpPr>
            <a:spLocks noGrp="1"/>
          </p:cNvSpPr>
          <p:nvPr>
            <p:ph type="body" idx="1"/>
          </p:nvPr>
        </p:nvSpPr>
        <p:spPr/>
        <p:txBody>
          <a:bodyPr/>
          <a:lstStyle/>
          <a:p>
            <a:r>
              <a:rPr lang="en-GB"/>
              <a:t>Advantages</a:t>
            </a:r>
          </a:p>
        </p:txBody>
      </p:sp>
      <p:sp>
        <p:nvSpPr>
          <p:cNvPr id="4" name="Content Placeholder 3">
            <a:extLst>
              <a:ext uri="{FF2B5EF4-FFF2-40B4-BE49-F238E27FC236}">
                <a16:creationId xmlns:a16="http://schemas.microsoft.com/office/drawing/2014/main" id="{B9CBF547-47B7-45F9-B02B-EE67D421E890}"/>
              </a:ext>
            </a:extLst>
          </p:cNvPr>
          <p:cNvSpPr>
            <a:spLocks noGrp="1"/>
          </p:cNvSpPr>
          <p:nvPr>
            <p:ph sz="half" idx="2"/>
          </p:nvPr>
        </p:nvSpPr>
        <p:spPr/>
        <p:txBody>
          <a:bodyPr/>
          <a:lstStyle/>
          <a:p>
            <a:r>
              <a:rPr lang="en-GB" sz="1800" b="0" i="0" u="none" strike="noStrike" baseline="0" dirty="0">
                <a:latin typeface="Arial" panose="020B0604020202020204" pitchFamily="34" charset="0"/>
              </a:rPr>
              <a:t>Increases learner engagement dramatically: they have to be listening! </a:t>
            </a:r>
          </a:p>
          <a:p>
            <a:r>
              <a:rPr lang="en-GB" sz="1800" b="0" i="0" u="none" strike="noStrike" baseline="0" dirty="0">
                <a:latin typeface="Arial" panose="020B0604020202020204" pitchFamily="34" charset="0"/>
              </a:rPr>
              <a:t>Tutors can ensure the participation of all pupils in every lesson. </a:t>
            </a:r>
          </a:p>
          <a:p>
            <a:r>
              <a:rPr lang="en-GB" sz="1800" b="0" i="0" u="none" strike="noStrike" baseline="0" dirty="0">
                <a:latin typeface="Arial" panose="020B0604020202020204" pitchFamily="34" charset="0"/>
              </a:rPr>
              <a:t>Tutors can better assess the understanding and progress of all learners. </a:t>
            </a:r>
          </a:p>
          <a:p>
            <a:r>
              <a:rPr lang="en-GB" sz="1800" b="0" i="0" u="none" strike="noStrike" baseline="0" dirty="0">
                <a:latin typeface="Arial" panose="020B0604020202020204" pitchFamily="34" charset="0"/>
              </a:rPr>
              <a:t>Learners learn better when they vocalise answers and ideas for themselves. </a:t>
            </a:r>
          </a:p>
          <a:p>
            <a:endParaRPr lang="en-GB" dirty="0"/>
          </a:p>
        </p:txBody>
      </p:sp>
      <p:sp>
        <p:nvSpPr>
          <p:cNvPr id="5" name="Text Placeholder 4">
            <a:extLst>
              <a:ext uri="{FF2B5EF4-FFF2-40B4-BE49-F238E27FC236}">
                <a16:creationId xmlns:a16="http://schemas.microsoft.com/office/drawing/2014/main" id="{C4EE910A-31AC-407F-A949-AC7FC11A4783}"/>
              </a:ext>
            </a:extLst>
          </p:cNvPr>
          <p:cNvSpPr>
            <a:spLocks noGrp="1"/>
          </p:cNvSpPr>
          <p:nvPr>
            <p:ph type="body" sz="quarter" idx="3"/>
          </p:nvPr>
        </p:nvSpPr>
        <p:spPr/>
        <p:txBody>
          <a:bodyPr/>
          <a:lstStyle/>
          <a:p>
            <a:r>
              <a:rPr lang="en-GB"/>
              <a:t>Disadvantages </a:t>
            </a:r>
          </a:p>
        </p:txBody>
      </p:sp>
      <p:sp>
        <p:nvSpPr>
          <p:cNvPr id="6" name="Content Placeholder 5">
            <a:extLst>
              <a:ext uri="{FF2B5EF4-FFF2-40B4-BE49-F238E27FC236}">
                <a16:creationId xmlns:a16="http://schemas.microsoft.com/office/drawing/2014/main" id="{CE28C68B-3C61-4403-B7C7-7915B6FBFB14}"/>
              </a:ext>
            </a:extLst>
          </p:cNvPr>
          <p:cNvSpPr>
            <a:spLocks noGrp="1"/>
          </p:cNvSpPr>
          <p:nvPr>
            <p:ph sz="quarter" idx="4"/>
          </p:nvPr>
        </p:nvSpPr>
        <p:spPr/>
        <p:txBody>
          <a:bodyPr/>
          <a:lstStyle/>
          <a:p>
            <a:r>
              <a:rPr lang="en-GB" sz="1800" b="0" i="0" u="none" strike="noStrike" baseline="0" dirty="0">
                <a:latin typeface="Arial" panose="020B0604020202020204" pitchFamily="34" charset="0"/>
              </a:rPr>
              <a:t>Eye contact clues: develop strategies to avoid this. </a:t>
            </a:r>
          </a:p>
          <a:p>
            <a:r>
              <a:rPr lang="en-GB" sz="1800" b="0" i="0" u="none" strike="noStrike" baseline="0" dirty="0">
                <a:latin typeface="Arial" panose="020B0604020202020204" pitchFamily="34" charset="0"/>
              </a:rPr>
              <a:t>Tutors subconsciously choose the strongest learners who will give the correct answer. </a:t>
            </a:r>
          </a:p>
          <a:p>
            <a:r>
              <a:rPr lang="en-GB" sz="1800" b="0" i="0" u="none" strike="noStrike" baseline="0" dirty="0">
                <a:latin typeface="Arial" panose="020B0604020202020204" pitchFamily="34" charset="0"/>
              </a:rPr>
              <a:t>Tutors tend to ask low-level questions which do little to move learning forward or promote thinking. </a:t>
            </a:r>
          </a:p>
          <a:p>
            <a:endParaRPr lang="en-GB" dirty="0"/>
          </a:p>
        </p:txBody>
      </p:sp>
    </p:spTree>
    <p:extLst>
      <p:ext uri="{BB962C8B-B14F-4D97-AF65-F5344CB8AC3E}">
        <p14:creationId xmlns:p14="http://schemas.microsoft.com/office/powerpoint/2010/main" val="393315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0189-D0BC-4593-B5A1-314732FDBA40}"/>
              </a:ext>
            </a:extLst>
          </p:cNvPr>
          <p:cNvSpPr>
            <a:spLocks noGrp="1"/>
          </p:cNvSpPr>
          <p:nvPr>
            <p:ph type="title"/>
          </p:nvPr>
        </p:nvSpPr>
        <p:spPr>
          <a:xfrm>
            <a:off x="838200" y="1079647"/>
            <a:ext cx="10515600" cy="874281"/>
          </a:xfrm>
        </p:spPr>
        <p:txBody>
          <a:bodyPr/>
          <a:lstStyle/>
          <a:p>
            <a:r>
              <a:rPr lang="en-GB" sz="2400" b="1" i="0" u="none" strike="noStrike" baseline="0">
                <a:latin typeface="Arial" panose="020B0604020202020204" pitchFamily="34" charset="0"/>
              </a:rPr>
              <a:t>High quality questions promote thinking. </a:t>
            </a:r>
            <a:br>
              <a:rPr lang="en-GB" sz="2400" b="0" i="0" u="none" strike="noStrike" baseline="0">
                <a:latin typeface="Arial" panose="020B0604020202020204" pitchFamily="34" charset="0"/>
              </a:rPr>
            </a:br>
            <a:r>
              <a:rPr lang="en-GB" sz="2400" b="1" i="0" u="none" strike="noStrike" baseline="0">
                <a:latin typeface="Arial" panose="020B0604020202020204" pitchFamily="34" charset="0"/>
              </a:rPr>
              <a:t>Thinking takes time: ‘wait time’. </a:t>
            </a:r>
            <a:endParaRPr lang="en-GB" sz="5400"/>
          </a:p>
        </p:txBody>
      </p:sp>
      <p:pic>
        <p:nvPicPr>
          <p:cNvPr id="5" name="Content Placeholder 4">
            <a:extLst>
              <a:ext uri="{FF2B5EF4-FFF2-40B4-BE49-F238E27FC236}">
                <a16:creationId xmlns:a16="http://schemas.microsoft.com/office/drawing/2014/main" id="{43F88C03-6D8D-4A71-83CC-EEF908F5CBAA}"/>
              </a:ext>
            </a:extLst>
          </p:cNvPr>
          <p:cNvPicPr>
            <a:picLocks noGrp="1" noChangeAspect="1"/>
          </p:cNvPicPr>
          <p:nvPr>
            <p:ph idx="1"/>
          </p:nvPr>
        </p:nvPicPr>
        <p:blipFill>
          <a:blip r:embed="rId2"/>
          <a:stretch>
            <a:fillRect/>
          </a:stretch>
        </p:blipFill>
        <p:spPr>
          <a:xfrm>
            <a:off x="2358188" y="1949315"/>
            <a:ext cx="7445415" cy="4432234"/>
          </a:xfrm>
        </p:spPr>
      </p:pic>
    </p:spTree>
    <p:extLst>
      <p:ext uri="{BB962C8B-B14F-4D97-AF65-F5344CB8AC3E}">
        <p14:creationId xmlns:p14="http://schemas.microsoft.com/office/powerpoint/2010/main" val="161333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FECE-5D1F-49CC-96D5-13B998C38A06}"/>
              </a:ext>
            </a:extLst>
          </p:cNvPr>
          <p:cNvSpPr>
            <a:spLocks noGrp="1"/>
          </p:cNvSpPr>
          <p:nvPr>
            <p:ph type="title"/>
          </p:nvPr>
        </p:nvSpPr>
        <p:spPr>
          <a:xfrm>
            <a:off x="838200" y="608009"/>
            <a:ext cx="10515600" cy="883907"/>
          </a:xfrm>
        </p:spPr>
        <p:txBody>
          <a:bodyPr/>
          <a:lstStyle/>
          <a:p>
            <a:r>
              <a:rPr lang="en-GB"/>
              <a:t>Wait time</a:t>
            </a:r>
          </a:p>
        </p:txBody>
      </p:sp>
      <p:pic>
        <p:nvPicPr>
          <p:cNvPr id="5" name="Picture 4">
            <a:extLst>
              <a:ext uri="{FF2B5EF4-FFF2-40B4-BE49-F238E27FC236}">
                <a16:creationId xmlns:a16="http://schemas.microsoft.com/office/drawing/2014/main" id="{5460B984-B383-4E81-8160-B499F02BA4CD}"/>
              </a:ext>
            </a:extLst>
          </p:cNvPr>
          <p:cNvPicPr>
            <a:picLocks noChangeAspect="1"/>
          </p:cNvPicPr>
          <p:nvPr/>
        </p:nvPicPr>
        <p:blipFill>
          <a:blip r:embed="rId3"/>
          <a:stretch>
            <a:fillRect/>
          </a:stretch>
        </p:blipFill>
        <p:spPr>
          <a:xfrm>
            <a:off x="4258068" y="1690479"/>
            <a:ext cx="3380689" cy="4310380"/>
          </a:xfrm>
          <a:prstGeom prst="rect">
            <a:avLst/>
          </a:prstGeom>
        </p:spPr>
      </p:pic>
    </p:spTree>
    <p:extLst>
      <p:ext uri="{BB962C8B-B14F-4D97-AF65-F5344CB8AC3E}">
        <p14:creationId xmlns:p14="http://schemas.microsoft.com/office/powerpoint/2010/main" val="255821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19F3-4483-4C12-89F5-3137F4F52BE6}"/>
              </a:ext>
            </a:extLst>
          </p:cNvPr>
          <p:cNvSpPr>
            <a:spLocks noGrp="1"/>
          </p:cNvSpPr>
          <p:nvPr>
            <p:ph type="title"/>
          </p:nvPr>
        </p:nvSpPr>
        <p:spPr>
          <a:xfrm>
            <a:off x="693821" y="723513"/>
            <a:ext cx="10515600" cy="720277"/>
          </a:xfrm>
        </p:spPr>
        <p:txBody>
          <a:bodyPr/>
          <a:lstStyle/>
          <a:p>
            <a:r>
              <a:rPr lang="en-GB"/>
              <a:t>Wait time</a:t>
            </a:r>
          </a:p>
        </p:txBody>
      </p:sp>
      <p:sp>
        <p:nvSpPr>
          <p:cNvPr id="3" name="Content Placeholder 2">
            <a:extLst>
              <a:ext uri="{FF2B5EF4-FFF2-40B4-BE49-F238E27FC236}">
                <a16:creationId xmlns:a16="http://schemas.microsoft.com/office/drawing/2014/main" id="{31095823-8FB3-49E2-8543-3060254F81F0}"/>
              </a:ext>
            </a:extLst>
          </p:cNvPr>
          <p:cNvSpPr>
            <a:spLocks noGrp="1"/>
          </p:cNvSpPr>
          <p:nvPr>
            <p:ph idx="1"/>
          </p:nvPr>
        </p:nvSpPr>
        <p:spPr>
          <a:xfrm>
            <a:off x="838200" y="1684422"/>
            <a:ext cx="10515600" cy="4259328"/>
          </a:xfrm>
        </p:spPr>
        <p:txBody>
          <a:bodyPr/>
          <a:lstStyle/>
          <a:p>
            <a:pPr marL="0" indent="0">
              <a:buNone/>
            </a:pPr>
            <a:r>
              <a:rPr lang="en-GB"/>
              <a:t>Discuss and reflect:</a:t>
            </a:r>
          </a:p>
          <a:p>
            <a:pPr marL="0" indent="0" algn="ctr">
              <a:buNone/>
            </a:pPr>
            <a:r>
              <a:rPr lang="en-GB" sz="3600"/>
              <a:t>Why does ‘wait time’ not happen?</a:t>
            </a:r>
          </a:p>
          <a:p>
            <a:pPr marL="0" indent="0" algn="ctr">
              <a:buNone/>
            </a:pPr>
            <a:endParaRPr lang="en-GB" sz="3600"/>
          </a:p>
          <a:p>
            <a:pPr marL="0" indent="0" algn="ctr">
              <a:buNone/>
            </a:pPr>
            <a:r>
              <a:rPr lang="en-GB" sz="3600"/>
              <a:t>Does wait time work with 1:1?</a:t>
            </a:r>
          </a:p>
        </p:txBody>
      </p:sp>
    </p:spTree>
    <p:extLst>
      <p:ext uri="{BB962C8B-B14F-4D97-AF65-F5344CB8AC3E}">
        <p14:creationId xmlns:p14="http://schemas.microsoft.com/office/powerpoint/2010/main" val="420284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7C79-9516-4F34-AE13-EC55261AABAA}"/>
              </a:ext>
            </a:extLst>
          </p:cNvPr>
          <p:cNvSpPr>
            <a:spLocks noGrp="1"/>
          </p:cNvSpPr>
          <p:nvPr>
            <p:ph type="title"/>
          </p:nvPr>
        </p:nvSpPr>
        <p:spPr/>
        <p:txBody>
          <a:bodyPr/>
          <a:lstStyle/>
          <a:p>
            <a:r>
              <a:rPr lang="en-GB"/>
              <a:t>Assertive questioning </a:t>
            </a:r>
          </a:p>
        </p:txBody>
      </p:sp>
      <p:sp>
        <p:nvSpPr>
          <p:cNvPr id="3" name="Content Placeholder 2">
            <a:extLst>
              <a:ext uri="{FF2B5EF4-FFF2-40B4-BE49-F238E27FC236}">
                <a16:creationId xmlns:a16="http://schemas.microsoft.com/office/drawing/2014/main" id="{803ED10A-393C-4218-8F17-0F1CD1C01B76}"/>
              </a:ext>
            </a:extLst>
          </p:cNvPr>
          <p:cNvSpPr>
            <a:spLocks noGrp="1"/>
          </p:cNvSpPr>
          <p:nvPr>
            <p:ph idx="1"/>
          </p:nvPr>
        </p:nvSpPr>
        <p:spPr/>
        <p:txBody>
          <a:bodyPr/>
          <a:lstStyle/>
          <a:p>
            <a:pPr marL="0" indent="0">
              <a:buNone/>
            </a:pPr>
            <a:r>
              <a:rPr lang="en-GB" dirty="0"/>
              <a:t>Is intended to maximise participation, active learning and the linking of new learning with old.</a:t>
            </a:r>
          </a:p>
          <a:p>
            <a:endParaRPr lang="en-GB" dirty="0"/>
          </a:p>
          <a:p>
            <a:r>
              <a:rPr lang="en-GB" dirty="0"/>
              <a:t>No passengers</a:t>
            </a:r>
          </a:p>
          <a:p>
            <a:r>
              <a:rPr lang="en-GB" dirty="0"/>
              <a:t>No put downs</a:t>
            </a:r>
          </a:p>
        </p:txBody>
      </p:sp>
    </p:spTree>
    <p:extLst>
      <p:ext uri="{BB962C8B-B14F-4D97-AF65-F5344CB8AC3E}">
        <p14:creationId xmlns:p14="http://schemas.microsoft.com/office/powerpoint/2010/main" val="214123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ow can we teach subject-specific pedagogy?…. - ppt video online download">
            <a:extLst>
              <a:ext uri="{FF2B5EF4-FFF2-40B4-BE49-F238E27FC236}">
                <a16:creationId xmlns:a16="http://schemas.microsoft.com/office/drawing/2014/main" id="{EFDDA88C-3E90-4498-8E01-F241ACD06D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5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8FBB-093F-4A74-AAD8-85E8D94291CD}"/>
              </a:ext>
            </a:extLst>
          </p:cNvPr>
          <p:cNvSpPr>
            <a:spLocks noGrp="1"/>
          </p:cNvSpPr>
          <p:nvPr>
            <p:ph type="title"/>
          </p:nvPr>
        </p:nvSpPr>
        <p:spPr>
          <a:xfrm>
            <a:off x="838200" y="3040976"/>
            <a:ext cx="10515600" cy="776047"/>
          </a:xfrm>
        </p:spPr>
        <p:txBody>
          <a:bodyPr/>
          <a:lstStyle/>
          <a:p>
            <a:r>
              <a:rPr lang="en-GB" dirty="0">
                <a:solidFill>
                  <a:srgbClr val="080808"/>
                </a:solidFill>
                <a:latin typeface="Calibri W01 Regular_904604"/>
              </a:rPr>
              <a:t>Why Use Assertive Questioning?</a:t>
            </a:r>
            <a:endParaRPr lang="en-GB" dirty="0"/>
          </a:p>
        </p:txBody>
      </p:sp>
    </p:spTree>
    <p:extLst>
      <p:ext uri="{BB962C8B-B14F-4D97-AF65-F5344CB8AC3E}">
        <p14:creationId xmlns:p14="http://schemas.microsoft.com/office/powerpoint/2010/main" val="40181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CCCA73-12D4-4A78-B8C7-F75EC50F9104}"/>
              </a:ext>
            </a:extLst>
          </p:cNvPr>
          <p:cNvSpPr>
            <a:spLocks noGrp="1"/>
          </p:cNvSpPr>
          <p:nvPr>
            <p:ph type="title"/>
          </p:nvPr>
        </p:nvSpPr>
        <p:spPr>
          <a:xfrm>
            <a:off x="838200" y="1079647"/>
            <a:ext cx="10515600" cy="762600"/>
          </a:xfrm>
        </p:spPr>
        <p:txBody>
          <a:bodyPr/>
          <a:lstStyle/>
          <a:p>
            <a:r>
              <a:rPr lang="en-GB" sz="3200" b="1">
                <a:solidFill>
                  <a:srgbClr val="000000"/>
                </a:solidFill>
                <a:effectLst/>
                <a:latin typeface="Arial" panose="020B0604020202020204" pitchFamily="34" charset="0"/>
                <a:ea typeface="Arial" panose="020B0604020202020204" pitchFamily="34" charset="0"/>
              </a:rPr>
              <a:t>Aims of this session</a:t>
            </a:r>
            <a:endParaRPr lang="en-GB" sz="6600"/>
          </a:p>
        </p:txBody>
      </p:sp>
      <p:sp>
        <p:nvSpPr>
          <p:cNvPr id="5" name="Content Placeholder 4">
            <a:extLst>
              <a:ext uri="{FF2B5EF4-FFF2-40B4-BE49-F238E27FC236}">
                <a16:creationId xmlns:a16="http://schemas.microsoft.com/office/drawing/2014/main" id="{CAB7EB75-AFBB-4C47-9807-1474CF9C56FD}"/>
              </a:ext>
            </a:extLst>
          </p:cNvPr>
          <p:cNvSpPr>
            <a:spLocks noGrp="1"/>
          </p:cNvSpPr>
          <p:nvPr>
            <p:ph idx="1"/>
          </p:nvPr>
        </p:nvSpPr>
        <p:spPr>
          <a:xfrm>
            <a:off x="838200" y="1949824"/>
            <a:ext cx="10515600" cy="3993925"/>
          </a:xfrm>
        </p:spPr>
        <p:txBody>
          <a:bodyPr/>
          <a:lstStyle/>
          <a:p>
            <a:pPr marL="342900" marR="226695" lvl="0" indent="-342900" fontAlgn="base">
              <a:lnSpc>
                <a:spcPct val="111000"/>
              </a:lnSpc>
              <a:spcAft>
                <a:spcPts val="650"/>
              </a:spcAft>
              <a:buClr>
                <a:srgbClr val="000000"/>
              </a:buClr>
              <a:buSzPts val="3200"/>
              <a:buFont typeface="Arial" panose="020B0604020202020204" pitchFamily="34" charset="0"/>
              <a:buChar char="•"/>
            </a:pPr>
            <a:r>
              <a:rPr lang="en-GB"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Review reasons for questioning;  </a:t>
            </a:r>
          </a:p>
          <a:p>
            <a:pPr marL="342900" marR="226695" lvl="0" indent="-342900" fontAlgn="base">
              <a:lnSpc>
                <a:spcPct val="111000"/>
              </a:lnSpc>
              <a:spcAft>
                <a:spcPts val="495"/>
              </a:spcAft>
              <a:buClr>
                <a:srgbClr val="000000"/>
              </a:buClr>
              <a:buSzPts val="3200"/>
              <a:buFont typeface="Arial" panose="020B0604020202020204" pitchFamily="34" charset="0"/>
              <a:buChar char="•"/>
            </a:pPr>
            <a:r>
              <a:rPr lang="en-GB"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Identify different strategies for making questioning more effective;  </a:t>
            </a:r>
          </a:p>
          <a:p>
            <a:pPr marL="342900" marR="226695" lvl="0" indent="-342900" fontAlgn="base">
              <a:lnSpc>
                <a:spcPct val="111000"/>
              </a:lnSpc>
              <a:spcAft>
                <a:spcPts val="495"/>
              </a:spcAft>
              <a:buClr>
                <a:srgbClr val="000000"/>
              </a:buClr>
              <a:buSzPts val="3200"/>
              <a:buFont typeface="Arial" panose="020B0604020202020204" pitchFamily="34" charset="0"/>
              <a:buChar char="•"/>
            </a:pPr>
            <a:r>
              <a:rPr lang="en-GB"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Identify different types of ‘thinking questions’ that can be asked; </a:t>
            </a:r>
          </a:p>
          <a:p>
            <a:pPr marL="342900" marR="226695" lvl="0" indent="-342900" fontAlgn="base">
              <a:lnSpc>
                <a:spcPct val="111000"/>
              </a:lnSpc>
              <a:spcAft>
                <a:spcPts val="530"/>
              </a:spcAft>
              <a:buClr>
                <a:srgbClr val="000000"/>
              </a:buClr>
              <a:buSzPts val="3200"/>
              <a:buFont typeface="Arial" panose="020B0604020202020204" pitchFamily="34" charset="0"/>
              <a:buChar char="•"/>
            </a:pPr>
            <a:r>
              <a:rPr lang="en-GB"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Be able to review own practice and identify</a:t>
            </a:r>
            <a:r>
              <a:rPr lang="en-GB">
                <a:solidFill>
                  <a:srgbClr val="000000"/>
                </a:solidFill>
                <a:uFill>
                  <a:solidFill>
                    <a:srgbClr val="000000"/>
                  </a:solidFill>
                </a:uFill>
                <a:ea typeface="Arial" panose="020B0604020202020204" pitchFamily="34" charset="0"/>
              </a:rPr>
              <a:t> techniques to try/develop</a:t>
            </a:r>
            <a:endParaRPr lang="en-GB" sz="4000"/>
          </a:p>
        </p:txBody>
      </p:sp>
    </p:spTree>
    <p:extLst>
      <p:ext uri="{BB962C8B-B14F-4D97-AF65-F5344CB8AC3E}">
        <p14:creationId xmlns:p14="http://schemas.microsoft.com/office/powerpoint/2010/main" val="11123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48C1-FC0C-4DF6-93EA-1374A3620163}"/>
              </a:ext>
            </a:extLst>
          </p:cNvPr>
          <p:cNvSpPr>
            <a:spLocks noGrp="1"/>
          </p:cNvSpPr>
          <p:nvPr>
            <p:ph type="title"/>
          </p:nvPr>
        </p:nvSpPr>
        <p:spPr>
          <a:xfrm>
            <a:off x="838200" y="2766218"/>
            <a:ext cx="10515600" cy="1325564"/>
          </a:xfrm>
        </p:spPr>
        <p:txBody>
          <a:bodyPr/>
          <a:lstStyle/>
          <a:p>
            <a:r>
              <a:rPr lang="en-GB" dirty="0"/>
              <a:t>Supplementary questions</a:t>
            </a:r>
          </a:p>
        </p:txBody>
      </p:sp>
      <p:sp>
        <p:nvSpPr>
          <p:cNvPr id="3" name="Content Placeholder 2">
            <a:extLst>
              <a:ext uri="{FF2B5EF4-FFF2-40B4-BE49-F238E27FC236}">
                <a16:creationId xmlns:a16="http://schemas.microsoft.com/office/drawing/2014/main" id="{6B37E2BE-2E40-44C7-B8D6-9C84FED188D3}"/>
              </a:ext>
            </a:extLst>
          </p:cNvPr>
          <p:cNvSpPr>
            <a:spLocks noGrp="1"/>
          </p:cNvSpPr>
          <p:nvPr>
            <p:ph idx="1"/>
          </p:nvPr>
        </p:nvSpPr>
        <p:spPr/>
        <p:txBody>
          <a:bodyPr/>
          <a:lstStyle/>
          <a:p>
            <a:pPr marL="0" indent="0" algn="l" fontAlgn="base">
              <a:buNone/>
            </a:pPr>
            <a:endParaRPr lang="en-GB" b="0" i="0" dirty="0">
              <a:solidFill>
                <a:srgbClr val="080808"/>
              </a:solidFill>
              <a:effectLst/>
              <a:latin typeface="Calibri W01 Regular_904604"/>
            </a:endParaRPr>
          </a:p>
          <a:p>
            <a:endParaRPr lang="en-GB" dirty="0"/>
          </a:p>
        </p:txBody>
      </p:sp>
    </p:spTree>
    <p:extLst>
      <p:ext uri="{BB962C8B-B14F-4D97-AF65-F5344CB8AC3E}">
        <p14:creationId xmlns:p14="http://schemas.microsoft.com/office/powerpoint/2010/main" val="177124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213EA-F7DC-4E0F-8668-0132E751C63C}"/>
              </a:ext>
            </a:extLst>
          </p:cNvPr>
          <p:cNvSpPr>
            <a:spLocks noGrp="1"/>
          </p:cNvSpPr>
          <p:nvPr>
            <p:ph type="title"/>
          </p:nvPr>
        </p:nvSpPr>
        <p:spPr>
          <a:xfrm>
            <a:off x="838200" y="2766218"/>
            <a:ext cx="10515600" cy="1325564"/>
          </a:xfrm>
        </p:spPr>
        <p:txBody>
          <a:bodyPr/>
          <a:lstStyle/>
          <a:p>
            <a:r>
              <a:rPr lang="en-GB" dirty="0"/>
              <a:t>Responding to answers</a:t>
            </a:r>
          </a:p>
        </p:txBody>
      </p:sp>
    </p:spTree>
    <p:extLst>
      <p:ext uri="{BB962C8B-B14F-4D97-AF65-F5344CB8AC3E}">
        <p14:creationId xmlns:p14="http://schemas.microsoft.com/office/powerpoint/2010/main" val="99727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61F5-7549-40EF-B7D3-180025020500}"/>
              </a:ext>
            </a:extLst>
          </p:cNvPr>
          <p:cNvSpPr>
            <a:spLocks noGrp="1"/>
          </p:cNvSpPr>
          <p:nvPr>
            <p:ph type="title"/>
          </p:nvPr>
        </p:nvSpPr>
        <p:spPr>
          <a:xfrm>
            <a:off x="725658" y="2766218"/>
            <a:ext cx="10515600" cy="1325564"/>
          </a:xfrm>
        </p:spPr>
        <p:txBody>
          <a:bodyPr/>
          <a:lstStyle/>
          <a:p>
            <a:r>
              <a:rPr lang="en-GB" dirty="0"/>
              <a:t>The Don’t Knows</a:t>
            </a:r>
          </a:p>
        </p:txBody>
      </p:sp>
    </p:spTree>
    <p:extLst>
      <p:ext uri="{BB962C8B-B14F-4D97-AF65-F5344CB8AC3E}">
        <p14:creationId xmlns:p14="http://schemas.microsoft.com/office/powerpoint/2010/main" val="74860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44F5-5FE9-4A71-8774-D38C5F167895}"/>
              </a:ext>
            </a:extLst>
          </p:cNvPr>
          <p:cNvSpPr>
            <a:spLocks noGrp="1"/>
          </p:cNvSpPr>
          <p:nvPr>
            <p:ph type="title"/>
          </p:nvPr>
        </p:nvSpPr>
        <p:spPr>
          <a:xfrm>
            <a:off x="838200" y="251469"/>
            <a:ext cx="10515600" cy="1325564"/>
          </a:xfrm>
        </p:spPr>
        <p:txBody>
          <a:bodyPr/>
          <a:lstStyle/>
          <a:p>
            <a:r>
              <a:rPr lang="en-GB"/>
              <a:t>Blooms Taxonomy of questions </a:t>
            </a:r>
          </a:p>
        </p:txBody>
      </p:sp>
      <p:grpSp>
        <p:nvGrpSpPr>
          <p:cNvPr id="4" name="Group 3">
            <a:extLst>
              <a:ext uri="{FF2B5EF4-FFF2-40B4-BE49-F238E27FC236}">
                <a16:creationId xmlns:a16="http://schemas.microsoft.com/office/drawing/2014/main" id="{BF290E68-CD8D-489B-A892-DAE57E154A84}"/>
              </a:ext>
            </a:extLst>
          </p:cNvPr>
          <p:cNvGrpSpPr/>
          <p:nvPr/>
        </p:nvGrpSpPr>
        <p:grpSpPr>
          <a:xfrm>
            <a:off x="668869" y="1494504"/>
            <a:ext cx="5348606" cy="4487839"/>
            <a:chOff x="0" y="0"/>
            <a:chExt cx="5348935" cy="4488286"/>
          </a:xfrm>
        </p:grpSpPr>
        <p:pic>
          <p:nvPicPr>
            <p:cNvPr id="5" name="Picture 4">
              <a:extLst>
                <a:ext uri="{FF2B5EF4-FFF2-40B4-BE49-F238E27FC236}">
                  <a16:creationId xmlns:a16="http://schemas.microsoft.com/office/drawing/2014/main" id="{AE5F104A-AC00-49B2-9173-21438C70B9C5}"/>
                </a:ext>
              </a:extLst>
            </p:cNvPr>
            <p:cNvPicPr/>
            <p:nvPr/>
          </p:nvPicPr>
          <p:blipFill>
            <a:blip r:embed="rId3"/>
            <a:stretch>
              <a:fillRect/>
            </a:stretch>
          </p:blipFill>
          <p:spPr>
            <a:xfrm>
              <a:off x="319735" y="305577"/>
              <a:ext cx="5029200" cy="3757676"/>
            </a:xfrm>
            <a:prstGeom prst="rect">
              <a:avLst/>
            </a:prstGeom>
          </p:spPr>
        </p:pic>
        <p:sp>
          <p:nvSpPr>
            <p:cNvPr id="6" name="Shape 400">
              <a:extLst>
                <a:ext uri="{FF2B5EF4-FFF2-40B4-BE49-F238E27FC236}">
                  <a16:creationId xmlns:a16="http://schemas.microsoft.com/office/drawing/2014/main" id="{93A237DC-B62C-41C9-BB8F-DDDBF758CFD8}"/>
                </a:ext>
              </a:extLst>
            </p:cNvPr>
            <p:cNvSpPr/>
            <p:nvPr/>
          </p:nvSpPr>
          <p:spPr>
            <a:xfrm>
              <a:off x="234010" y="477091"/>
              <a:ext cx="171450" cy="3409950"/>
            </a:xfrm>
            <a:custGeom>
              <a:avLst/>
              <a:gdLst/>
              <a:ahLst/>
              <a:cxnLst/>
              <a:rect l="0" t="0" r="0" b="0"/>
              <a:pathLst>
                <a:path w="171450" h="3409950">
                  <a:moveTo>
                    <a:pt x="85725" y="0"/>
                  </a:moveTo>
                  <a:lnTo>
                    <a:pt x="171450" y="171450"/>
                  </a:lnTo>
                  <a:lnTo>
                    <a:pt x="114300" y="171450"/>
                  </a:lnTo>
                  <a:lnTo>
                    <a:pt x="114300" y="3238500"/>
                  </a:lnTo>
                  <a:lnTo>
                    <a:pt x="171450" y="3238500"/>
                  </a:lnTo>
                  <a:lnTo>
                    <a:pt x="85725" y="3409950"/>
                  </a:lnTo>
                  <a:lnTo>
                    <a:pt x="0" y="3238500"/>
                  </a:lnTo>
                  <a:lnTo>
                    <a:pt x="57150" y="3238500"/>
                  </a:lnTo>
                  <a:lnTo>
                    <a:pt x="57150" y="171450"/>
                  </a:lnTo>
                  <a:lnTo>
                    <a:pt x="0" y="171450"/>
                  </a:lnTo>
                  <a:lnTo>
                    <a:pt x="85725" y="0"/>
                  </a:lnTo>
                  <a:close/>
                </a:path>
              </a:pathLst>
            </a:custGeom>
            <a:ln w="0" cap="flat">
              <a:miter lim="127000"/>
            </a:ln>
          </p:spPr>
          <p:style>
            <a:lnRef idx="0">
              <a:srgbClr val="000000">
                <a:alpha val="0"/>
              </a:srgbClr>
            </a:lnRef>
            <a:fillRef idx="1">
              <a:srgbClr val="0000FF"/>
            </a:fillRef>
            <a:effectRef idx="0">
              <a:scrgbClr r="0" g="0" b="0"/>
            </a:effectRef>
            <a:fontRef idx="none"/>
          </p:style>
          <p:txBody>
            <a:bodyPr/>
            <a:lstStyle/>
            <a:p>
              <a:endParaRPr lang="en-GB"/>
            </a:p>
          </p:txBody>
        </p:sp>
        <p:sp>
          <p:nvSpPr>
            <p:cNvPr id="7" name="Rectangle 6">
              <a:extLst>
                <a:ext uri="{FF2B5EF4-FFF2-40B4-BE49-F238E27FC236}">
                  <a16:creationId xmlns:a16="http://schemas.microsoft.com/office/drawing/2014/main" id="{A0536BB7-A78C-4702-9782-56AF8ABB9F3D}"/>
                </a:ext>
              </a:extLst>
            </p:cNvPr>
            <p:cNvSpPr/>
            <p:nvPr/>
          </p:nvSpPr>
          <p:spPr>
            <a:xfrm>
              <a:off x="0" y="0"/>
              <a:ext cx="2085188" cy="377423"/>
            </a:xfrm>
            <a:prstGeom prst="rect">
              <a:avLst/>
            </a:prstGeom>
            <a:ln>
              <a:noFill/>
            </a:ln>
          </p:spPr>
          <p:txBody>
            <a:bodyPr vert="horz" lIns="0" tIns="0" rIns="0" bIns="0" rtlCol="0">
              <a:noAutofit/>
            </a:bodyPr>
            <a:lstStyle/>
            <a:p>
              <a:pPr>
                <a:lnSpc>
                  <a:spcPct val="107000"/>
                </a:lnSpc>
                <a:spcAft>
                  <a:spcPts val="800"/>
                </a:spcAft>
              </a:pPr>
              <a:r>
                <a:rPr lang="en-GB" sz="2000" b="1">
                  <a:solidFill>
                    <a:srgbClr val="0000FF"/>
                  </a:solidFill>
                  <a:effectLst/>
                  <a:latin typeface="Arial" panose="020B0604020202020204" pitchFamily="34" charset="0"/>
                  <a:ea typeface="Arial" panose="020B0604020202020204" pitchFamily="34" charset="0"/>
                </a:rPr>
                <a:t>Higher Order</a:t>
              </a:r>
              <a:endParaRPr lang="en-GB" sz="1100">
                <a:solidFill>
                  <a:srgbClr val="000000"/>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BB12D6E4-C0A2-4774-AD85-A04B8430CB06}"/>
                </a:ext>
              </a:extLst>
            </p:cNvPr>
            <p:cNvSpPr/>
            <p:nvPr/>
          </p:nvSpPr>
          <p:spPr>
            <a:xfrm>
              <a:off x="1568526" y="0"/>
              <a:ext cx="94045" cy="377423"/>
            </a:xfrm>
            <a:prstGeom prst="rect">
              <a:avLst/>
            </a:prstGeom>
            <a:ln>
              <a:noFill/>
            </a:ln>
          </p:spPr>
          <p:txBody>
            <a:bodyPr vert="horz" lIns="0" tIns="0" rIns="0" bIns="0" rtlCol="0">
              <a:noAutofit/>
            </a:bodyPr>
            <a:lstStyle/>
            <a:p>
              <a:pPr>
                <a:lnSpc>
                  <a:spcPct val="107000"/>
                </a:lnSpc>
                <a:spcAft>
                  <a:spcPts val="800"/>
                </a:spcAft>
              </a:pPr>
              <a:r>
                <a:rPr lang="en-GB" sz="2000" b="1">
                  <a:solidFill>
                    <a:srgbClr val="0000FF"/>
                  </a:solidFill>
                  <a:effectLst/>
                  <a:latin typeface="Arial" panose="020B0604020202020204" pitchFamily="34" charset="0"/>
                  <a:ea typeface="Arial" panose="020B060402020202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E68B547-8E00-4AF9-A737-2D71682302F0}"/>
                </a:ext>
              </a:extLst>
            </p:cNvPr>
            <p:cNvSpPr/>
            <p:nvPr/>
          </p:nvSpPr>
          <p:spPr>
            <a:xfrm>
              <a:off x="57302" y="4110863"/>
              <a:ext cx="2008010" cy="377423"/>
            </a:xfrm>
            <a:prstGeom prst="rect">
              <a:avLst/>
            </a:prstGeom>
            <a:ln>
              <a:noFill/>
            </a:ln>
          </p:spPr>
          <p:txBody>
            <a:bodyPr vert="horz" lIns="0" tIns="0" rIns="0" bIns="0" rtlCol="0">
              <a:noAutofit/>
            </a:bodyPr>
            <a:lstStyle/>
            <a:p>
              <a:pPr>
                <a:lnSpc>
                  <a:spcPct val="107000"/>
                </a:lnSpc>
                <a:spcAft>
                  <a:spcPts val="800"/>
                </a:spcAft>
              </a:pPr>
              <a:r>
                <a:rPr lang="en-GB" sz="2000" b="1">
                  <a:solidFill>
                    <a:srgbClr val="0000FF"/>
                  </a:solidFill>
                  <a:effectLst/>
                  <a:latin typeface="Arial" panose="020B0604020202020204" pitchFamily="34" charset="0"/>
                  <a:ea typeface="Arial" panose="020B0604020202020204" pitchFamily="34" charset="0"/>
                </a:rPr>
                <a:t>Lower Order</a:t>
              </a:r>
              <a:endParaRPr lang="en-GB" sz="110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7DFA748-3C40-4FF0-ADA7-ABAFC353EFC9}"/>
                </a:ext>
              </a:extLst>
            </p:cNvPr>
            <p:cNvSpPr/>
            <p:nvPr/>
          </p:nvSpPr>
          <p:spPr>
            <a:xfrm>
              <a:off x="1567891" y="4110863"/>
              <a:ext cx="94045" cy="377423"/>
            </a:xfrm>
            <a:prstGeom prst="rect">
              <a:avLst/>
            </a:prstGeom>
            <a:ln>
              <a:noFill/>
            </a:ln>
          </p:spPr>
          <p:txBody>
            <a:bodyPr vert="horz" lIns="0" tIns="0" rIns="0" bIns="0" rtlCol="0">
              <a:noAutofit/>
            </a:bodyPr>
            <a:lstStyle/>
            <a:p>
              <a:pPr>
                <a:lnSpc>
                  <a:spcPct val="107000"/>
                </a:lnSpc>
                <a:spcAft>
                  <a:spcPts val="800"/>
                </a:spcAft>
              </a:pPr>
              <a:r>
                <a:rPr lang="en-GB" sz="2000" b="1">
                  <a:solidFill>
                    <a:srgbClr val="0000FF"/>
                  </a:solidFill>
                  <a:effectLst/>
                  <a:latin typeface="Arial" panose="020B0604020202020204" pitchFamily="34" charset="0"/>
                  <a:ea typeface="Arial" panose="020B060402020202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grpSp>
      <p:sp>
        <p:nvSpPr>
          <p:cNvPr id="11" name="Rectangle 8">
            <a:extLst>
              <a:ext uri="{FF2B5EF4-FFF2-40B4-BE49-F238E27FC236}">
                <a16:creationId xmlns:a16="http://schemas.microsoft.com/office/drawing/2014/main" id="{F55219AE-0824-4138-B212-6CB96FC2F26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7005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A2F6-5E09-4307-B873-6D55A5DA02F8}"/>
              </a:ext>
            </a:extLst>
          </p:cNvPr>
          <p:cNvSpPr>
            <a:spLocks noGrp="1"/>
          </p:cNvSpPr>
          <p:nvPr>
            <p:ph type="title"/>
          </p:nvPr>
        </p:nvSpPr>
        <p:spPr/>
        <p:txBody>
          <a:bodyPr/>
          <a:lstStyle/>
          <a:p>
            <a:r>
              <a:rPr lang="en-GB"/>
              <a:t>Pick your question purposefully</a:t>
            </a:r>
          </a:p>
        </p:txBody>
      </p:sp>
      <p:sp>
        <p:nvSpPr>
          <p:cNvPr id="5" name="TextBox 4">
            <a:extLst>
              <a:ext uri="{FF2B5EF4-FFF2-40B4-BE49-F238E27FC236}">
                <a16:creationId xmlns:a16="http://schemas.microsoft.com/office/drawing/2014/main" id="{48DD6F6F-6AD6-4F78-877D-F8DBA2DE3987}"/>
              </a:ext>
            </a:extLst>
          </p:cNvPr>
          <p:cNvSpPr txBox="1"/>
          <p:nvPr/>
        </p:nvSpPr>
        <p:spPr>
          <a:xfrm>
            <a:off x="357468" y="2068231"/>
            <a:ext cx="3101788" cy="1938992"/>
          </a:xfrm>
          <a:prstGeom prst="rect">
            <a:avLst/>
          </a:prstGeom>
          <a:noFill/>
          <a:ln w="57150">
            <a:solidFill>
              <a:srgbClr val="FF0000"/>
            </a:solidFill>
          </a:ln>
        </p:spPr>
        <p:txBody>
          <a:bodyPr wrap="square">
            <a:spAutoFit/>
          </a:bodyPr>
          <a:lstStyle/>
          <a:p>
            <a:r>
              <a:rPr lang="en-GB" sz="2400" b="1" u="none" strike="noStrike" kern="1200" baseline="0">
                <a:solidFill>
                  <a:schemeClr val="tx1"/>
                </a:solidFill>
              </a:rPr>
              <a:t>Knowledge (closed)</a:t>
            </a:r>
          </a:p>
          <a:p>
            <a:r>
              <a:rPr lang="en-GB" sz="2400" b="0" u="none" strike="noStrike" kern="1200" baseline="0">
                <a:solidFill>
                  <a:schemeClr val="tx1"/>
                </a:solidFill>
              </a:rPr>
              <a:t>What?</a:t>
            </a:r>
          </a:p>
          <a:p>
            <a:r>
              <a:rPr lang="en-GB" sz="2400" b="0" u="none" strike="noStrike" kern="1200" baseline="0">
                <a:solidFill>
                  <a:schemeClr val="tx1"/>
                </a:solidFill>
              </a:rPr>
              <a:t>Why?</a:t>
            </a:r>
          </a:p>
          <a:p>
            <a:r>
              <a:rPr lang="en-GB" sz="2400" b="0" u="none" strike="noStrike" kern="1200" baseline="0">
                <a:solidFill>
                  <a:schemeClr val="tx1"/>
                </a:solidFill>
              </a:rPr>
              <a:t>When?</a:t>
            </a:r>
          </a:p>
          <a:p>
            <a:r>
              <a:rPr lang="en-GB" sz="2400" b="0" u="none" strike="noStrike" kern="1200" baseline="0">
                <a:solidFill>
                  <a:schemeClr val="tx1"/>
                </a:solidFill>
              </a:rPr>
              <a:t>How?</a:t>
            </a:r>
            <a:endParaRPr lang="en-GB" sz="2400"/>
          </a:p>
        </p:txBody>
      </p:sp>
      <p:sp>
        <p:nvSpPr>
          <p:cNvPr id="9" name="TextBox 8">
            <a:extLst>
              <a:ext uri="{FF2B5EF4-FFF2-40B4-BE49-F238E27FC236}">
                <a16:creationId xmlns:a16="http://schemas.microsoft.com/office/drawing/2014/main" id="{E88B53F9-215A-4E70-B0E0-854736730D9A}"/>
              </a:ext>
            </a:extLst>
          </p:cNvPr>
          <p:cNvSpPr txBox="1"/>
          <p:nvPr/>
        </p:nvSpPr>
        <p:spPr>
          <a:xfrm>
            <a:off x="3613057" y="2828836"/>
            <a:ext cx="3932144" cy="1938992"/>
          </a:xfrm>
          <a:prstGeom prst="rect">
            <a:avLst/>
          </a:prstGeom>
          <a:noFill/>
          <a:ln w="57150">
            <a:solidFill>
              <a:srgbClr val="FFC000"/>
            </a:solidFill>
          </a:ln>
        </p:spPr>
        <p:txBody>
          <a:bodyPr wrap="square">
            <a:spAutoFit/>
          </a:bodyPr>
          <a:lstStyle/>
          <a:p>
            <a:r>
              <a:rPr lang="en-GB" sz="2400" b="1" u="none" strike="noStrike" kern="1200" baseline="0">
                <a:solidFill>
                  <a:schemeClr val="tx1"/>
                </a:solidFill>
              </a:rPr>
              <a:t>Comprehension</a:t>
            </a:r>
          </a:p>
          <a:p>
            <a:r>
              <a:rPr lang="en-GB" sz="2400" b="0" u="none" strike="noStrike" kern="1200" baseline="0">
                <a:solidFill>
                  <a:schemeClr val="tx1"/>
                </a:solidFill>
              </a:rPr>
              <a:t>Can you explain?</a:t>
            </a:r>
          </a:p>
          <a:p>
            <a:r>
              <a:rPr lang="en-GB" sz="2400" b="0" u="none" strike="noStrike" kern="1200" baseline="0">
                <a:solidFill>
                  <a:schemeClr val="tx1"/>
                </a:solidFill>
              </a:rPr>
              <a:t>Can you compare/contrast?</a:t>
            </a:r>
          </a:p>
          <a:p>
            <a:r>
              <a:rPr lang="en-GB" sz="2400" b="0" u="none" strike="noStrike" kern="1200" baseline="0">
                <a:solidFill>
                  <a:schemeClr val="tx1"/>
                </a:solidFill>
              </a:rPr>
              <a:t>Can you summarise?</a:t>
            </a:r>
          </a:p>
          <a:p>
            <a:r>
              <a:rPr lang="en-GB" sz="2400" b="0" u="none" strike="noStrike" kern="1200" baseline="0">
                <a:solidFill>
                  <a:schemeClr val="tx1"/>
                </a:solidFill>
              </a:rPr>
              <a:t>What are the main…?</a:t>
            </a:r>
            <a:endParaRPr lang="en-GB" sz="2400"/>
          </a:p>
        </p:txBody>
      </p:sp>
      <p:sp>
        <p:nvSpPr>
          <p:cNvPr id="11" name="TextBox 10">
            <a:extLst>
              <a:ext uri="{FF2B5EF4-FFF2-40B4-BE49-F238E27FC236}">
                <a16:creationId xmlns:a16="http://schemas.microsoft.com/office/drawing/2014/main" id="{B6578A9E-5638-4D4E-B22B-67D63EE0BB30}"/>
              </a:ext>
            </a:extLst>
          </p:cNvPr>
          <p:cNvSpPr txBox="1"/>
          <p:nvPr/>
        </p:nvSpPr>
        <p:spPr>
          <a:xfrm>
            <a:off x="7806578" y="3429000"/>
            <a:ext cx="4185397" cy="2677656"/>
          </a:xfrm>
          <a:prstGeom prst="rect">
            <a:avLst/>
          </a:prstGeom>
          <a:noFill/>
          <a:ln w="57150">
            <a:solidFill>
              <a:srgbClr val="FFFF00"/>
            </a:solidFill>
          </a:ln>
        </p:spPr>
        <p:txBody>
          <a:bodyPr wrap="square">
            <a:spAutoFit/>
          </a:bodyPr>
          <a:lstStyle/>
          <a:p>
            <a:r>
              <a:rPr lang="en-GB" sz="2400" b="1" i="0" u="none" strike="noStrike" kern="1200" baseline="0">
                <a:solidFill>
                  <a:schemeClr val="tx1"/>
                </a:solidFill>
                <a:latin typeface="+mn-lt"/>
                <a:ea typeface="+mn-ea"/>
                <a:cs typeface="+mn-cs"/>
              </a:rPr>
              <a:t>Application (applying)</a:t>
            </a:r>
          </a:p>
          <a:p>
            <a:r>
              <a:rPr lang="en-GB" sz="2400" b="0" i="0" u="none" strike="noStrike" kern="1200" baseline="0">
                <a:solidFill>
                  <a:schemeClr val="tx1"/>
                </a:solidFill>
                <a:latin typeface="+mn-lt"/>
                <a:ea typeface="+mn-ea"/>
                <a:cs typeface="+mn-cs"/>
              </a:rPr>
              <a:t>How would you use?</a:t>
            </a:r>
          </a:p>
          <a:p>
            <a:r>
              <a:rPr lang="en-GB" sz="2400" b="0" i="0" u="none" strike="noStrike" kern="1200" baseline="0">
                <a:solidFill>
                  <a:schemeClr val="tx1"/>
                </a:solidFill>
                <a:latin typeface="+mn-lt"/>
                <a:ea typeface="+mn-ea"/>
                <a:cs typeface="+mn-cs"/>
              </a:rPr>
              <a:t>What examples can you give?</a:t>
            </a:r>
          </a:p>
          <a:p>
            <a:r>
              <a:rPr lang="en-GB" sz="2400" b="0" i="0" u="none" strike="noStrike" kern="1200" baseline="0">
                <a:solidFill>
                  <a:schemeClr val="tx1"/>
                </a:solidFill>
                <a:latin typeface="+mn-lt"/>
                <a:ea typeface="+mn-ea"/>
                <a:cs typeface="+mn-cs"/>
              </a:rPr>
              <a:t>How can we solve?</a:t>
            </a:r>
          </a:p>
          <a:p>
            <a:r>
              <a:rPr lang="en-GB" sz="2400" b="0" i="0" u="none" strike="noStrike" kern="1200" baseline="0">
                <a:solidFill>
                  <a:schemeClr val="tx1"/>
                </a:solidFill>
                <a:latin typeface="+mn-lt"/>
                <a:ea typeface="+mn-ea"/>
                <a:cs typeface="+mn-cs"/>
              </a:rPr>
              <a:t>What approach would you use?</a:t>
            </a:r>
          </a:p>
          <a:p>
            <a:r>
              <a:rPr lang="en-GB" sz="2400" b="0" i="0" u="none" strike="noStrike" kern="1200" baseline="0">
                <a:solidFill>
                  <a:schemeClr val="tx1"/>
                </a:solidFill>
                <a:latin typeface="+mn-lt"/>
                <a:ea typeface="+mn-ea"/>
                <a:cs typeface="+mn-cs"/>
              </a:rPr>
              <a:t>What would you change?     </a:t>
            </a:r>
          </a:p>
          <a:p>
            <a:r>
              <a:rPr lang="en-GB" sz="2400" b="0" i="0" u="none" strike="noStrike" kern="1200" baseline="0">
                <a:solidFill>
                  <a:schemeClr val="tx1"/>
                </a:solidFill>
                <a:latin typeface="+mn-lt"/>
                <a:ea typeface="+mn-ea"/>
                <a:cs typeface="+mn-cs"/>
              </a:rPr>
              <a:t>What other way would you…?</a:t>
            </a:r>
            <a:endParaRPr lang="en-GB" sz="2400"/>
          </a:p>
        </p:txBody>
      </p:sp>
      <p:sp>
        <p:nvSpPr>
          <p:cNvPr id="12" name="TextBox 11">
            <a:extLst>
              <a:ext uri="{FF2B5EF4-FFF2-40B4-BE49-F238E27FC236}">
                <a16:creationId xmlns:a16="http://schemas.microsoft.com/office/drawing/2014/main" id="{86061442-2D8C-4A51-B2C0-8D887D43B8EC}"/>
              </a:ext>
            </a:extLst>
          </p:cNvPr>
          <p:cNvSpPr txBox="1"/>
          <p:nvPr/>
        </p:nvSpPr>
        <p:spPr>
          <a:xfrm>
            <a:off x="357468" y="5721935"/>
            <a:ext cx="3039615" cy="769441"/>
          </a:xfrm>
          <a:prstGeom prst="rect">
            <a:avLst/>
          </a:prstGeom>
          <a:noFill/>
        </p:spPr>
        <p:txBody>
          <a:bodyPr wrap="none" rtlCol="0">
            <a:spAutoFit/>
          </a:bodyPr>
          <a:lstStyle/>
          <a:p>
            <a:r>
              <a:rPr lang="en-GB"/>
              <a:t>Lower level</a:t>
            </a:r>
          </a:p>
        </p:txBody>
      </p:sp>
    </p:spTree>
    <p:extLst>
      <p:ext uri="{BB962C8B-B14F-4D97-AF65-F5344CB8AC3E}">
        <p14:creationId xmlns:p14="http://schemas.microsoft.com/office/powerpoint/2010/main" val="91966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34AE-8EF1-455E-8605-248DFA89F4F1}"/>
              </a:ext>
            </a:extLst>
          </p:cNvPr>
          <p:cNvSpPr>
            <a:spLocks noGrp="1"/>
          </p:cNvSpPr>
          <p:nvPr>
            <p:ph type="title"/>
          </p:nvPr>
        </p:nvSpPr>
        <p:spPr>
          <a:xfrm>
            <a:off x="276786" y="4787153"/>
            <a:ext cx="4268320" cy="1627094"/>
          </a:xfrm>
        </p:spPr>
        <p:txBody>
          <a:bodyPr/>
          <a:lstStyle/>
          <a:p>
            <a:r>
              <a:rPr lang="en-GB"/>
              <a:t>Questions that Challenge</a:t>
            </a:r>
          </a:p>
        </p:txBody>
      </p:sp>
      <p:sp>
        <p:nvSpPr>
          <p:cNvPr id="5" name="TextBox 4">
            <a:extLst>
              <a:ext uri="{FF2B5EF4-FFF2-40B4-BE49-F238E27FC236}">
                <a16:creationId xmlns:a16="http://schemas.microsoft.com/office/drawing/2014/main" id="{D7546E14-73AB-475D-B610-52BEA4DAD614}"/>
              </a:ext>
            </a:extLst>
          </p:cNvPr>
          <p:cNvSpPr txBox="1"/>
          <p:nvPr/>
        </p:nvSpPr>
        <p:spPr>
          <a:xfrm>
            <a:off x="276786" y="287364"/>
            <a:ext cx="4817409" cy="2862322"/>
          </a:xfrm>
          <a:prstGeom prst="rect">
            <a:avLst/>
          </a:prstGeom>
          <a:noFill/>
          <a:ln w="57150">
            <a:solidFill>
              <a:srgbClr val="92D050"/>
            </a:solidFill>
          </a:ln>
        </p:spPr>
        <p:txBody>
          <a:bodyPr wrap="square">
            <a:spAutoFit/>
          </a:bodyPr>
          <a:lstStyle/>
          <a:p>
            <a:r>
              <a:rPr lang="en-GB" sz="2000" b="1" i="0" u="none" strike="noStrike" kern="1200" baseline="0">
                <a:solidFill>
                  <a:schemeClr val="tx1"/>
                </a:solidFill>
                <a:latin typeface="+mn-lt"/>
                <a:ea typeface="+mn-ea"/>
                <a:cs typeface="+mn-cs"/>
              </a:rPr>
              <a:t>Analysis (breaking down, bringing together)</a:t>
            </a:r>
            <a:endParaRPr lang="en-GB" sz="2000" b="0" i="0" u="none" strike="noStrike" kern="1200" baseline="0">
              <a:solidFill>
                <a:schemeClr val="tx1"/>
              </a:solidFill>
              <a:latin typeface="+mn-lt"/>
              <a:ea typeface="+mn-ea"/>
              <a:cs typeface="+mn-cs"/>
            </a:endParaRPr>
          </a:p>
          <a:p>
            <a:r>
              <a:rPr lang="en-GB" sz="2000" b="0" i="0" u="none" strike="noStrike" kern="1200" baseline="0">
                <a:solidFill>
                  <a:schemeClr val="tx1"/>
                </a:solidFill>
                <a:latin typeface="+mn-lt"/>
                <a:ea typeface="+mn-ea"/>
                <a:cs typeface="+mn-cs"/>
              </a:rPr>
              <a:t>What is the theme?      </a:t>
            </a:r>
          </a:p>
          <a:p>
            <a:r>
              <a:rPr lang="en-GB" sz="2000" b="0" i="0" u="none" strike="noStrike" kern="1200" baseline="0">
                <a:solidFill>
                  <a:schemeClr val="tx1"/>
                </a:solidFill>
                <a:latin typeface="+mn-lt"/>
                <a:ea typeface="+mn-ea"/>
                <a:cs typeface="+mn-cs"/>
              </a:rPr>
              <a:t>What inference can you draw?</a:t>
            </a:r>
          </a:p>
          <a:p>
            <a:r>
              <a:rPr lang="en-GB" sz="2000" b="0" i="0" u="none" strike="noStrike" kern="1200" baseline="0">
                <a:solidFill>
                  <a:schemeClr val="tx1"/>
                </a:solidFill>
                <a:latin typeface="+mn-lt"/>
                <a:ea typeface="+mn-ea"/>
                <a:cs typeface="+mn-cs"/>
              </a:rPr>
              <a:t>What are the important…?    </a:t>
            </a:r>
          </a:p>
          <a:p>
            <a:r>
              <a:rPr lang="en-GB" sz="2000" b="0" i="0" u="none" strike="noStrike" kern="1200" baseline="0">
                <a:solidFill>
                  <a:schemeClr val="tx1"/>
                </a:solidFill>
                <a:latin typeface="+mn-lt"/>
                <a:ea typeface="+mn-ea"/>
                <a:cs typeface="+mn-cs"/>
              </a:rPr>
              <a:t>How could you clarify/categorise?</a:t>
            </a:r>
          </a:p>
          <a:p>
            <a:r>
              <a:rPr lang="en-GB" sz="2000" b="0" i="0" u="none" strike="noStrike" kern="1200" baseline="0">
                <a:solidFill>
                  <a:schemeClr val="tx1"/>
                </a:solidFill>
                <a:latin typeface="+mn-lt"/>
                <a:ea typeface="+mn-ea"/>
                <a:cs typeface="+mn-cs"/>
              </a:rPr>
              <a:t>What is the motive?      </a:t>
            </a:r>
          </a:p>
          <a:p>
            <a:r>
              <a:rPr lang="en-GB" sz="2000" b="0" i="0" u="none" strike="noStrike" kern="1200" baseline="0">
                <a:solidFill>
                  <a:schemeClr val="tx1"/>
                </a:solidFill>
                <a:latin typeface="+mn-lt"/>
                <a:ea typeface="+mn-ea"/>
                <a:cs typeface="+mn-cs"/>
              </a:rPr>
              <a:t>What is the relationship between...?</a:t>
            </a:r>
          </a:p>
          <a:p>
            <a:r>
              <a:rPr lang="en-GB" sz="2000" b="0" i="0" u="none" strike="noStrike" kern="1200" baseline="0">
                <a:solidFill>
                  <a:schemeClr val="tx1"/>
                </a:solidFill>
                <a:latin typeface="+mn-lt"/>
                <a:ea typeface="+mn-ea"/>
                <a:cs typeface="+mn-cs"/>
              </a:rPr>
              <a:t>What conclusion can you draw?      </a:t>
            </a:r>
          </a:p>
          <a:p>
            <a:r>
              <a:rPr lang="en-GB" sz="2000" b="0" i="0" u="none" strike="noStrike" kern="1200" baseline="0">
                <a:solidFill>
                  <a:schemeClr val="tx1"/>
                </a:solidFill>
                <a:latin typeface="+mn-lt"/>
                <a:ea typeface="+mn-ea"/>
                <a:cs typeface="+mn-cs"/>
              </a:rPr>
              <a:t>What evidence can you find?</a:t>
            </a:r>
            <a:endParaRPr lang="en-GB" sz="2000"/>
          </a:p>
        </p:txBody>
      </p:sp>
      <p:sp>
        <p:nvSpPr>
          <p:cNvPr id="7" name="TextBox 6">
            <a:extLst>
              <a:ext uri="{FF2B5EF4-FFF2-40B4-BE49-F238E27FC236}">
                <a16:creationId xmlns:a16="http://schemas.microsoft.com/office/drawing/2014/main" id="{DBDBE943-B326-4676-80DF-EBBD08EF333C}"/>
              </a:ext>
            </a:extLst>
          </p:cNvPr>
          <p:cNvSpPr txBox="1"/>
          <p:nvPr/>
        </p:nvSpPr>
        <p:spPr>
          <a:xfrm>
            <a:off x="7109009" y="4064086"/>
            <a:ext cx="4806205" cy="2554545"/>
          </a:xfrm>
          <a:prstGeom prst="rect">
            <a:avLst/>
          </a:prstGeom>
          <a:noFill/>
          <a:ln w="57150">
            <a:solidFill>
              <a:srgbClr val="7030A0"/>
            </a:solidFill>
          </a:ln>
        </p:spPr>
        <p:txBody>
          <a:bodyPr wrap="square">
            <a:spAutoFit/>
          </a:bodyPr>
          <a:lstStyle/>
          <a:p>
            <a:r>
              <a:rPr lang="en-GB" sz="2000" b="1" i="0" u="none" strike="noStrike" kern="1200" baseline="0">
                <a:solidFill>
                  <a:schemeClr val="tx1"/>
                </a:solidFill>
                <a:latin typeface="+mn-lt"/>
                <a:ea typeface="+mn-ea"/>
                <a:cs typeface="+mn-cs"/>
              </a:rPr>
              <a:t>Synthesis (making something new)</a:t>
            </a:r>
            <a:endParaRPr lang="en-GB" sz="2000" b="0" i="0" u="none" strike="noStrike" kern="1200" baseline="0">
              <a:solidFill>
                <a:schemeClr val="tx1"/>
              </a:solidFill>
              <a:latin typeface="+mn-lt"/>
              <a:ea typeface="+mn-ea"/>
              <a:cs typeface="+mn-cs"/>
            </a:endParaRPr>
          </a:p>
          <a:p>
            <a:r>
              <a:rPr lang="en-GB" sz="2000" b="0" i="0" u="none" strike="noStrike" kern="1200" baseline="0">
                <a:solidFill>
                  <a:schemeClr val="tx1"/>
                </a:solidFill>
                <a:latin typeface="+mn-lt"/>
                <a:ea typeface="+mn-ea"/>
                <a:cs typeface="+mn-cs"/>
              </a:rPr>
              <a:t>What could be done to maximise/minimise?</a:t>
            </a:r>
          </a:p>
          <a:p>
            <a:r>
              <a:rPr lang="en-GB" sz="2000" b="0" i="0" u="none" strike="noStrike" kern="1200" baseline="0">
                <a:solidFill>
                  <a:schemeClr val="tx1"/>
                </a:solidFill>
                <a:latin typeface="+mn-lt"/>
                <a:ea typeface="+mn-ea"/>
                <a:cs typeface="+mn-cs"/>
              </a:rPr>
              <a:t>What changes could you make?  </a:t>
            </a:r>
          </a:p>
          <a:p>
            <a:r>
              <a:rPr lang="en-GB" sz="2000" b="0" i="0" u="none" strike="noStrike" kern="1200" baseline="0">
                <a:solidFill>
                  <a:schemeClr val="tx1"/>
                </a:solidFill>
                <a:latin typeface="+mn-lt"/>
                <a:ea typeface="+mn-ea"/>
                <a:cs typeface="+mn-cs"/>
              </a:rPr>
              <a:t>How would you adapt…. to…?</a:t>
            </a:r>
          </a:p>
          <a:p>
            <a:r>
              <a:rPr lang="en-GB" sz="2000" b="0" i="0" u="none" strike="noStrike" kern="1200" baseline="0">
                <a:solidFill>
                  <a:schemeClr val="tx1"/>
                </a:solidFill>
                <a:latin typeface="+mn-lt"/>
                <a:ea typeface="+mn-ea"/>
                <a:cs typeface="+mn-cs"/>
              </a:rPr>
              <a:t>How could you improve?  </a:t>
            </a:r>
          </a:p>
          <a:p>
            <a:r>
              <a:rPr lang="en-GB" sz="2000" b="0" i="0" u="none" strike="noStrike" kern="1200" baseline="0">
                <a:solidFill>
                  <a:schemeClr val="tx1"/>
                </a:solidFill>
                <a:latin typeface="+mn-lt"/>
                <a:ea typeface="+mn-ea"/>
                <a:cs typeface="+mn-cs"/>
              </a:rPr>
              <a:t>What would happen if?</a:t>
            </a:r>
          </a:p>
          <a:p>
            <a:r>
              <a:rPr lang="en-GB" sz="2000" b="0" i="0" u="none" strike="noStrike" kern="1200" baseline="0">
                <a:solidFill>
                  <a:schemeClr val="tx1"/>
                </a:solidFill>
                <a:latin typeface="+mn-lt"/>
                <a:ea typeface="+mn-ea"/>
                <a:cs typeface="+mn-cs"/>
              </a:rPr>
              <a:t>Can you purpose an alternative?   </a:t>
            </a:r>
          </a:p>
          <a:p>
            <a:r>
              <a:rPr lang="en-GB" sz="2000" b="0" i="0" u="none" strike="noStrike" kern="1200" baseline="0">
                <a:solidFill>
                  <a:schemeClr val="tx1"/>
                </a:solidFill>
                <a:latin typeface="+mn-lt"/>
                <a:ea typeface="+mn-ea"/>
                <a:cs typeface="+mn-cs"/>
              </a:rPr>
              <a:t>Can you predict an outcome if…?</a:t>
            </a:r>
          </a:p>
        </p:txBody>
      </p:sp>
      <p:sp>
        <p:nvSpPr>
          <p:cNvPr id="9" name="TextBox 8">
            <a:extLst>
              <a:ext uri="{FF2B5EF4-FFF2-40B4-BE49-F238E27FC236}">
                <a16:creationId xmlns:a16="http://schemas.microsoft.com/office/drawing/2014/main" id="{61F1FF86-EBE7-4220-A92F-CCA19E79C045}"/>
              </a:ext>
            </a:extLst>
          </p:cNvPr>
          <p:cNvSpPr txBox="1"/>
          <p:nvPr/>
        </p:nvSpPr>
        <p:spPr>
          <a:xfrm>
            <a:off x="5265644" y="1047244"/>
            <a:ext cx="5828180" cy="2862322"/>
          </a:xfrm>
          <a:prstGeom prst="rect">
            <a:avLst/>
          </a:prstGeom>
          <a:noFill/>
          <a:ln w="57150">
            <a:solidFill>
              <a:srgbClr val="0070C0"/>
            </a:solidFill>
          </a:ln>
        </p:spPr>
        <p:txBody>
          <a:bodyPr wrap="square">
            <a:spAutoFit/>
          </a:bodyPr>
          <a:lstStyle/>
          <a:p>
            <a:r>
              <a:rPr lang="en-GB" sz="2000" b="1" i="0" u="none" strike="noStrike" kern="1200" baseline="0">
                <a:solidFill>
                  <a:schemeClr val="tx1"/>
                </a:solidFill>
                <a:latin typeface="+mn-lt"/>
                <a:ea typeface="+mn-ea"/>
                <a:cs typeface="+mn-cs"/>
              </a:rPr>
              <a:t>Evaluation (developing judgements)</a:t>
            </a:r>
            <a:endParaRPr lang="en-GB" sz="2000" b="0" i="0" u="none" strike="noStrike" kern="1200" baseline="0">
              <a:solidFill>
                <a:schemeClr val="tx1"/>
              </a:solidFill>
              <a:latin typeface="+mn-lt"/>
              <a:ea typeface="+mn-ea"/>
              <a:cs typeface="+mn-cs"/>
            </a:endParaRPr>
          </a:p>
          <a:p>
            <a:r>
              <a:rPr lang="en-GB" sz="2000" b="0" i="0" u="none" strike="noStrike" kern="1200" baseline="0">
                <a:solidFill>
                  <a:schemeClr val="tx1"/>
                </a:solidFill>
                <a:latin typeface="+mn-lt"/>
                <a:ea typeface="+mn-ea"/>
                <a:cs typeface="+mn-cs"/>
              </a:rPr>
              <a:t>Do you agree with the actions/outcomes?</a:t>
            </a:r>
          </a:p>
          <a:p>
            <a:r>
              <a:rPr lang="en-GB" sz="2000" b="0" i="0" u="none" strike="noStrike" kern="1200" baseline="0">
                <a:solidFill>
                  <a:schemeClr val="tx1"/>
                </a:solidFill>
                <a:latin typeface="+mn-lt"/>
                <a:ea typeface="+mn-ea"/>
                <a:cs typeface="+mn-cs"/>
              </a:rPr>
              <a:t>How would you prove?      </a:t>
            </a:r>
          </a:p>
          <a:p>
            <a:r>
              <a:rPr lang="en-GB" sz="2000" b="0" i="0" u="none" strike="noStrike" kern="1200" baseline="0">
                <a:solidFill>
                  <a:schemeClr val="tx1"/>
                </a:solidFill>
                <a:latin typeface="+mn-lt"/>
                <a:ea typeface="+mn-ea"/>
                <a:cs typeface="+mn-cs"/>
              </a:rPr>
              <a:t>What would you cite to defend the actions?</a:t>
            </a:r>
          </a:p>
          <a:p>
            <a:r>
              <a:rPr lang="en-GB" sz="2000" b="0" i="0" u="none" strike="noStrike" kern="1200" baseline="0">
                <a:solidFill>
                  <a:schemeClr val="tx1"/>
                </a:solidFill>
                <a:latin typeface="+mn-lt"/>
                <a:ea typeface="+mn-ea"/>
                <a:cs typeface="+mn-cs"/>
              </a:rPr>
              <a:t>What judgements would you make about?      </a:t>
            </a:r>
          </a:p>
          <a:p>
            <a:r>
              <a:rPr lang="en-GB" sz="2000" b="0" i="0" u="none" strike="noStrike" kern="1200" baseline="0">
                <a:solidFill>
                  <a:schemeClr val="tx1"/>
                </a:solidFill>
                <a:latin typeface="+mn-lt"/>
                <a:ea typeface="+mn-ea"/>
                <a:cs typeface="+mn-cs"/>
              </a:rPr>
              <a:t>What changes would you make?</a:t>
            </a:r>
          </a:p>
          <a:p>
            <a:r>
              <a:rPr lang="en-GB" sz="2000" b="0" i="0" u="none" strike="noStrike" kern="1200" baseline="0">
                <a:solidFill>
                  <a:schemeClr val="tx1"/>
                </a:solidFill>
                <a:latin typeface="+mn-lt"/>
                <a:ea typeface="+mn-ea"/>
                <a:cs typeface="+mn-cs"/>
              </a:rPr>
              <a:t>What info would you use to support the view?   </a:t>
            </a:r>
          </a:p>
          <a:p>
            <a:r>
              <a:rPr lang="en-GB" sz="2000" b="0" i="0" u="none" strike="noStrike" kern="1200" baseline="0">
                <a:solidFill>
                  <a:schemeClr val="tx1"/>
                </a:solidFill>
                <a:latin typeface="+mn-lt"/>
                <a:ea typeface="+mn-ea"/>
                <a:cs typeface="+mn-cs"/>
              </a:rPr>
              <a:t>What would you recommend?</a:t>
            </a:r>
          </a:p>
          <a:p>
            <a:r>
              <a:rPr lang="en-GB" sz="2000" b="0" i="0" u="none" strike="noStrike" kern="1200" baseline="0">
                <a:solidFill>
                  <a:schemeClr val="tx1"/>
                </a:solidFill>
                <a:latin typeface="+mn-lt"/>
                <a:ea typeface="+mn-ea"/>
                <a:cs typeface="+mn-cs"/>
              </a:rPr>
              <a:t>How could you evaluate/determine/ prioritise/ justify?</a:t>
            </a:r>
            <a:endParaRPr lang="en-GB" sz="2000"/>
          </a:p>
        </p:txBody>
      </p:sp>
    </p:spTree>
    <p:extLst>
      <p:ext uri="{BB962C8B-B14F-4D97-AF65-F5344CB8AC3E}">
        <p14:creationId xmlns:p14="http://schemas.microsoft.com/office/powerpoint/2010/main" val="39749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0A00-D136-4CDC-B3B4-13CB0ADCB6A9}"/>
              </a:ext>
            </a:extLst>
          </p:cNvPr>
          <p:cNvSpPr>
            <a:spLocks noGrp="1"/>
          </p:cNvSpPr>
          <p:nvPr>
            <p:ph type="title"/>
          </p:nvPr>
        </p:nvSpPr>
        <p:spPr>
          <a:xfrm>
            <a:off x="838200" y="2766218"/>
            <a:ext cx="10515600" cy="1325563"/>
          </a:xfrm>
        </p:spPr>
        <p:txBody>
          <a:bodyPr/>
          <a:lstStyle/>
          <a:p>
            <a:r>
              <a:rPr lang="en-GB" dirty="0"/>
              <a:t>Summary</a:t>
            </a:r>
          </a:p>
        </p:txBody>
      </p:sp>
    </p:spTree>
    <p:extLst>
      <p:ext uri="{BB962C8B-B14F-4D97-AF65-F5344CB8AC3E}">
        <p14:creationId xmlns:p14="http://schemas.microsoft.com/office/powerpoint/2010/main" val="230827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5DA7-1CC3-4EB5-9082-02F3F0FD2318}"/>
              </a:ext>
            </a:extLst>
          </p:cNvPr>
          <p:cNvSpPr>
            <a:spLocks noGrp="1"/>
          </p:cNvSpPr>
          <p:nvPr>
            <p:ph type="title"/>
          </p:nvPr>
        </p:nvSpPr>
        <p:spPr/>
        <p:txBody>
          <a:bodyPr/>
          <a:lstStyle/>
          <a:p>
            <a:r>
              <a:rPr lang="en-GB"/>
              <a:t>Effective questioning </a:t>
            </a:r>
            <a:br>
              <a:rPr lang="en-GB"/>
            </a:br>
            <a:endParaRPr lang="en-GB"/>
          </a:p>
        </p:txBody>
      </p:sp>
      <p:sp>
        <p:nvSpPr>
          <p:cNvPr id="3" name="Content Placeholder 2">
            <a:extLst>
              <a:ext uri="{FF2B5EF4-FFF2-40B4-BE49-F238E27FC236}">
                <a16:creationId xmlns:a16="http://schemas.microsoft.com/office/drawing/2014/main" id="{AB862F95-A916-471E-8F78-BEF828BB050A}"/>
              </a:ext>
            </a:extLst>
          </p:cNvPr>
          <p:cNvSpPr>
            <a:spLocks noGrp="1"/>
          </p:cNvSpPr>
          <p:nvPr>
            <p:ph idx="1"/>
          </p:nvPr>
        </p:nvSpPr>
        <p:spPr>
          <a:xfrm>
            <a:off x="838200" y="1799924"/>
            <a:ext cx="10515600" cy="4947385"/>
          </a:xfrm>
        </p:spPr>
        <p:txBody>
          <a:bodyPr/>
          <a:lstStyle/>
          <a:p>
            <a:r>
              <a:rPr lang="en-GB" sz="2400"/>
              <a:t>Questions are mainly open.  </a:t>
            </a:r>
          </a:p>
          <a:p>
            <a:r>
              <a:rPr lang="en-GB" sz="2400"/>
              <a:t>Questions are planned and related to LOs </a:t>
            </a:r>
          </a:p>
          <a:p>
            <a:r>
              <a:rPr lang="en-GB" sz="2400"/>
              <a:t>‘Wait time’ is provided to give learners time to reflect, or to pose their own questions </a:t>
            </a:r>
          </a:p>
          <a:p>
            <a:r>
              <a:rPr lang="en-GB" sz="2400"/>
              <a:t>Correct and incorrect answers are followed up. </a:t>
            </a:r>
          </a:p>
          <a:p>
            <a:r>
              <a:rPr lang="en-GB" sz="2400"/>
              <a:t>Questions are carefully graded in difficulty. </a:t>
            </a:r>
          </a:p>
          <a:p>
            <a:r>
              <a:rPr lang="en-GB" sz="2400"/>
              <a:t>Learners are expected to explain and justify answers. </a:t>
            </a:r>
          </a:p>
          <a:p>
            <a:r>
              <a:rPr lang="en-GB" sz="2400"/>
              <a:t>Collaboration is permitted between learners before answering, where appropriate. </a:t>
            </a:r>
          </a:p>
          <a:p>
            <a:r>
              <a:rPr lang="en-GB" sz="2400"/>
              <a:t>All learners participate e.g. think / pair / share,    mini-whiteboards. </a:t>
            </a:r>
          </a:p>
          <a:p>
            <a:r>
              <a:rPr lang="en-GB" sz="2400"/>
              <a:t>Learners ask questions too. </a:t>
            </a:r>
          </a:p>
          <a:p>
            <a:endParaRPr lang="en-GB" sz="2400"/>
          </a:p>
          <a:p>
            <a:endParaRPr lang="en-GB" sz="2400"/>
          </a:p>
        </p:txBody>
      </p:sp>
    </p:spTree>
    <p:extLst>
      <p:ext uri="{BB962C8B-B14F-4D97-AF65-F5344CB8AC3E}">
        <p14:creationId xmlns:p14="http://schemas.microsoft.com/office/powerpoint/2010/main" val="286060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2489-BB7C-4CC6-B190-D0B713D90665}"/>
              </a:ext>
            </a:extLst>
          </p:cNvPr>
          <p:cNvSpPr>
            <a:spLocks noGrp="1"/>
          </p:cNvSpPr>
          <p:nvPr>
            <p:ph type="title"/>
          </p:nvPr>
        </p:nvSpPr>
        <p:spPr>
          <a:xfrm>
            <a:off x="762000" y="914277"/>
            <a:ext cx="10515600" cy="870176"/>
          </a:xfrm>
        </p:spPr>
        <p:txBody>
          <a:bodyPr/>
          <a:lstStyle/>
          <a:p>
            <a:r>
              <a:rPr lang="en-GB"/>
              <a:t>Ineffective questioning</a:t>
            </a:r>
          </a:p>
        </p:txBody>
      </p:sp>
      <p:sp>
        <p:nvSpPr>
          <p:cNvPr id="3" name="Content Placeholder 2">
            <a:extLst>
              <a:ext uri="{FF2B5EF4-FFF2-40B4-BE49-F238E27FC236}">
                <a16:creationId xmlns:a16="http://schemas.microsoft.com/office/drawing/2014/main" id="{6C349F1F-5DE6-4957-968A-EC1B513E31F1}"/>
              </a:ext>
            </a:extLst>
          </p:cNvPr>
          <p:cNvSpPr>
            <a:spLocks noGrp="1"/>
          </p:cNvSpPr>
          <p:nvPr>
            <p:ph sz="half" idx="1"/>
          </p:nvPr>
        </p:nvSpPr>
        <p:spPr>
          <a:xfrm>
            <a:off x="838200" y="1896036"/>
            <a:ext cx="5181600" cy="4397188"/>
          </a:xfrm>
        </p:spPr>
        <p:txBody>
          <a:bodyPr/>
          <a:lstStyle/>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Questions are unplanned with no apparent  purpose other than “What’s in my head”. </a:t>
            </a:r>
          </a:p>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Questions are mainly closed. </a:t>
            </a:r>
          </a:p>
          <a:p>
            <a:pPr marR="1088390">
              <a:lnSpc>
                <a:spcPct val="100000"/>
              </a:lnSpc>
              <a:spcAft>
                <a:spcPts val="80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Too many questions are asked at once. </a:t>
            </a:r>
          </a:p>
          <a:p>
            <a:pPr marR="1088390">
              <a:lnSpc>
                <a:spcPct val="100000"/>
              </a:lnSpc>
              <a:spcAft>
                <a:spcPts val="80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 No ‘wait time’ after asking questions. </a:t>
            </a:r>
          </a:p>
        </p:txBody>
      </p:sp>
      <p:sp>
        <p:nvSpPr>
          <p:cNvPr id="4" name="Content Placeholder 3">
            <a:extLst>
              <a:ext uri="{FF2B5EF4-FFF2-40B4-BE49-F238E27FC236}">
                <a16:creationId xmlns:a16="http://schemas.microsoft.com/office/drawing/2014/main" id="{44866F1A-9994-43DB-85B8-10632AB60E25}"/>
              </a:ext>
            </a:extLst>
          </p:cNvPr>
          <p:cNvSpPr>
            <a:spLocks noGrp="1"/>
          </p:cNvSpPr>
          <p:nvPr>
            <p:ph sz="half" idx="2"/>
          </p:nvPr>
        </p:nvSpPr>
        <p:spPr>
          <a:xfrm>
            <a:off x="6172200" y="1896036"/>
            <a:ext cx="5181600" cy="4504764"/>
          </a:xfrm>
        </p:spPr>
        <p:txBody>
          <a:bodyPr/>
          <a:lstStyle/>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Questions are poorly sequenced. </a:t>
            </a:r>
          </a:p>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Tutor judges responses immediately. </a:t>
            </a:r>
          </a:p>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Tutor asks a question then answers it. </a:t>
            </a:r>
          </a:p>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Only a few learners participate. </a:t>
            </a:r>
          </a:p>
          <a:p>
            <a:pPr marR="1088390">
              <a:lnSpc>
                <a:spcPct val="100000"/>
              </a:lnSpc>
              <a:spcAft>
                <a:spcPts val="320"/>
              </a:spcAft>
              <a:buClr>
                <a:srgbClr val="000000"/>
              </a:buClr>
              <a:buSzPts val="2400"/>
            </a:pPr>
            <a:r>
              <a:rPr lang="en-GB" sz="2400" u="none" strike="noStrike">
                <a:solidFill>
                  <a:srgbClr val="000000"/>
                </a:solidFill>
                <a:effectLst/>
                <a:uFill>
                  <a:solidFill>
                    <a:srgbClr val="000000"/>
                  </a:solidFill>
                </a:uFill>
                <a:latin typeface="Arial" panose="020B0604020202020204" pitchFamily="34" charset="0"/>
                <a:ea typeface="Arial" panose="020B0604020202020204" pitchFamily="34" charset="0"/>
              </a:rPr>
              <a:t>Incorrect answers are ignored. </a:t>
            </a:r>
          </a:p>
        </p:txBody>
      </p:sp>
    </p:spTree>
    <p:extLst>
      <p:ext uri="{BB962C8B-B14F-4D97-AF65-F5344CB8AC3E}">
        <p14:creationId xmlns:p14="http://schemas.microsoft.com/office/powerpoint/2010/main" val="167927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AABB-C1A8-45B9-8CE1-2C3A66FB1836}"/>
              </a:ext>
            </a:extLst>
          </p:cNvPr>
          <p:cNvSpPr>
            <a:spLocks noGrp="1"/>
          </p:cNvSpPr>
          <p:nvPr>
            <p:ph type="title"/>
          </p:nvPr>
        </p:nvSpPr>
        <p:spPr/>
        <p:txBody>
          <a:bodyPr/>
          <a:lstStyle/>
          <a:p>
            <a:r>
              <a:rPr lang="en-GB"/>
              <a:t>Key points for effective questioning</a:t>
            </a:r>
          </a:p>
        </p:txBody>
      </p:sp>
      <p:sp>
        <p:nvSpPr>
          <p:cNvPr id="3" name="Content Placeholder 2">
            <a:extLst>
              <a:ext uri="{FF2B5EF4-FFF2-40B4-BE49-F238E27FC236}">
                <a16:creationId xmlns:a16="http://schemas.microsoft.com/office/drawing/2014/main" id="{6971379B-F34B-4273-843D-6DE2A027941C}"/>
              </a:ext>
            </a:extLst>
          </p:cNvPr>
          <p:cNvSpPr>
            <a:spLocks noGrp="1"/>
          </p:cNvSpPr>
          <p:nvPr>
            <p:ph idx="1"/>
          </p:nvPr>
        </p:nvSpPr>
        <p:spPr/>
        <p:txBody>
          <a:bodyPr/>
          <a:lstStyle/>
          <a:p>
            <a:r>
              <a:rPr lang="en-GB"/>
              <a:t>Ask questions that include everyone</a:t>
            </a:r>
          </a:p>
          <a:p>
            <a:r>
              <a:rPr lang="en-GB"/>
              <a:t>Give learners time to think</a:t>
            </a:r>
          </a:p>
          <a:p>
            <a:r>
              <a:rPr lang="en-GB"/>
              <a:t>Follow up responses that encourage deeper thinking</a:t>
            </a:r>
          </a:p>
          <a:p>
            <a:r>
              <a:rPr lang="en-GB"/>
              <a:t>Have questions that allow for a variety of responses </a:t>
            </a:r>
          </a:p>
          <a:p>
            <a:r>
              <a:rPr lang="en-GB"/>
              <a:t>Plan for questioning</a:t>
            </a:r>
          </a:p>
          <a:p>
            <a:r>
              <a:rPr lang="en-GB"/>
              <a:t>Have strategies for the ‘don’t know’ responses</a:t>
            </a:r>
          </a:p>
          <a:p>
            <a:r>
              <a:rPr lang="en-GB"/>
              <a:t>Avoid judging learners responses</a:t>
            </a:r>
          </a:p>
          <a:p>
            <a:endParaRPr lang="en-GB"/>
          </a:p>
          <a:p>
            <a:endParaRPr lang="en-GB"/>
          </a:p>
        </p:txBody>
      </p:sp>
    </p:spTree>
    <p:extLst>
      <p:ext uri="{BB962C8B-B14F-4D97-AF65-F5344CB8AC3E}">
        <p14:creationId xmlns:p14="http://schemas.microsoft.com/office/powerpoint/2010/main" val="205133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4286-DF40-4D0D-813E-031F837239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AF2EC5-23CA-461B-8373-E38E98469A9F}"/>
              </a:ext>
            </a:extLst>
          </p:cNvPr>
          <p:cNvSpPr>
            <a:spLocks noGrp="1"/>
          </p:cNvSpPr>
          <p:nvPr>
            <p:ph idx="1"/>
          </p:nvPr>
        </p:nvSpPr>
        <p:spPr/>
        <p:txBody>
          <a:bodyPr/>
          <a:lstStyle/>
          <a:p>
            <a:endParaRPr lang="en-GB"/>
          </a:p>
        </p:txBody>
      </p:sp>
      <p:pic>
        <p:nvPicPr>
          <p:cNvPr id="23" name="Picture 22">
            <a:extLst>
              <a:ext uri="{FF2B5EF4-FFF2-40B4-BE49-F238E27FC236}">
                <a16:creationId xmlns:a16="http://schemas.microsoft.com/office/drawing/2014/main" id="{F8EAD28C-4838-4A53-83FE-11CA9A51DDD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7445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8261-3FEA-4201-A56B-FF7FA7A4F027}"/>
              </a:ext>
            </a:extLst>
          </p:cNvPr>
          <p:cNvSpPr>
            <a:spLocks noGrp="1"/>
          </p:cNvSpPr>
          <p:nvPr>
            <p:ph type="title"/>
          </p:nvPr>
        </p:nvSpPr>
        <p:spPr/>
        <p:txBody>
          <a:bodyPr/>
          <a:lstStyle/>
          <a:p>
            <a:r>
              <a:rPr lang="en-GB"/>
              <a:t>What’s worth trying?</a:t>
            </a:r>
          </a:p>
        </p:txBody>
      </p:sp>
      <p:sp>
        <p:nvSpPr>
          <p:cNvPr id="3" name="Content Placeholder 2">
            <a:extLst>
              <a:ext uri="{FF2B5EF4-FFF2-40B4-BE49-F238E27FC236}">
                <a16:creationId xmlns:a16="http://schemas.microsoft.com/office/drawing/2014/main" id="{32BFE8F7-FD84-44B4-9B74-9229CDF8A46D}"/>
              </a:ext>
            </a:extLst>
          </p:cNvPr>
          <p:cNvSpPr>
            <a:spLocks noGrp="1"/>
          </p:cNvSpPr>
          <p:nvPr>
            <p:ph idx="1"/>
          </p:nvPr>
        </p:nvSpPr>
        <p:spPr/>
        <p:txBody>
          <a:bodyPr/>
          <a:lstStyle/>
          <a:p>
            <a:r>
              <a:rPr lang="en-GB"/>
              <a:t>Identify which strategy you think is worth trying with your learners</a:t>
            </a:r>
          </a:p>
          <a:p>
            <a:endParaRPr lang="en-GB"/>
          </a:p>
          <a:p>
            <a:r>
              <a:rPr lang="en-GB"/>
              <a:t>Identify which strategy you would like to experiment with</a:t>
            </a:r>
          </a:p>
        </p:txBody>
      </p:sp>
    </p:spTree>
    <p:extLst>
      <p:ext uri="{BB962C8B-B14F-4D97-AF65-F5344CB8AC3E}">
        <p14:creationId xmlns:p14="http://schemas.microsoft.com/office/powerpoint/2010/main" val="353187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3FA-ED1F-46F4-8EFC-917F6D8E7017}"/>
              </a:ext>
            </a:extLst>
          </p:cNvPr>
          <p:cNvSpPr>
            <a:spLocks noGrp="1"/>
          </p:cNvSpPr>
          <p:nvPr>
            <p:ph type="title"/>
          </p:nvPr>
        </p:nvSpPr>
        <p:spPr>
          <a:xfrm>
            <a:off x="713072" y="251468"/>
            <a:ext cx="10515600" cy="1325564"/>
          </a:xfrm>
        </p:spPr>
        <p:txBody>
          <a:bodyPr/>
          <a:lstStyle/>
          <a:p>
            <a:r>
              <a:rPr lang="en-GB"/>
              <a:t>Questioning games/tactics</a:t>
            </a:r>
          </a:p>
        </p:txBody>
      </p:sp>
      <p:sp>
        <p:nvSpPr>
          <p:cNvPr id="3" name="Content Placeholder 2">
            <a:extLst>
              <a:ext uri="{FF2B5EF4-FFF2-40B4-BE49-F238E27FC236}">
                <a16:creationId xmlns:a16="http://schemas.microsoft.com/office/drawing/2014/main" id="{043AFD3D-137D-4089-A1FF-B1B7AF811B07}"/>
              </a:ext>
            </a:extLst>
          </p:cNvPr>
          <p:cNvSpPr>
            <a:spLocks noGrp="1"/>
          </p:cNvSpPr>
          <p:nvPr>
            <p:ph idx="1"/>
          </p:nvPr>
        </p:nvSpPr>
        <p:spPr>
          <a:xfrm>
            <a:off x="838200" y="1577032"/>
            <a:ext cx="10515600" cy="5029500"/>
          </a:xfrm>
        </p:spPr>
        <p:txBody>
          <a:bodyPr/>
          <a:lstStyle/>
          <a:p>
            <a:r>
              <a:rPr lang="en-GB" err="1"/>
              <a:t>Hotseating</a:t>
            </a:r>
            <a:endParaRPr lang="en-GB"/>
          </a:p>
          <a:p>
            <a:r>
              <a:rPr lang="en-GB"/>
              <a:t>Hot Potato</a:t>
            </a:r>
          </a:p>
          <a:p>
            <a:r>
              <a:rPr lang="en-GB"/>
              <a:t>Step outside!</a:t>
            </a:r>
          </a:p>
          <a:p>
            <a:r>
              <a:rPr lang="en-GB"/>
              <a:t>Double and offer – two learners, then the group </a:t>
            </a:r>
          </a:p>
          <a:p>
            <a:r>
              <a:rPr lang="en-GB"/>
              <a:t>Which answer do you like the best?</a:t>
            </a:r>
          </a:p>
          <a:p>
            <a:r>
              <a:rPr lang="en-GB"/>
              <a:t>50-50, phone a friend, ask the audience</a:t>
            </a:r>
          </a:p>
          <a:p>
            <a:r>
              <a:rPr lang="en-GB"/>
              <a:t>Concept check</a:t>
            </a:r>
          </a:p>
          <a:p>
            <a:r>
              <a:rPr lang="en-GB"/>
              <a:t>Home or Away (learner generated questions)</a:t>
            </a:r>
          </a:p>
          <a:p>
            <a:pPr marL="0" indent="0">
              <a:buNone/>
            </a:pPr>
            <a:r>
              <a:rPr lang="en-GB" b="1"/>
              <a:t>Mike Gershon has helpful resources which provide a variety of question types</a:t>
            </a:r>
          </a:p>
        </p:txBody>
      </p:sp>
    </p:spTree>
    <p:extLst>
      <p:ext uri="{BB962C8B-B14F-4D97-AF65-F5344CB8AC3E}">
        <p14:creationId xmlns:p14="http://schemas.microsoft.com/office/powerpoint/2010/main" val="926823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00868ED-0421-4D9D-9938-7D4E5A0829BC}"/>
              </a:ext>
            </a:extLst>
          </p:cNvPr>
          <p:cNvGraphicFramePr>
            <a:graphicFrameLocks noGrp="1"/>
          </p:cNvGraphicFramePr>
          <p:nvPr>
            <p:extLst>
              <p:ext uri="{D42A27DB-BD31-4B8C-83A1-F6EECF244321}">
                <p14:modId xmlns:p14="http://schemas.microsoft.com/office/powerpoint/2010/main" val="106989910"/>
              </p:ext>
            </p:extLst>
          </p:nvPr>
        </p:nvGraphicFramePr>
        <p:xfrm>
          <a:off x="0" y="390760"/>
          <a:ext cx="10932459" cy="6076479"/>
        </p:xfrm>
        <a:graphic>
          <a:graphicData uri="http://schemas.openxmlformats.org/drawingml/2006/table">
            <a:tbl>
              <a:tblPr firstRow="1" bandRow="1">
                <a:tableStyleId>{5940675A-B579-460E-94D1-54222C63F5DA}</a:tableStyleId>
              </a:tblPr>
              <a:tblGrid>
                <a:gridCol w="3644153">
                  <a:extLst>
                    <a:ext uri="{9D8B030D-6E8A-4147-A177-3AD203B41FA5}">
                      <a16:colId xmlns:a16="http://schemas.microsoft.com/office/drawing/2014/main" val="1166670570"/>
                    </a:ext>
                  </a:extLst>
                </a:gridCol>
                <a:gridCol w="3644153">
                  <a:extLst>
                    <a:ext uri="{9D8B030D-6E8A-4147-A177-3AD203B41FA5}">
                      <a16:colId xmlns:a16="http://schemas.microsoft.com/office/drawing/2014/main" val="3210691441"/>
                    </a:ext>
                  </a:extLst>
                </a:gridCol>
                <a:gridCol w="3644153">
                  <a:extLst>
                    <a:ext uri="{9D8B030D-6E8A-4147-A177-3AD203B41FA5}">
                      <a16:colId xmlns:a16="http://schemas.microsoft.com/office/drawing/2014/main" val="3789366936"/>
                    </a:ext>
                  </a:extLst>
                </a:gridCol>
              </a:tblGrid>
              <a:tr h="2144559">
                <a:tc>
                  <a:txBody>
                    <a:bodyPr/>
                    <a:lstStyle/>
                    <a:p>
                      <a:r>
                        <a:rPr lang="en-GB" sz="1800" b="1" u="none" strike="noStrike" kern="1200" baseline="0">
                          <a:solidFill>
                            <a:schemeClr val="tx1"/>
                          </a:solidFill>
                        </a:rPr>
                        <a:t>Knowledge (closed)</a:t>
                      </a:r>
                    </a:p>
                    <a:p>
                      <a:r>
                        <a:rPr lang="en-GB" sz="1800" b="0" u="none" strike="noStrike" kern="1200" baseline="0">
                          <a:solidFill>
                            <a:schemeClr val="tx1"/>
                          </a:solidFill>
                        </a:rPr>
                        <a:t>What?</a:t>
                      </a:r>
                    </a:p>
                    <a:p>
                      <a:r>
                        <a:rPr lang="en-GB" sz="1800" b="0" u="none" strike="noStrike" kern="1200" baseline="0">
                          <a:solidFill>
                            <a:schemeClr val="tx1"/>
                          </a:solidFill>
                        </a:rPr>
                        <a:t>Why?</a:t>
                      </a:r>
                    </a:p>
                    <a:p>
                      <a:r>
                        <a:rPr lang="en-GB" sz="1800" b="0" u="none" strike="noStrike" kern="1200" baseline="0">
                          <a:solidFill>
                            <a:schemeClr val="tx1"/>
                          </a:solidFill>
                        </a:rPr>
                        <a:t>When?</a:t>
                      </a:r>
                    </a:p>
                    <a:p>
                      <a:r>
                        <a:rPr lang="en-GB" sz="1800" b="0" u="none" strike="noStrike" kern="1200" baseline="0">
                          <a:solidFill>
                            <a:schemeClr val="tx1"/>
                          </a:solidFill>
                        </a:rPr>
                        <a:t>How?	</a:t>
                      </a:r>
                    </a:p>
                    <a:p>
                      <a:endParaRPr lang="en-GB"/>
                    </a:p>
                  </a:txBody>
                  <a:tcPr/>
                </a:tc>
                <a:tc>
                  <a:txBody>
                    <a:bodyPr/>
                    <a:lstStyle/>
                    <a:p>
                      <a:r>
                        <a:rPr lang="en-GB" sz="1800" b="1" u="none" strike="noStrike" kern="1200" baseline="0">
                          <a:solidFill>
                            <a:schemeClr val="tx1"/>
                          </a:solidFill>
                        </a:rPr>
                        <a:t>Comprehension</a:t>
                      </a:r>
                    </a:p>
                    <a:p>
                      <a:r>
                        <a:rPr lang="en-GB" sz="1800" b="0" u="none" strike="noStrike" kern="1200" baseline="0">
                          <a:solidFill>
                            <a:schemeClr val="tx1"/>
                          </a:solidFill>
                        </a:rPr>
                        <a:t>Can you explain?</a:t>
                      </a:r>
                    </a:p>
                    <a:p>
                      <a:r>
                        <a:rPr lang="en-GB" sz="1800" b="0" u="none" strike="noStrike" kern="1200" baseline="0">
                          <a:solidFill>
                            <a:schemeClr val="tx1"/>
                          </a:solidFill>
                        </a:rPr>
                        <a:t>Can you compare/contrast?</a:t>
                      </a:r>
                    </a:p>
                    <a:p>
                      <a:r>
                        <a:rPr lang="en-GB" sz="1800" b="0" u="none" strike="noStrike" kern="1200" baseline="0">
                          <a:solidFill>
                            <a:schemeClr val="tx1"/>
                          </a:solidFill>
                        </a:rPr>
                        <a:t>Can you summarise?</a:t>
                      </a:r>
                    </a:p>
                    <a:p>
                      <a:r>
                        <a:rPr lang="en-GB" sz="1800" b="0" u="none" strike="noStrike" kern="1200" baseline="0">
                          <a:solidFill>
                            <a:schemeClr val="tx1"/>
                          </a:solidFill>
                        </a:rPr>
                        <a:t>What are the main…?	</a:t>
                      </a:r>
                    </a:p>
                    <a:p>
                      <a:endParaRPr lang="en-GB"/>
                    </a:p>
                  </a:txBody>
                  <a:tcPr/>
                </a:tc>
                <a:tc>
                  <a:txBody>
                    <a:bodyPr/>
                    <a:lstStyle/>
                    <a:p>
                      <a:r>
                        <a:rPr lang="en-GB" sz="1800" b="1" i="0" u="none" strike="noStrike" kern="1200" baseline="0">
                          <a:solidFill>
                            <a:schemeClr val="tx1"/>
                          </a:solidFill>
                          <a:latin typeface="+mn-lt"/>
                          <a:ea typeface="+mn-ea"/>
                          <a:cs typeface="+mn-cs"/>
                        </a:rPr>
                        <a:t>Application (applying)</a:t>
                      </a:r>
                    </a:p>
                    <a:p>
                      <a:r>
                        <a:rPr lang="en-GB" sz="1800" b="0" i="0" u="none" strike="noStrike" kern="1200" baseline="0">
                          <a:solidFill>
                            <a:schemeClr val="tx1"/>
                          </a:solidFill>
                          <a:latin typeface="+mn-lt"/>
                          <a:ea typeface="+mn-ea"/>
                          <a:cs typeface="+mn-cs"/>
                        </a:rPr>
                        <a:t>How would you use?</a:t>
                      </a:r>
                    </a:p>
                    <a:p>
                      <a:r>
                        <a:rPr lang="en-GB" sz="1800" b="0" i="0" u="none" strike="noStrike" kern="1200" baseline="0">
                          <a:solidFill>
                            <a:schemeClr val="tx1"/>
                          </a:solidFill>
                          <a:latin typeface="+mn-lt"/>
                          <a:ea typeface="+mn-ea"/>
                          <a:cs typeface="+mn-cs"/>
                        </a:rPr>
                        <a:t>What examples can you give?</a:t>
                      </a:r>
                    </a:p>
                    <a:p>
                      <a:r>
                        <a:rPr lang="en-GB" sz="1800" b="0" i="0" u="none" strike="noStrike" kern="1200" baseline="0">
                          <a:solidFill>
                            <a:schemeClr val="tx1"/>
                          </a:solidFill>
                          <a:latin typeface="+mn-lt"/>
                          <a:ea typeface="+mn-ea"/>
                          <a:cs typeface="+mn-cs"/>
                        </a:rPr>
                        <a:t>How can we solve?</a:t>
                      </a:r>
                    </a:p>
                    <a:p>
                      <a:r>
                        <a:rPr lang="en-GB" sz="1800" b="0" i="0" u="none" strike="noStrike" kern="1200" baseline="0">
                          <a:solidFill>
                            <a:schemeClr val="tx1"/>
                          </a:solidFill>
                          <a:latin typeface="+mn-lt"/>
                          <a:ea typeface="+mn-ea"/>
                          <a:cs typeface="+mn-cs"/>
                        </a:rPr>
                        <a:t>What approach would you use?</a:t>
                      </a:r>
                    </a:p>
                    <a:p>
                      <a:r>
                        <a:rPr lang="en-GB" sz="1800" b="0" i="0" u="none" strike="noStrike" kern="1200" baseline="0">
                          <a:solidFill>
                            <a:schemeClr val="tx1"/>
                          </a:solidFill>
                          <a:latin typeface="+mn-lt"/>
                          <a:ea typeface="+mn-ea"/>
                          <a:cs typeface="+mn-cs"/>
                        </a:rPr>
                        <a:t>What would you change?     What other way would you…?	</a:t>
                      </a:r>
                    </a:p>
                  </a:txBody>
                  <a:tcPr/>
                </a:tc>
                <a:extLst>
                  <a:ext uri="{0D108BD9-81ED-4DB2-BD59-A6C34878D82A}">
                    <a16:rowId xmlns:a16="http://schemas.microsoft.com/office/drawing/2014/main" val="1569489846"/>
                  </a:ext>
                </a:extLst>
              </a:tr>
              <a:tr h="2692650">
                <a:tc>
                  <a:txBody>
                    <a:bodyPr/>
                    <a:lstStyle/>
                    <a:p>
                      <a:r>
                        <a:rPr lang="en-GB" sz="1800" b="1" i="0" u="none" strike="noStrike" kern="1200" baseline="0">
                          <a:solidFill>
                            <a:schemeClr val="tx1"/>
                          </a:solidFill>
                          <a:latin typeface="+mn-lt"/>
                          <a:ea typeface="+mn-ea"/>
                          <a:cs typeface="+mn-cs"/>
                        </a:rPr>
                        <a:t>Analysis (breaking down, bringing together)</a:t>
                      </a:r>
                      <a:endParaRPr lang="en-GB" sz="1800" b="0" i="0" u="none" strike="noStrike" kern="1200" baseline="0">
                        <a:solidFill>
                          <a:schemeClr val="tx1"/>
                        </a:solidFill>
                        <a:latin typeface="+mn-lt"/>
                        <a:ea typeface="+mn-ea"/>
                        <a:cs typeface="+mn-cs"/>
                      </a:endParaRPr>
                    </a:p>
                    <a:p>
                      <a:r>
                        <a:rPr lang="en-GB" sz="1800" b="0" i="0" u="none" strike="noStrike" kern="1200" baseline="0">
                          <a:solidFill>
                            <a:schemeClr val="tx1"/>
                          </a:solidFill>
                          <a:latin typeface="+mn-lt"/>
                          <a:ea typeface="+mn-ea"/>
                          <a:cs typeface="+mn-cs"/>
                        </a:rPr>
                        <a:t>What is the theme?      </a:t>
                      </a:r>
                    </a:p>
                    <a:p>
                      <a:r>
                        <a:rPr lang="en-GB" sz="1800" b="0" i="0" u="none" strike="noStrike" kern="1200" baseline="0">
                          <a:solidFill>
                            <a:schemeClr val="tx1"/>
                          </a:solidFill>
                          <a:latin typeface="+mn-lt"/>
                          <a:ea typeface="+mn-ea"/>
                          <a:cs typeface="+mn-cs"/>
                        </a:rPr>
                        <a:t>What inference can you draw?</a:t>
                      </a:r>
                    </a:p>
                    <a:p>
                      <a:r>
                        <a:rPr lang="en-GB" sz="1800" b="0" i="0" u="none" strike="noStrike" kern="1200" baseline="0">
                          <a:solidFill>
                            <a:schemeClr val="tx1"/>
                          </a:solidFill>
                          <a:latin typeface="+mn-lt"/>
                          <a:ea typeface="+mn-ea"/>
                          <a:cs typeface="+mn-cs"/>
                        </a:rPr>
                        <a:t>What are the important…?    </a:t>
                      </a:r>
                    </a:p>
                    <a:p>
                      <a:r>
                        <a:rPr lang="en-GB" sz="1800" b="0" i="0" u="none" strike="noStrike" kern="1200" baseline="0">
                          <a:solidFill>
                            <a:schemeClr val="tx1"/>
                          </a:solidFill>
                          <a:latin typeface="+mn-lt"/>
                          <a:ea typeface="+mn-ea"/>
                          <a:cs typeface="+mn-cs"/>
                        </a:rPr>
                        <a:t>How could you clarify/categorise?</a:t>
                      </a:r>
                    </a:p>
                    <a:p>
                      <a:r>
                        <a:rPr lang="en-GB" sz="1800" b="0" i="0" u="none" strike="noStrike" kern="1200" baseline="0">
                          <a:solidFill>
                            <a:schemeClr val="tx1"/>
                          </a:solidFill>
                          <a:latin typeface="+mn-lt"/>
                          <a:ea typeface="+mn-ea"/>
                          <a:cs typeface="+mn-cs"/>
                        </a:rPr>
                        <a:t>What is the motive?      </a:t>
                      </a:r>
                    </a:p>
                    <a:p>
                      <a:r>
                        <a:rPr lang="en-GB" sz="1800" b="0" i="0" u="none" strike="noStrike" kern="1200" baseline="0">
                          <a:solidFill>
                            <a:schemeClr val="tx1"/>
                          </a:solidFill>
                          <a:latin typeface="+mn-lt"/>
                          <a:ea typeface="+mn-ea"/>
                          <a:cs typeface="+mn-cs"/>
                        </a:rPr>
                        <a:t>What is the relationship between...?</a:t>
                      </a:r>
                    </a:p>
                    <a:p>
                      <a:r>
                        <a:rPr lang="en-GB" sz="1800" b="0" i="0" u="none" strike="noStrike" kern="1200" baseline="0">
                          <a:solidFill>
                            <a:schemeClr val="tx1"/>
                          </a:solidFill>
                          <a:latin typeface="+mn-lt"/>
                          <a:ea typeface="+mn-ea"/>
                          <a:cs typeface="+mn-cs"/>
                        </a:rPr>
                        <a:t>What conclusion can you draw?      </a:t>
                      </a:r>
                    </a:p>
                    <a:p>
                      <a:r>
                        <a:rPr lang="en-GB" sz="1800" b="0" i="0" u="none" strike="noStrike" kern="1200" baseline="0">
                          <a:solidFill>
                            <a:schemeClr val="tx1"/>
                          </a:solidFill>
                          <a:latin typeface="+mn-lt"/>
                          <a:ea typeface="+mn-ea"/>
                          <a:cs typeface="+mn-cs"/>
                        </a:rPr>
                        <a:t>What evidence can you find?	</a:t>
                      </a:r>
                    </a:p>
                    <a:p>
                      <a:endParaRPr lang="en-GB"/>
                    </a:p>
                  </a:txBody>
                  <a:tcPr/>
                </a:tc>
                <a:tc>
                  <a:txBody>
                    <a:bodyPr/>
                    <a:lstStyle/>
                    <a:p>
                      <a:r>
                        <a:rPr lang="en-GB" sz="1800" b="1" i="0" u="none" strike="noStrike" kern="1200" baseline="0">
                          <a:solidFill>
                            <a:schemeClr val="tx1"/>
                          </a:solidFill>
                          <a:latin typeface="+mn-lt"/>
                          <a:ea typeface="+mn-ea"/>
                          <a:cs typeface="+mn-cs"/>
                        </a:rPr>
                        <a:t>Synthesis (making something new)</a:t>
                      </a:r>
                      <a:endParaRPr lang="en-GB" sz="1800" b="0" i="0" u="none" strike="noStrike" kern="1200" baseline="0">
                        <a:solidFill>
                          <a:schemeClr val="tx1"/>
                        </a:solidFill>
                        <a:latin typeface="+mn-lt"/>
                        <a:ea typeface="+mn-ea"/>
                        <a:cs typeface="+mn-cs"/>
                      </a:endParaRPr>
                    </a:p>
                    <a:p>
                      <a:r>
                        <a:rPr lang="en-GB" sz="1800" b="0" i="0" u="none" strike="noStrike" kern="1200" baseline="0">
                          <a:solidFill>
                            <a:schemeClr val="tx1"/>
                          </a:solidFill>
                          <a:latin typeface="+mn-lt"/>
                          <a:ea typeface="+mn-ea"/>
                          <a:cs typeface="+mn-cs"/>
                        </a:rPr>
                        <a:t>What could be done to maximise/minimise?</a:t>
                      </a:r>
                    </a:p>
                    <a:p>
                      <a:r>
                        <a:rPr lang="en-GB" sz="1800" b="0" i="0" u="none" strike="noStrike" kern="1200" baseline="0">
                          <a:solidFill>
                            <a:schemeClr val="tx1"/>
                          </a:solidFill>
                          <a:latin typeface="+mn-lt"/>
                          <a:ea typeface="+mn-ea"/>
                          <a:cs typeface="+mn-cs"/>
                        </a:rPr>
                        <a:t>What changes could you make?  </a:t>
                      </a:r>
                    </a:p>
                    <a:p>
                      <a:r>
                        <a:rPr lang="en-GB" sz="1800" b="0" i="0" u="none" strike="noStrike" kern="1200" baseline="0">
                          <a:solidFill>
                            <a:schemeClr val="tx1"/>
                          </a:solidFill>
                          <a:latin typeface="+mn-lt"/>
                          <a:ea typeface="+mn-ea"/>
                          <a:cs typeface="+mn-cs"/>
                        </a:rPr>
                        <a:t>How would you adapt…. to…?</a:t>
                      </a:r>
                    </a:p>
                    <a:p>
                      <a:r>
                        <a:rPr lang="en-GB" sz="1800" b="0" i="0" u="none" strike="noStrike" kern="1200" baseline="0">
                          <a:solidFill>
                            <a:schemeClr val="tx1"/>
                          </a:solidFill>
                          <a:latin typeface="+mn-lt"/>
                          <a:ea typeface="+mn-ea"/>
                          <a:cs typeface="+mn-cs"/>
                        </a:rPr>
                        <a:t>How could you improve?  </a:t>
                      </a:r>
                    </a:p>
                    <a:p>
                      <a:r>
                        <a:rPr lang="en-GB" sz="1800" b="0" i="0" u="none" strike="noStrike" kern="1200" baseline="0">
                          <a:solidFill>
                            <a:schemeClr val="tx1"/>
                          </a:solidFill>
                          <a:latin typeface="+mn-lt"/>
                          <a:ea typeface="+mn-ea"/>
                          <a:cs typeface="+mn-cs"/>
                        </a:rPr>
                        <a:t>What would happen if?</a:t>
                      </a:r>
                    </a:p>
                    <a:p>
                      <a:r>
                        <a:rPr lang="en-GB" sz="1800" b="0" i="0" u="none" strike="noStrike" kern="1200" baseline="0">
                          <a:solidFill>
                            <a:schemeClr val="tx1"/>
                          </a:solidFill>
                          <a:latin typeface="+mn-lt"/>
                          <a:ea typeface="+mn-ea"/>
                          <a:cs typeface="+mn-cs"/>
                        </a:rPr>
                        <a:t>Can you purpose an alternative?   </a:t>
                      </a:r>
                    </a:p>
                    <a:p>
                      <a:r>
                        <a:rPr lang="en-GB" sz="1800" b="0" i="0" u="none" strike="noStrike" kern="1200" baseline="0">
                          <a:solidFill>
                            <a:schemeClr val="tx1"/>
                          </a:solidFill>
                          <a:latin typeface="+mn-lt"/>
                          <a:ea typeface="+mn-ea"/>
                          <a:cs typeface="+mn-cs"/>
                        </a:rPr>
                        <a:t>Can you predict an outcome if…?</a:t>
                      </a:r>
                    </a:p>
                    <a:p>
                      <a:r>
                        <a:rPr lang="en-GB" sz="1800" b="0" i="0" u="none" strike="noStrike" kern="1200" baseline="0">
                          <a:solidFill>
                            <a:schemeClr val="tx1"/>
                          </a:solidFill>
                          <a:latin typeface="+mn-lt"/>
                          <a:ea typeface="+mn-ea"/>
                          <a:cs typeface="+mn-cs"/>
                        </a:rPr>
                        <a:t>How can you change the plot from…to…?   </a:t>
                      </a:r>
                    </a:p>
                    <a:p>
                      <a:r>
                        <a:rPr lang="en-GB" sz="1800" b="0" i="0" u="none" strike="noStrike" kern="1200" baseline="0">
                          <a:solidFill>
                            <a:schemeClr val="tx1"/>
                          </a:solidFill>
                          <a:latin typeface="+mn-lt"/>
                          <a:ea typeface="+mn-ea"/>
                          <a:cs typeface="+mn-cs"/>
                        </a:rPr>
                        <a:t>Can you construct a model that would change...?	</a:t>
                      </a:r>
                      <a:endParaRPr lang="en-GB"/>
                    </a:p>
                  </a:txBody>
                  <a:tcPr/>
                </a:tc>
                <a:tc>
                  <a:txBody>
                    <a:bodyPr/>
                    <a:lstStyle/>
                    <a:p>
                      <a:r>
                        <a:rPr lang="en-GB" sz="1800" b="1" i="0" u="none" strike="noStrike" kern="1200" baseline="0">
                          <a:solidFill>
                            <a:schemeClr val="tx1"/>
                          </a:solidFill>
                          <a:latin typeface="+mn-lt"/>
                          <a:ea typeface="+mn-ea"/>
                          <a:cs typeface="+mn-cs"/>
                        </a:rPr>
                        <a:t>Evaluation (developing judgements)</a:t>
                      </a:r>
                      <a:endParaRPr lang="en-GB" sz="1800" b="0" i="0" u="none" strike="noStrike" kern="1200" baseline="0">
                        <a:solidFill>
                          <a:schemeClr val="tx1"/>
                        </a:solidFill>
                        <a:latin typeface="+mn-lt"/>
                        <a:ea typeface="+mn-ea"/>
                        <a:cs typeface="+mn-cs"/>
                      </a:endParaRPr>
                    </a:p>
                    <a:p>
                      <a:r>
                        <a:rPr lang="en-GB" sz="1800" b="0" i="0" u="none" strike="noStrike" kern="1200" baseline="0">
                          <a:solidFill>
                            <a:schemeClr val="tx1"/>
                          </a:solidFill>
                          <a:latin typeface="+mn-lt"/>
                          <a:ea typeface="+mn-ea"/>
                          <a:cs typeface="+mn-cs"/>
                        </a:rPr>
                        <a:t>Do you agree with the actions/outcomes?</a:t>
                      </a:r>
                    </a:p>
                    <a:p>
                      <a:r>
                        <a:rPr lang="en-GB" sz="1800" b="0" i="0" u="none" strike="noStrike" kern="1200" baseline="0">
                          <a:solidFill>
                            <a:schemeClr val="tx1"/>
                          </a:solidFill>
                          <a:latin typeface="+mn-lt"/>
                          <a:ea typeface="+mn-ea"/>
                          <a:cs typeface="+mn-cs"/>
                        </a:rPr>
                        <a:t>How would you prove?      </a:t>
                      </a:r>
                    </a:p>
                    <a:p>
                      <a:r>
                        <a:rPr lang="en-GB" sz="1800" b="0" i="0" u="none" strike="noStrike" kern="1200" baseline="0">
                          <a:solidFill>
                            <a:schemeClr val="tx1"/>
                          </a:solidFill>
                          <a:latin typeface="+mn-lt"/>
                          <a:ea typeface="+mn-ea"/>
                          <a:cs typeface="+mn-cs"/>
                        </a:rPr>
                        <a:t>What would you cite to defend the actions?</a:t>
                      </a:r>
                    </a:p>
                    <a:p>
                      <a:r>
                        <a:rPr lang="en-GB" sz="1800" b="0" i="0" u="none" strike="noStrike" kern="1200" baseline="0">
                          <a:solidFill>
                            <a:schemeClr val="tx1"/>
                          </a:solidFill>
                          <a:latin typeface="+mn-lt"/>
                          <a:ea typeface="+mn-ea"/>
                          <a:cs typeface="+mn-cs"/>
                        </a:rPr>
                        <a:t>What judgements would you make about?      </a:t>
                      </a:r>
                    </a:p>
                    <a:p>
                      <a:r>
                        <a:rPr lang="en-GB" sz="1800" b="0" i="0" u="none" strike="noStrike" kern="1200" baseline="0">
                          <a:solidFill>
                            <a:schemeClr val="tx1"/>
                          </a:solidFill>
                          <a:latin typeface="+mn-lt"/>
                          <a:ea typeface="+mn-ea"/>
                          <a:cs typeface="+mn-cs"/>
                        </a:rPr>
                        <a:t>What changes would you make?</a:t>
                      </a:r>
                    </a:p>
                    <a:p>
                      <a:r>
                        <a:rPr lang="en-GB" sz="1800" b="0" i="0" u="none" strike="noStrike" kern="1200" baseline="0">
                          <a:solidFill>
                            <a:schemeClr val="tx1"/>
                          </a:solidFill>
                          <a:latin typeface="+mn-lt"/>
                          <a:ea typeface="+mn-ea"/>
                          <a:cs typeface="+mn-cs"/>
                        </a:rPr>
                        <a:t>What info would you use to support the view?   </a:t>
                      </a:r>
                    </a:p>
                    <a:p>
                      <a:r>
                        <a:rPr lang="en-GB" sz="1800" b="0" i="0" u="none" strike="noStrike" kern="1200" baseline="0">
                          <a:solidFill>
                            <a:schemeClr val="tx1"/>
                          </a:solidFill>
                          <a:latin typeface="+mn-lt"/>
                          <a:ea typeface="+mn-ea"/>
                          <a:cs typeface="+mn-cs"/>
                        </a:rPr>
                        <a:t>What would you recommend?</a:t>
                      </a:r>
                    </a:p>
                    <a:p>
                      <a:r>
                        <a:rPr lang="en-GB" sz="1800" b="0" i="0" u="none" strike="noStrike" kern="1200" baseline="0">
                          <a:solidFill>
                            <a:schemeClr val="tx1"/>
                          </a:solidFill>
                          <a:latin typeface="+mn-lt"/>
                          <a:ea typeface="+mn-ea"/>
                          <a:cs typeface="+mn-cs"/>
                        </a:rPr>
                        <a:t>How could you evaluate/determine/ prioritise/ justify?	</a:t>
                      </a:r>
                    </a:p>
                  </a:txBody>
                  <a:tcPr/>
                </a:tc>
                <a:extLst>
                  <a:ext uri="{0D108BD9-81ED-4DB2-BD59-A6C34878D82A}">
                    <a16:rowId xmlns:a16="http://schemas.microsoft.com/office/drawing/2014/main" val="2881094472"/>
                  </a:ext>
                </a:extLst>
              </a:tr>
            </a:tbl>
          </a:graphicData>
        </a:graphic>
      </p:graphicFrame>
    </p:spTree>
    <p:extLst>
      <p:ext uri="{BB962C8B-B14F-4D97-AF65-F5344CB8AC3E}">
        <p14:creationId xmlns:p14="http://schemas.microsoft.com/office/powerpoint/2010/main" val="3868785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1D7F-A2F4-4438-A29B-DEAE27965D84}"/>
              </a:ext>
            </a:extLst>
          </p:cNvPr>
          <p:cNvSpPr>
            <a:spLocks noGrp="1"/>
          </p:cNvSpPr>
          <p:nvPr>
            <p:ph type="title"/>
          </p:nvPr>
        </p:nvSpPr>
        <p:spPr/>
        <p:txBody>
          <a:bodyPr/>
          <a:lstStyle/>
          <a:p>
            <a:r>
              <a:rPr lang="en-GB"/>
              <a:t>References </a:t>
            </a:r>
          </a:p>
        </p:txBody>
      </p:sp>
      <p:sp>
        <p:nvSpPr>
          <p:cNvPr id="3" name="Content Placeholder 2">
            <a:extLst>
              <a:ext uri="{FF2B5EF4-FFF2-40B4-BE49-F238E27FC236}">
                <a16:creationId xmlns:a16="http://schemas.microsoft.com/office/drawing/2014/main" id="{D3D15D45-3675-4BE2-82E4-9DB53D348F74}"/>
              </a:ext>
            </a:extLst>
          </p:cNvPr>
          <p:cNvSpPr>
            <a:spLocks noGrp="1"/>
          </p:cNvSpPr>
          <p:nvPr>
            <p:ph idx="1"/>
          </p:nvPr>
        </p:nvSpPr>
        <p:spPr/>
        <p:txBody>
          <a:bodyPr/>
          <a:lstStyle/>
          <a:p>
            <a:r>
              <a:rPr lang="en-GB" dirty="0">
                <a:hlinkClick r:id="rId2"/>
              </a:rPr>
              <a:t>Questioning - Geoff </a:t>
            </a:r>
            <a:r>
              <a:rPr lang="en-GB" dirty="0" err="1">
                <a:hlinkClick r:id="rId2"/>
              </a:rPr>
              <a:t>PettyGeoff</a:t>
            </a:r>
            <a:r>
              <a:rPr lang="en-GB" dirty="0">
                <a:hlinkClick r:id="rId2"/>
              </a:rPr>
              <a:t> Petty</a:t>
            </a:r>
            <a:endParaRPr lang="en-GB" dirty="0"/>
          </a:p>
          <a:p>
            <a:r>
              <a:rPr lang="en-GB" dirty="0">
                <a:hlinkClick r:id="rId3"/>
              </a:rPr>
              <a:t>Questioning training - Geoff </a:t>
            </a:r>
            <a:r>
              <a:rPr lang="en-GB" dirty="0" err="1">
                <a:hlinkClick r:id="rId3"/>
              </a:rPr>
              <a:t>PettyGeoff</a:t>
            </a:r>
            <a:r>
              <a:rPr lang="en-GB" dirty="0">
                <a:hlinkClick r:id="rId3"/>
              </a:rPr>
              <a:t> Petty</a:t>
            </a:r>
            <a:endParaRPr lang="en-GB" dirty="0"/>
          </a:p>
          <a:p>
            <a:r>
              <a:rPr lang="en-GB" dirty="0">
                <a:hlinkClick r:id="rId4"/>
              </a:rPr>
              <a:t>Which Questioning Strategy (jcc.ac.uk)</a:t>
            </a:r>
            <a:endParaRPr lang="en-GB" dirty="0"/>
          </a:p>
          <a:p>
            <a:r>
              <a:rPr lang="en-GB" dirty="0">
                <a:hlinkClick r:id="rId5"/>
              </a:rPr>
              <a:t>FREE Resources for Teachers | INSET &amp; CPD Training | Mike Gershon</a:t>
            </a:r>
            <a:endParaRPr lang="en-GB" dirty="0"/>
          </a:p>
        </p:txBody>
      </p:sp>
    </p:spTree>
    <p:extLst>
      <p:ext uri="{BB962C8B-B14F-4D97-AF65-F5344CB8AC3E}">
        <p14:creationId xmlns:p14="http://schemas.microsoft.com/office/powerpoint/2010/main" val="99291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AF7-7AB9-4B40-87E0-FC808F4B9118}"/>
              </a:ext>
            </a:extLst>
          </p:cNvPr>
          <p:cNvSpPr>
            <a:spLocks noGrp="1"/>
          </p:cNvSpPr>
          <p:nvPr>
            <p:ph type="title"/>
          </p:nvPr>
        </p:nvSpPr>
        <p:spPr>
          <a:xfrm>
            <a:off x="838200" y="1079647"/>
            <a:ext cx="10515600" cy="789494"/>
          </a:xfrm>
        </p:spPr>
        <p:txBody>
          <a:bodyPr/>
          <a:lstStyle/>
          <a:p>
            <a:r>
              <a:rPr lang="en-GB"/>
              <a:t>Questions </a:t>
            </a:r>
          </a:p>
        </p:txBody>
      </p:sp>
      <p:sp>
        <p:nvSpPr>
          <p:cNvPr id="3" name="Content Placeholder 2">
            <a:extLst>
              <a:ext uri="{FF2B5EF4-FFF2-40B4-BE49-F238E27FC236}">
                <a16:creationId xmlns:a16="http://schemas.microsoft.com/office/drawing/2014/main" id="{74D982EC-C5FB-49D9-854E-11FBF35F685A}"/>
              </a:ext>
            </a:extLst>
          </p:cNvPr>
          <p:cNvSpPr>
            <a:spLocks noGrp="1"/>
          </p:cNvSpPr>
          <p:nvPr>
            <p:ph idx="1"/>
          </p:nvPr>
        </p:nvSpPr>
        <p:spPr>
          <a:xfrm>
            <a:off x="838200" y="1869141"/>
            <a:ext cx="10515600" cy="3403601"/>
          </a:xfrm>
        </p:spPr>
        <p:txBody>
          <a:bodyPr/>
          <a:lstStyle/>
          <a:p>
            <a:pPr marL="342900" marR="226695" lvl="0" indent="-342900" fontAlgn="base">
              <a:lnSpc>
                <a:spcPct val="90000"/>
              </a:lnSpc>
              <a:spcAft>
                <a:spcPts val="525"/>
              </a:spcAft>
              <a:buClr>
                <a:srgbClr val="000000"/>
              </a:buClr>
              <a:buSzPts val="3200"/>
              <a:buFont typeface="Wingdings" panose="05000000000000000000" pitchFamily="2" charset="2"/>
              <a:buChar char=""/>
            </a:pPr>
            <a:r>
              <a:rPr lang="en-GB" sz="3200" u="none" strike="noStrike">
                <a:solidFill>
                  <a:srgbClr val="000000"/>
                </a:solidFill>
                <a:effectLst/>
                <a:uFill>
                  <a:solidFill>
                    <a:srgbClr val="000000"/>
                  </a:solidFill>
                </a:uFill>
                <a:ea typeface="Arial" panose="020B0604020202020204" pitchFamily="34" charset="0"/>
              </a:rPr>
              <a:t>An average teacher asks </a:t>
            </a:r>
            <a:r>
              <a:rPr lang="en-GB" sz="3200" b="1" u="none" strike="noStrike">
                <a:solidFill>
                  <a:srgbClr val="000000"/>
                </a:solidFill>
                <a:effectLst/>
                <a:uFill>
                  <a:solidFill>
                    <a:srgbClr val="000000"/>
                  </a:solidFill>
                </a:uFill>
                <a:ea typeface="Arial" panose="020B0604020202020204" pitchFamily="34" charset="0"/>
              </a:rPr>
              <a:t>400</a:t>
            </a:r>
            <a:r>
              <a:rPr lang="en-GB" sz="3200" u="none" strike="noStrike">
                <a:solidFill>
                  <a:srgbClr val="000000"/>
                </a:solidFill>
                <a:effectLst/>
                <a:uFill>
                  <a:solidFill>
                    <a:srgbClr val="000000"/>
                  </a:solidFill>
                </a:uFill>
                <a:ea typeface="Arial" panose="020B0604020202020204" pitchFamily="34" charset="0"/>
              </a:rPr>
              <a:t> questions in a day </a:t>
            </a:r>
            <a:endParaRPr lang="en-GB" sz="3200">
              <a:solidFill>
                <a:srgbClr val="000000"/>
              </a:solidFill>
              <a:effectLst/>
              <a:ea typeface="Calibri" panose="020F0502020204030204" pitchFamily="34" charset="0"/>
            </a:endParaRPr>
          </a:p>
          <a:p>
            <a:pPr marL="342900" marR="226695" lvl="0" indent="-342900" fontAlgn="base">
              <a:lnSpc>
                <a:spcPct val="111000"/>
              </a:lnSpc>
              <a:spcAft>
                <a:spcPts val="800"/>
              </a:spcAft>
              <a:buClr>
                <a:srgbClr val="000000"/>
              </a:buClr>
              <a:buSzPts val="3200"/>
              <a:buFont typeface="Wingdings" panose="05000000000000000000" pitchFamily="2" charset="2"/>
              <a:buChar char=""/>
            </a:pPr>
            <a:r>
              <a:rPr lang="en-GB" sz="3200" u="none" strike="noStrike">
                <a:solidFill>
                  <a:srgbClr val="000000"/>
                </a:solidFill>
                <a:effectLst/>
                <a:uFill>
                  <a:solidFill>
                    <a:srgbClr val="000000"/>
                  </a:solidFill>
                </a:uFill>
                <a:ea typeface="Arial" panose="020B0604020202020204" pitchFamily="34" charset="0"/>
              </a:rPr>
              <a:t>That’s </a:t>
            </a:r>
            <a:r>
              <a:rPr lang="en-GB" sz="3200" b="1" u="none" strike="noStrike">
                <a:solidFill>
                  <a:srgbClr val="000000"/>
                </a:solidFill>
                <a:effectLst/>
                <a:uFill>
                  <a:solidFill>
                    <a:srgbClr val="000000"/>
                  </a:solidFill>
                </a:uFill>
                <a:ea typeface="Arial" panose="020B0604020202020204" pitchFamily="34" charset="0"/>
              </a:rPr>
              <a:t>70,000</a:t>
            </a:r>
            <a:r>
              <a:rPr lang="en-GB" sz="3200" u="none" strike="noStrike">
                <a:solidFill>
                  <a:srgbClr val="000000"/>
                </a:solidFill>
                <a:effectLst/>
                <a:uFill>
                  <a:solidFill>
                    <a:srgbClr val="000000"/>
                  </a:solidFill>
                </a:uFill>
                <a:ea typeface="Arial" panose="020B0604020202020204" pitchFamily="34" charset="0"/>
              </a:rPr>
              <a:t> a year! </a:t>
            </a:r>
            <a:endParaRPr lang="en-GB" sz="3200">
              <a:solidFill>
                <a:srgbClr val="000000"/>
              </a:solidFill>
              <a:effectLst/>
              <a:ea typeface="Calibri" panose="020F0502020204030204" pitchFamily="34" charset="0"/>
            </a:endParaRPr>
          </a:p>
          <a:p>
            <a:pPr marL="342900" marR="226695" lvl="0" indent="-342900" fontAlgn="base">
              <a:lnSpc>
                <a:spcPct val="90000"/>
              </a:lnSpc>
              <a:spcAft>
                <a:spcPts val="520"/>
              </a:spcAft>
              <a:buClr>
                <a:srgbClr val="000000"/>
              </a:buClr>
              <a:buSzPts val="3200"/>
              <a:buFont typeface="Wingdings" panose="05000000000000000000" pitchFamily="2" charset="2"/>
              <a:buChar char=""/>
            </a:pPr>
            <a:r>
              <a:rPr lang="en-GB" sz="3200" u="none" strike="noStrike">
                <a:solidFill>
                  <a:srgbClr val="000000"/>
                </a:solidFill>
                <a:effectLst/>
                <a:uFill>
                  <a:solidFill>
                    <a:srgbClr val="000000"/>
                  </a:solidFill>
                </a:uFill>
                <a:ea typeface="Arial" panose="020B0604020202020204" pitchFamily="34" charset="0"/>
              </a:rPr>
              <a:t>One-third of all teaching time is spent asking questions </a:t>
            </a:r>
            <a:endParaRPr lang="en-GB" sz="3200">
              <a:solidFill>
                <a:srgbClr val="000000"/>
              </a:solidFill>
              <a:effectLst/>
              <a:ea typeface="Calibri" panose="020F0502020204030204" pitchFamily="34" charset="0"/>
            </a:endParaRPr>
          </a:p>
          <a:p>
            <a:pPr marL="342900" marR="226695" lvl="0" indent="-342900" fontAlgn="base">
              <a:lnSpc>
                <a:spcPct val="90000"/>
              </a:lnSpc>
              <a:spcAft>
                <a:spcPts val="800"/>
              </a:spcAft>
              <a:buClr>
                <a:srgbClr val="000000"/>
              </a:buClr>
              <a:buSzPts val="3200"/>
              <a:buFont typeface="Wingdings" panose="05000000000000000000" pitchFamily="2" charset="2"/>
              <a:buChar char=""/>
            </a:pPr>
            <a:r>
              <a:rPr lang="en-GB" sz="3200" u="none" strike="noStrike">
                <a:solidFill>
                  <a:srgbClr val="000000"/>
                </a:solidFill>
                <a:effectLst/>
                <a:uFill>
                  <a:solidFill>
                    <a:srgbClr val="000000"/>
                  </a:solidFill>
                </a:uFill>
                <a:ea typeface="Arial" panose="020B0604020202020204" pitchFamily="34" charset="0"/>
              </a:rPr>
              <a:t>Most questions are answered in less than a second </a:t>
            </a:r>
            <a:endParaRPr lang="en-GB" sz="3200" u="none" strike="noStrike">
              <a:solidFill>
                <a:srgbClr val="000000"/>
              </a:solidFill>
              <a:effectLst/>
              <a:uFill>
                <a:solidFill>
                  <a:srgbClr val="000000"/>
                </a:solidFill>
              </a:uFill>
              <a:ea typeface="Wingdings" panose="05000000000000000000" pitchFamily="2" charset="2"/>
            </a:endParaRPr>
          </a:p>
          <a:p>
            <a:pPr marL="0" marR="114300" indent="0" algn="r">
              <a:lnSpc>
                <a:spcPct val="107000"/>
              </a:lnSpc>
              <a:spcAft>
                <a:spcPts val="1195"/>
              </a:spcAft>
              <a:buNone/>
            </a:pPr>
            <a:endParaRPr lang="en-GB"/>
          </a:p>
          <a:p>
            <a:pPr marL="0" marR="114300" indent="0" algn="r">
              <a:lnSpc>
                <a:spcPct val="107000"/>
              </a:lnSpc>
              <a:spcAft>
                <a:spcPts val="1195"/>
              </a:spcAft>
              <a:buNone/>
            </a:pPr>
            <a:r>
              <a:rPr lang="en-GB"/>
              <a:t>Steven Hastings TES 4 July 2003 </a:t>
            </a:r>
            <a:r>
              <a:rPr lang="en-GB" sz="3200">
                <a:solidFill>
                  <a:srgbClr val="000000"/>
                </a:solidFill>
                <a:effectLst/>
                <a:ea typeface="Arial" panose="020B0604020202020204" pitchFamily="34" charset="0"/>
              </a:rPr>
              <a:t>  </a:t>
            </a:r>
            <a:endParaRPr lang="en-GB" sz="3200">
              <a:solidFill>
                <a:srgbClr val="000000"/>
              </a:solidFill>
              <a:effectLst/>
              <a:ea typeface="Calibri" panose="020F0502020204030204" pitchFamily="34" charset="0"/>
            </a:endParaRPr>
          </a:p>
          <a:p>
            <a:endParaRPr lang="en-GB" sz="4400"/>
          </a:p>
        </p:txBody>
      </p:sp>
    </p:spTree>
    <p:extLst>
      <p:ext uri="{BB962C8B-B14F-4D97-AF65-F5344CB8AC3E}">
        <p14:creationId xmlns:p14="http://schemas.microsoft.com/office/powerpoint/2010/main" val="321649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904C-33D6-452A-A2C1-78318B2C3F83}"/>
              </a:ext>
            </a:extLst>
          </p:cNvPr>
          <p:cNvSpPr>
            <a:spLocks noGrp="1"/>
          </p:cNvSpPr>
          <p:nvPr>
            <p:ph type="title"/>
          </p:nvPr>
        </p:nvSpPr>
        <p:spPr>
          <a:xfrm>
            <a:off x="838200" y="2766218"/>
            <a:ext cx="10515600" cy="1325564"/>
          </a:xfrm>
        </p:spPr>
        <p:txBody>
          <a:bodyPr/>
          <a:lstStyle/>
          <a:p>
            <a:r>
              <a:rPr lang="en-GB" dirty="0"/>
              <a:t>Why Ask Questions?</a:t>
            </a:r>
          </a:p>
        </p:txBody>
      </p:sp>
    </p:spTree>
    <p:extLst>
      <p:ext uri="{BB962C8B-B14F-4D97-AF65-F5344CB8AC3E}">
        <p14:creationId xmlns:p14="http://schemas.microsoft.com/office/powerpoint/2010/main" val="26313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8C84-A35B-4872-BD63-9DE4B5BE514C}"/>
              </a:ext>
            </a:extLst>
          </p:cNvPr>
          <p:cNvSpPr>
            <a:spLocks noGrp="1"/>
          </p:cNvSpPr>
          <p:nvPr>
            <p:ph type="title"/>
          </p:nvPr>
        </p:nvSpPr>
        <p:spPr>
          <a:xfrm>
            <a:off x="838200" y="582105"/>
            <a:ext cx="10515600" cy="1325564"/>
          </a:xfrm>
        </p:spPr>
        <p:txBody>
          <a:bodyPr/>
          <a:lstStyle/>
          <a:p>
            <a:r>
              <a:rPr lang="en-GB"/>
              <a:t>Why Ask Questions?</a:t>
            </a:r>
          </a:p>
        </p:txBody>
      </p:sp>
      <p:sp>
        <p:nvSpPr>
          <p:cNvPr id="3" name="Content Placeholder 2">
            <a:extLst>
              <a:ext uri="{FF2B5EF4-FFF2-40B4-BE49-F238E27FC236}">
                <a16:creationId xmlns:a16="http://schemas.microsoft.com/office/drawing/2014/main" id="{637A9088-5145-47CB-AB8E-7FACFE8BBC0A}"/>
              </a:ext>
            </a:extLst>
          </p:cNvPr>
          <p:cNvSpPr>
            <a:spLocks noGrp="1"/>
          </p:cNvSpPr>
          <p:nvPr>
            <p:ph idx="1"/>
          </p:nvPr>
        </p:nvSpPr>
        <p:spPr>
          <a:xfrm>
            <a:off x="838200" y="1734672"/>
            <a:ext cx="10515600" cy="4209078"/>
          </a:xfrm>
        </p:spPr>
        <p:txBody>
          <a:bodyPr/>
          <a:lstStyle/>
          <a:p>
            <a:r>
              <a:rPr lang="en-GB"/>
              <a:t>Research evidence (See Hattie and Marzano) tells us that good questioning strategies can have a huge </a:t>
            </a:r>
            <a:r>
              <a:rPr lang="en-GB" b="1"/>
              <a:t>effect on learner achievement.</a:t>
            </a:r>
          </a:p>
          <a:p>
            <a:r>
              <a:rPr lang="en-GB"/>
              <a:t>Good strategies really support and help learners who may be struggling, especially as they are often used in the presentation stage of lessons.</a:t>
            </a:r>
          </a:p>
          <a:p>
            <a:r>
              <a:rPr lang="en-GB"/>
              <a:t>Therefore we need to provide an approach to Q&amp;A which includes more learners and excludes fewer.</a:t>
            </a:r>
          </a:p>
        </p:txBody>
      </p:sp>
    </p:spTree>
    <p:extLst>
      <p:ext uri="{BB962C8B-B14F-4D97-AF65-F5344CB8AC3E}">
        <p14:creationId xmlns:p14="http://schemas.microsoft.com/office/powerpoint/2010/main" val="1811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BD11-0A19-491B-8419-3688EA41FE6D}"/>
              </a:ext>
            </a:extLst>
          </p:cNvPr>
          <p:cNvSpPr>
            <a:spLocks noGrp="1"/>
          </p:cNvSpPr>
          <p:nvPr>
            <p:ph type="title"/>
          </p:nvPr>
        </p:nvSpPr>
        <p:spPr/>
        <p:txBody>
          <a:bodyPr/>
          <a:lstStyle/>
          <a:p>
            <a:r>
              <a:rPr lang="en-GB"/>
              <a:t>Questioning strategy</a:t>
            </a:r>
          </a:p>
        </p:txBody>
      </p:sp>
      <p:sp>
        <p:nvSpPr>
          <p:cNvPr id="3" name="Content Placeholder 2">
            <a:extLst>
              <a:ext uri="{FF2B5EF4-FFF2-40B4-BE49-F238E27FC236}">
                <a16:creationId xmlns:a16="http://schemas.microsoft.com/office/drawing/2014/main" id="{31F0545C-9811-4154-A401-5EB3CDAA7170}"/>
              </a:ext>
            </a:extLst>
          </p:cNvPr>
          <p:cNvSpPr>
            <a:spLocks noGrp="1"/>
          </p:cNvSpPr>
          <p:nvPr>
            <p:ph idx="1"/>
          </p:nvPr>
        </p:nvSpPr>
        <p:spPr>
          <a:xfrm>
            <a:off x="838199" y="2218766"/>
            <a:ext cx="5629835" cy="4061010"/>
          </a:xfrm>
        </p:spPr>
        <p:txBody>
          <a:bodyPr/>
          <a:lstStyle/>
          <a:p>
            <a:pPr marL="457200" indent="-457200">
              <a:buFont typeface="+mj-lt"/>
              <a:buAutoNum type="arabicPeriod"/>
            </a:pPr>
            <a:r>
              <a:rPr lang="en-GB" sz="2400" b="1" kern="0">
                <a:effectLst/>
              </a:rPr>
              <a:t>Q&amp;A: volunteers answer</a:t>
            </a:r>
          </a:p>
          <a:p>
            <a:pPr marL="457200" indent="-457200">
              <a:buFont typeface="+mj-lt"/>
              <a:buAutoNum type="arabicPeriod"/>
            </a:pPr>
            <a:r>
              <a:rPr lang="en-GB" sz="2400" b="1">
                <a:effectLst/>
                <a:ea typeface="Times" panose="02020603050405020304" pitchFamily="18" charset="0"/>
              </a:rPr>
              <a:t>Q&amp;A: nominees answer </a:t>
            </a:r>
            <a:endParaRPr lang="en-GB" sz="2400">
              <a:effectLst/>
              <a:ea typeface="Times" panose="02020603050405020304" pitchFamily="18" charset="0"/>
            </a:endParaRPr>
          </a:p>
          <a:p>
            <a:pPr marL="457200" indent="-457200">
              <a:buFont typeface="+mj-lt"/>
              <a:buAutoNum type="arabicPeriod"/>
            </a:pPr>
            <a:r>
              <a:rPr lang="en-GB" sz="2400" b="1">
                <a:effectLst/>
                <a:ea typeface="Times" panose="02020603050405020304" pitchFamily="18" charset="0"/>
              </a:rPr>
              <a:t>Buzz groups: volunteers answer</a:t>
            </a:r>
            <a:endParaRPr lang="en-GB" sz="2400">
              <a:effectLst/>
              <a:ea typeface="Times" panose="02020603050405020304" pitchFamily="18" charset="0"/>
            </a:endParaRPr>
          </a:p>
          <a:p>
            <a:pPr marL="457200" indent="-457200">
              <a:buFont typeface="+mj-lt"/>
              <a:buAutoNum type="arabicPeriod"/>
            </a:pPr>
            <a:r>
              <a:rPr lang="en-GB" sz="2400" b="1">
                <a:effectLst/>
                <a:ea typeface="Times" panose="02020603050405020304" pitchFamily="18" charset="0"/>
              </a:rPr>
              <a:t>Buzz groups: nominees answer</a:t>
            </a:r>
            <a:endParaRPr lang="en-GB" sz="2400">
              <a:effectLst/>
              <a:ea typeface="Times" panose="02020603050405020304" pitchFamily="18" charset="0"/>
            </a:endParaRPr>
          </a:p>
          <a:p>
            <a:pPr marL="457200" indent="-457200">
              <a:buFont typeface="+mj-lt"/>
              <a:buAutoNum type="arabicPeriod"/>
            </a:pPr>
            <a:r>
              <a:rPr lang="en-GB" sz="2400" b="1" kern="0">
                <a:effectLst/>
              </a:rPr>
              <a:t>Assertive Questioning</a:t>
            </a:r>
          </a:p>
          <a:p>
            <a:pPr marL="457200" indent="-457200">
              <a:buFont typeface="+mj-lt"/>
              <a:buAutoNum type="arabicPeriod"/>
            </a:pPr>
            <a:r>
              <a:rPr lang="en-GB" sz="2400" b="1">
                <a:effectLst/>
              </a:rPr>
              <a:t>Pair checking</a:t>
            </a:r>
          </a:p>
          <a:p>
            <a:pPr marL="457200" indent="-457200">
              <a:buFont typeface="+mj-lt"/>
              <a:buAutoNum type="arabicPeriod"/>
            </a:pPr>
            <a:r>
              <a:rPr lang="en-GB" sz="2400" b="1">
                <a:effectLst/>
                <a:ea typeface="Times" panose="02020603050405020304" pitchFamily="18" charset="0"/>
              </a:rPr>
              <a:t>Mini whiteboards</a:t>
            </a:r>
            <a:endParaRPr lang="en-GB" sz="2400">
              <a:effectLst/>
              <a:ea typeface="Times" panose="02020603050405020304" pitchFamily="18" charset="0"/>
            </a:endParaRPr>
          </a:p>
          <a:p>
            <a:pPr marL="457200" indent="-457200">
              <a:buFont typeface="+mj-lt"/>
              <a:buAutoNum type="arabicPeriod"/>
            </a:pPr>
            <a:r>
              <a:rPr lang="en-GB" sz="2400" b="1">
                <a:effectLst/>
                <a:ea typeface="Times" panose="02020603050405020304" pitchFamily="18" charset="0"/>
              </a:rPr>
              <a:t>Q&amp;A nominees ‘basket ball’ version</a:t>
            </a:r>
            <a:endParaRPr lang="en-GB" sz="2400">
              <a:effectLst/>
              <a:ea typeface="Times" panose="02020603050405020304" pitchFamily="18" charset="0"/>
            </a:endParaRPr>
          </a:p>
          <a:p>
            <a:endParaRPr lang="en-GB" sz="3600"/>
          </a:p>
        </p:txBody>
      </p:sp>
      <p:sp>
        <p:nvSpPr>
          <p:cNvPr id="4" name="TextBox 3">
            <a:extLst>
              <a:ext uri="{FF2B5EF4-FFF2-40B4-BE49-F238E27FC236}">
                <a16:creationId xmlns:a16="http://schemas.microsoft.com/office/drawing/2014/main" id="{F27DDF94-F134-49E5-837B-3271B1B299C2}"/>
              </a:ext>
            </a:extLst>
          </p:cNvPr>
          <p:cNvSpPr txBox="1"/>
          <p:nvPr/>
        </p:nvSpPr>
        <p:spPr>
          <a:xfrm>
            <a:off x="6871447" y="2097741"/>
            <a:ext cx="4482353" cy="3539430"/>
          </a:xfrm>
          <a:prstGeom prst="rect">
            <a:avLst/>
          </a:prstGeom>
          <a:noFill/>
        </p:spPr>
        <p:txBody>
          <a:bodyPr wrap="square" rtlCol="0">
            <a:spAutoFit/>
          </a:bodyPr>
          <a:lstStyle/>
          <a:p>
            <a:r>
              <a:rPr lang="en-GB" sz="2800"/>
              <a:t>Which ones do you usually use?</a:t>
            </a:r>
          </a:p>
          <a:p>
            <a:endParaRPr lang="en-GB" sz="2800"/>
          </a:p>
          <a:p>
            <a:r>
              <a:rPr lang="en-GB" sz="2800">
                <a:sym typeface="Wingdings" panose="05000000000000000000" pitchFamily="2" charset="2"/>
              </a:rPr>
              <a:t></a:t>
            </a:r>
            <a:r>
              <a:rPr lang="en-GB" sz="2800"/>
              <a:t>I use this strategy a lot</a:t>
            </a:r>
          </a:p>
          <a:p>
            <a:r>
              <a:rPr lang="en-GB" sz="2800">
                <a:sym typeface="Wingdings" panose="05000000000000000000" pitchFamily="2" charset="2"/>
              </a:rPr>
              <a:t>   </a:t>
            </a:r>
            <a:r>
              <a:rPr lang="en-GB" sz="2800"/>
              <a:t>I sometimes use this  	strategy</a:t>
            </a:r>
          </a:p>
          <a:p>
            <a:r>
              <a:rPr lang="en-GB" sz="2800">
                <a:sym typeface="Wingdings" panose="05000000000000000000" pitchFamily="2" charset="2"/>
              </a:rPr>
              <a:t>   </a:t>
            </a:r>
            <a:r>
              <a:rPr lang="en-GB" sz="2800"/>
              <a:t>I never use this 	strategy</a:t>
            </a:r>
          </a:p>
        </p:txBody>
      </p:sp>
    </p:spTree>
    <p:extLst>
      <p:ext uri="{BB962C8B-B14F-4D97-AF65-F5344CB8AC3E}">
        <p14:creationId xmlns:p14="http://schemas.microsoft.com/office/powerpoint/2010/main" val="35672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A956-1FC9-41CE-A860-A7EAD70FE5D1}"/>
              </a:ext>
            </a:extLst>
          </p:cNvPr>
          <p:cNvSpPr>
            <a:spLocks noGrp="1"/>
          </p:cNvSpPr>
          <p:nvPr>
            <p:ph type="title"/>
          </p:nvPr>
        </p:nvSpPr>
        <p:spPr>
          <a:xfrm>
            <a:off x="838200" y="541764"/>
            <a:ext cx="10515600" cy="1325564"/>
          </a:xfrm>
        </p:spPr>
        <p:txBody>
          <a:bodyPr/>
          <a:lstStyle/>
          <a:p>
            <a:r>
              <a:rPr lang="en-GB"/>
              <a:t>Which questioning strategy?</a:t>
            </a:r>
          </a:p>
        </p:txBody>
      </p:sp>
      <p:sp>
        <p:nvSpPr>
          <p:cNvPr id="3" name="Content Placeholder 2">
            <a:extLst>
              <a:ext uri="{FF2B5EF4-FFF2-40B4-BE49-F238E27FC236}">
                <a16:creationId xmlns:a16="http://schemas.microsoft.com/office/drawing/2014/main" id="{E3D025E0-A7AF-4D27-A916-37BA6CF14F10}"/>
              </a:ext>
            </a:extLst>
          </p:cNvPr>
          <p:cNvSpPr>
            <a:spLocks noGrp="1"/>
          </p:cNvSpPr>
          <p:nvPr>
            <p:ph idx="1"/>
          </p:nvPr>
        </p:nvSpPr>
        <p:spPr>
          <a:xfrm>
            <a:off x="838200" y="2218766"/>
            <a:ext cx="10515600" cy="3724984"/>
          </a:xfrm>
        </p:spPr>
        <p:txBody>
          <a:bodyPr/>
          <a:lstStyle/>
          <a:p>
            <a:pPr marL="0" indent="0">
              <a:buNone/>
            </a:pPr>
            <a:r>
              <a:rPr lang="en-GB"/>
              <a:t>When choosing your strategy you should consider the following:</a:t>
            </a:r>
          </a:p>
          <a:p>
            <a:pPr marL="0" indent="0">
              <a:buNone/>
            </a:pPr>
            <a:endParaRPr lang="en-GB"/>
          </a:p>
          <a:p>
            <a:pPr lvl="3"/>
            <a:r>
              <a:rPr lang="en-GB" sz="3600">
                <a:effectLst/>
                <a:ea typeface="Times" panose="02020603050405020304" pitchFamily="18" charset="0"/>
              </a:rPr>
              <a:t>Participation </a:t>
            </a:r>
            <a:r>
              <a:rPr lang="en-GB" sz="3600">
                <a:ea typeface="Times" panose="02020603050405020304" pitchFamily="18" charset="0"/>
              </a:rPr>
              <a:t>r</a:t>
            </a:r>
            <a:r>
              <a:rPr lang="en-GB" sz="3600">
                <a:effectLst/>
                <a:ea typeface="Times" panose="02020603050405020304" pitchFamily="18" charset="0"/>
              </a:rPr>
              <a:t>ate  </a:t>
            </a:r>
          </a:p>
          <a:p>
            <a:pPr lvl="3"/>
            <a:r>
              <a:rPr lang="en-GB" sz="3600">
                <a:effectLst/>
                <a:ea typeface="Times" panose="02020603050405020304" pitchFamily="18" charset="0"/>
              </a:rPr>
              <a:t>Tutor’s feedback  </a:t>
            </a:r>
          </a:p>
          <a:p>
            <a:pPr lvl="3"/>
            <a:r>
              <a:rPr lang="en-GB" sz="3600">
                <a:effectLst/>
                <a:ea typeface="Times" panose="02020603050405020304" pitchFamily="18" charset="0"/>
              </a:rPr>
              <a:t>Learner’s feedback </a:t>
            </a:r>
          </a:p>
          <a:p>
            <a:pPr lvl="3"/>
            <a:r>
              <a:rPr lang="en-GB" sz="3600">
                <a:effectLst/>
                <a:ea typeface="Times" panose="02020603050405020304" pitchFamily="18" charset="0"/>
              </a:rPr>
              <a:t>Thinking time</a:t>
            </a:r>
          </a:p>
          <a:p>
            <a:pPr lvl="3"/>
            <a:r>
              <a:rPr lang="en-GB" sz="3600">
                <a:effectLst/>
                <a:ea typeface="Times" panose="02020603050405020304" pitchFamily="18" charset="0"/>
              </a:rPr>
              <a:t>Learners comfort</a:t>
            </a:r>
            <a:endParaRPr lang="en-GB" sz="4800"/>
          </a:p>
        </p:txBody>
      </p:sp>
    </p:spTree>
    <p:extLst>
      <p:ext uri="{BB962C8B-B14F-4D97-AF65-F5344CB8AC3E}">
        <p14:creationId xmlns:p14="http://schemas.microsoft.com/office/powerpoint/2010/main" val="26695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115-D1F6-4783-95CC-C9F6AC56D4E9}"/>
              </a:ext>
            </a:extLst>
          </p:cNvPr>
          <p:cNvSpPr>
            <a:spLocks noGrp="1"/>
          </p:cNvSpPr>
          <p:nvPr>
            <p:ph type="title"/>
          </p:nvPr>
        </p:nvSpPr>
        <p:spPr/>
        <p:txBody>
          <a:bodyPr/>
          <a:lstStyle/>
          <a:p>
            <a:r>
              <a:rPr lang="en-GB"/>
              <a:t>Activity</a:t>
            </a:r>
          </a:p>
        </p:txBody>
      </p:sp>
      <p:sp>
        <p:nvSpPr>
          <p:cNvPr id="3" name="Content Placeholder 2">
            <a:extLst>
              <a:ext uri="{FF2B5EF4-FFF2-40B4-BE49-F238E27FC236}">
                <a16:creationId xmlns:a16="http://schemas.microsoft.com/office/drawing/2014/main" id="{474CC5E4-BD9A-4A9C-8FE3-3097848E6C57}"/>
              </a:ext>
            </a:extLst>
          </p:cNvPr>
          <p:cNvSpPr>
            <a:spLocks noGrp="1"/>
          </p:cNvSpPr>
          <p:nvPr>
            <p:ph idx="1"/>
          </p:nvPr>
        </p:nvSpPr>
        <p:spPr/>
        <p:txBody>
          <a:bodyPr/>
          <a:lstStyle/>
          <a:p>
            <a:pPr marL="0" indent="0">
              <a:buNone/>
            </a:pPr>
            <a:r>
              <a:rPr lang="en-GB" dirty="0"/>
              <a:t>Assess the different question types using the MS Forms link</a:t>
            </a:r>
          </a:p>
          <a:p>
            <a:pPr marL="0" indent="0">
              <a:buNone/>
            </a:pPr>
            <a:endParaRPr lang="en-GB" dirty="0"/>
          </a:p>
          <a:p>
            <a:pPr marL="0" indent="0">
              <a:buNone/>
            </a:pPr>
            <a:r>
              <a:rPr lang="en-GB" dirty="0">
                <a:hlinkClick r:id="rId3"/>
              </a:rPr>
              <a:t>https://forms.office.com/r/KnPpd1ixp4</a:t>
            </a:r>
            <a:r>
              <a:rPr lang="en-GB" dirty="0"/>
              <a:t> </a:t>
            </a:r>
          </a:p>
        </p:txBody>
      </p:sp>
    </p:spTree>
    <p:extLst>
      <p:ext uri="{BB962C8B-B14F-4D97-AF65-F5344CB8AC3E}">
        <p14:creationId xmlns:p14="http://schemas.microsoft.com/office/powerpoint/2010/main" val="2860838146"/>
      </p:ext>
    </p:extLst>
  </p:cSld>
  <p:clrMapOvr>
    <a:masterClrMapping/>
  </p:clrMapOvr>
</p:sld>
</file>

<file path=ppt/theme/theme1.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mpshire Learn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ampshire Learn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Hampshire Achieves</Template>
  <TotalTime>44</TotalTime>
  <Words>3061</Words>
  <Application>Microsoft Office PowerPoint</Application>
  <PresentationFormat>Widescreen</PresentationFormat>
  <Paragraphs>350</Paragraphs>
  <Slides>33</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Arial</vt:lpstr>
      <vt:lpstr>avenir-lt-w01_35-light1475496</vt:lpstr>
      <vt:lpstr>Calibri</vt:lpstr>
      <vt:lpstr>Calibri Light</vt:lpstr>
      <vt:lpstr>Calibri W01 Regular_904604</vt:lpstr>
      <vt:lpstr>inherit</vt:lpstr>
      <vt:lpstr>Tahoma</vt:lpstr>
      <vt:lpstr>Times</vt:lpstr>
      <vt:lpstr>Trebuchet MS</vt:lpstr>
      <vt:lpstr>Wingdings</vt:lpstr>
      <vt:lpstr>Hampshire Achieves Title</vt:lpstr>
      <vt:lpstr>Hampshire Achieves Inside</vt:lpstr>
      <vt:lpstr>Hampshire Learns Title</vt:lpstr>
      <vt:lpstr>Hampshire Learns Inside</vt:lpstr>
      <vt:lpstr>PowerPoint Presentation</vt:lpstr>
      <vt:lpstr>Aims of this session</vt:lpstr>
      <vt:lpstr>PowerPoint Presentation</vt:lpstr>
      <vt:lpstr>Questions </vt:lpstr>
      <vt:lpstr>Why Ask Questions?</vt:lpstr>
      <vt:lpstr>Why Ask Questions?</vt:lpstr>
      <vt:lpstr>Questioning strategy</vt:lpstr>
      <vt:lpstr>Which questioning strategy?</vt:lpstr>
      <vt:lpstr>Activity</vt:lpstr>
      <vt:lpstr>PowerPoint Presentation</vt:lpstr>
      <vt:lpstr>Hands up or no hands?</vt:lpstr>
      <vt:lpstr>Hands vs no hands</vt:lpstr>
      <vt:lpstr>‘No hands up’ classroom culture – expect to be ASKED a question</vt:lpstr>
      <vt:lpstr>High quality questions promote thinking.  Thinking takes time: ‘wait time’. </vt:lpstr>
      <vt:lpstr>Wait time</vt:lpstr>
      <vt:lpstr>Wait time</vt:lpstr>
      <vt:lpstr>Assertive questioning </vt:lpstr>
      <vt:lpstr>PowerPoint Presentation</vt:lpstr>
      <vt:lpstr>Why Use Assertive Questioning?</vt:lpstr>
      <vt:lpstr>Supplementary questions</vt:lpstr>
      <vt:lpstr>Responding to answers</vt:lpstr>
      <vt:lpstr>The Don’t Knows</vt:lpstr>
      <vt:lpstr>Blooms Taxonomy of questions </vt:lpstr>
      <vt:lpstr>Pick your question purposefully</vt:lpstr>
      <vt:lpstr>Questions that Challenge</vt:lpstr>
      <vt:lpstr>Summary</vt:lpstr>
      <vt:lpstr>Effective questioning  </vt:lpstr>
      <vt:lpstr>Ineffective questioning</vt:lpstr>
      <vt:lpstr>Key points for effective questioning</vt:lpstr>
      <vt:lpstr>What’s worth trying?</vt:lpstr>
      <vt:lpstr>Questioning games/tactics</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Wendy (Childrens Services)</dc:creator>
  <cp:lastModifiedBy>Wendy Scott (Childrens Services)</cp:lastModifiedBy>
  <cp:revision>2</cp:revision>
  <dcterms:created xsi:type="dcterms:W3CDTF">2021-04-09T08:29:43Z</dcterms:created>
  <dcterms:modified xsi:type="dcterms:W3CDTF">2021-10-05T10:17:29Z</dcterms:modified>
</cp:coreProperties>
</file>