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6"/>
    <p:sldMasterId id="2147483698" r:id="rId7"/>
  </p:sldMasterIdLst>
  <p:handoutMasterIdLst>
    <p:handoutMasterId r:id="rId41"/>
  </p:handoutMasterIdLst>
  <p:sldIdLst>
    <p:sldId id="266" r:id="rId8"/>
    <p:sldId id="267" r:id="rId9"/>
    <p:sldId id="268" r:id="rId10"/>
    <p:sldId id="270" r:id="rId11"/>
    <p:sldId id="283" r:id="rId12"/>
    <p:sldId id="269" r:id="rId13"/>
    <p:sldId id="271" r:id="rId14"/>
    <p:sldId id="300" r:id="rId15"/>
    <p:sldId id="275" r:id="rId16"/>
    <p:sldId id="272" r:id="rId17"/>
    <p:sldId id="292" r:id="rId18"/>
    <p:sldId id="273" r:id="rId19"/>
    <p:sldId id="293" r:id="rId20"/>
    <p:sldId id="285" r:id="rId21"/>
    <p:sldId id="297" r:id="rId22"/>
    <p:sldId id="295" r:id="rId23"/>
    <p:sldId id="274" r:id="rId24"/>
    <p:sldId id="277" r:id="rId25"/>
    <p:sldId id="281" r:id="rId26"/>
    <p:sldId id="279" r:id="rId27"/>
    <p:sldId id="278" r:id="rId28"/>
    <p:sldId id="280" r:id="rId29"/>
    <p:sldId id="282" r:id="rId30"/>
    <p:sldId id="294" r:id="rId31"/>
    <p:sldId id="301" r:id="rId32"/>
    <p:sldId id="296" r:id="rId33"/>
    <p:sldId id="286" r:id="rId34"/>
    <p:sldId id="289" r:id="rId35"/>
    <p:sldId id="288" r:id="rId36"/>
    <p:sldId id="299" r:id="rId37"/>
    <p:sldId id="298" r:id="rId38"/>
    <p:sldId id="302" r:id="rId39"/>
    <p:sldId id="290" r:id="rId40"/>
  </p:sldIdLst>
  <p:sldSz cx="12192000" cy="6858000"/>
  <p:notesSz cx="662305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26B23-66C0-4E70-9AF4-CC06FA6CEAFE}" v="203" dt="2022-10-23T10:03:44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2"/>
    <p:restoredTop sz="90884"/>
  </p:normalViewPr>
  <p:slideViewPr>
    <p:cSldViewPr>
      <p:cViewPr varScale="1">
        <p:scale>
          <a:sx n="70" d="100"/>
          <a:sy n="70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20B0DE6-C062-4A8F-BAC7-8FA2ADFDC4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FBE824B-F64A-4648-8ADA-D9854B2460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676F842-BA96-4EAE-ADB4-11CFA5D642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160D536-000A-4533-9884-9196D188889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8B6C28D1-4FF4-4AA8-9442-AAAB9013817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7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148"/>
            <a:ext cx="10515600" cy="3403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34E9E-03E9-43A7-8D26-3F13ED89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8143-E9C9-4662-AF1B-1D0AFCAE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EDA4-573E-471D-BAED-91A0CBA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9A80646-2AB3-412E-8F5B-55CFB476E4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74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24744"/>
            <a:ext cx="10515600" cy="255914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0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FB2B-7D82-4648-B85B-26094DA7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FAD5D-8ECB-4606-B94D-67BFD2E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0CE0-9A98-44DB-933A-96128F68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68B218-C46D-48E9-BD4F-4CF63A948C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21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0148"/>
            <a:ext cx="5181600" cy="34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0148"/>
            <a:ext cx="5181600" cy="34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5A04A9-3095-49A9-9D1E-D0B54692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79785-4DEC-4D88-B83C-244B5D13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CFAB7F-943F-4639-9672-351E9F08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01037C1B-561A-425E-B986-A687D96B4C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89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96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9568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19598"/>
            <a:ext cx="5157787" cy="27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956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19598"/>
            <a:ext cx="5183188" cy="27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9ECB72-FAB6-4C41-A8A2-0F8C281B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5BCD87-7EF1-4EB9-9B91-10C1A517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E3A47C-3994-45A2-B89A-75B39F52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501F551-17C6-4FED-B85F-71C9FBF3F4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1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0A6DC5-E5AB-40E0-AB35-43F020E7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A0D4C4-7186-45E9-97BF-24DA08BB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02931E-6425-4195-9BF6-0732D38F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4AD607A5-4D75-4FCD-AE10-F10F104FCD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1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AE672A-FB77-4268-82D0-409E9EC4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EAAFC5-5858-4F35-BC0E-07739E9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6CA918-A93E-45FD-BF38-FC4BFAA6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D4F7235-4E9F-4AD9-B5F1-42A90B06F0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20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17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01949"/>
            <a:ext cx="6172200" cy="4241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1923"/>
            <a:ext cx="3932237" cy="317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77B7F0-ADE6-4DC3-8ACF-A04F0710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59CA56-0252-4469-B5DC-AD474BB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BA4341-42BE-4CBF-A4D1-24BCBBF9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89B2E2C-CBDA-42B2-A517-CFD7BCFBFF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6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17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01949"/>
            <a:ext cx="6172200" cy="42640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1923"/>
            <a:ext cx="3932237" cy="3194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C49ABA-723B-48B7-A511-65F7AC73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AE7902-8848-45E1-B879-CEF3F693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865F8-B250-4477-97DF-4444DA1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44BD82C-3F41-41E4-9529-77C298C94F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40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8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DEBB86-A9D8-46A0-B4AC-B180CF5E5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112EFD-FD87-48AE-B70A-7F8854400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92BE-5D33-44E6-972C-26D0111EA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3736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46648-F7B9-4CAD-994C-86C22E18E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373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63AD-983A-44B5-931C-2E0AB0FA2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37368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BD8C04-182D-43B0-B364-0A25B5D3274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B38E0F-B5B0-4826-9CD4-FD6D5F2EFAD8}"/>
              </a:ext>
            </a:extLst>
          </p:cNvPr>
          <p:cNvSpPr txBox="1">
            <a:spLocks/>
          </p:cNvSpPr>
          <p:nvPr/>
        </p:nvSpPr>
        <p:spPr bwMode="auto">
          <a:xfrm>
            <a:off x="838200" y="1844824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What are </a:t>
            </a:r>
            <a:r>
              <a:rPr lang="en-GB" u="sng" dirty="0">
                <a:solidFill>
                  <a:schemeClr val="tx1"/>
                </a:solidFill>
                <a:latin typeface="+mn-lt"/>
              </a:rPr>
              <a:t>some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Barriers to Learning?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SEND / SEMH – seek support - SENCo / MDT / EHCP?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Language / Communication / Processing – scaffolding?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Low Expectations / Aspirations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Previous Experiences (ACE – Adverse Childhood Experiences)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Challenge? – is there too little or too much?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Fear of Failure - if I don’t try, I can’t fail …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Parents / Carers – what was their experience of education?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516054-97D5-45F6-B676-603E7D4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546D0B-83FE-4CCB-8425-4BA7AB33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7" y="1422896"/>
            <a:ext cx="8656377" cy="709960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How do we recognise de-motivated learners?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3B7-C156-4382-844C-D941267D5737}"/>
              </a:ext>
            </a:extLst>
          </p:cNvPr>
          <p:cNvSpPr txBox="1"/>
          <p:nvPr/>
        </p:nvSpPr>
        <p:spPr>
          <a:xfrm>
            <a:off x="366412" y="2708204"/>
            <a:ext cx="24513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behaviour</a:t>
            </a:r>
          </a:p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is the behaviour</a:t>
            </a:r>
          </a:p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communicating?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1FD98-A5A1-4905-B17F-7D9A4AC4A22B}"/>
              </a:ext>
            </a:extLst>
          </p:cNvPr>
          <p:cNvSpPr txBox="1"/>
          <p:nvPr/>
        </p:nvSpPr>
        <p:spPr>
          <a:xfrm>
            <a:off x="8904312" y="2708204"/>
            <a:ext cx="29212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avoidance</a:t>
            </a:r>
          </a:p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time to learn</a:t>
            </a:r>
          </a:p>
          <a:p>
            <a:pPr algn="ctr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“I need the toilet”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7D288-0D96-4A15-B49B-AD5D52426DD5}"/>
              </a:ext>
            </a:extLst>
          </p:cNvPr>
          <p:cNvSpPr txBox="1"/>
          <p:nvPr/>
        </p:nvSpPr>
        <p:spPr>
          <a:xfrm>
            <a:off x="4301000" y="5525070"/>
            <a:ext cx="35899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lack of progress</a:t>
            </a:r>
          </a:p>
          <a:p>
            <a:pPr algn="ctr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appropriate scaffolding?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A7365-4A88-4306-8AC6-985E9F65CACF}"/>
              </a:ext>
            </a:extLst>
          </p:cNvPr>
          <p:cNvSpPr txBox="1"/>
          <p:nvPr/>
        </p:nvSpPr>
        <p:spPr>
          <a:xfrm>
            <a:off x="911424" y="4878740"/>
            <a:ext cx="273630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presentation</a:t>
            </a:r>
          </a:p>
          <a:p>
            <a:pPr algn="ctr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there a pattern?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AEEF89-804B-4E7F-9D7B-65EFD079335B}"/>
              </a:ext>
            </a:extLst>
          </p:cNvPr>
          <p:cNvGrpSpPr/>
          <p:nvPr/>
        </p:nvGrpSpPr>
        <p:grpSpPr>
          <a:xfrm>
            <a:off x="3685187" y="3023566"/>
            <a:ext cx="4809992" cy="1362866"/>
            <a:chOff x="3556777" y="2714206"/>
            <a:chExt cx="4809992" cy="136286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7BD852B-2435-4FC3-B9DE-5086B0363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491" y="2714206"/>
              <a:ext cx="2043278" cy="1362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146D9CD-EFF3-4522-B8E1-3DBBC93C0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77" y="2714206"/>
              <a:ext cx="2129478" cy="1362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508B84-BBE4-40E4-BE2F-D3AA7192AE53}"/>
              </a:ext>
            </a:extLst>
          </p:cNvPr>
          <p:cNvSpPr txBox="1"/>
          <p:nvPr/>
        </p:nvSpPr>
        <p:spPr>
          <a:xfrm>
            <a:off x="8615715" y="4878740"/>
            <a:ext cx="25208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attendance</a:t>
            </a:r>
          </a:p>
          <a:p>
            <a:pPr algn="ctr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safeguarding?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8A19B7-8DE9-79D2-F3AB-3E82EA852776}"/>
              </a:ext>
            </a:extLst>
          </p:cNvPr>
          <p:cNvSpPr txBox="1">
            <a:spLocks/>
          </p:cNvSpPr>
          <p:nvPr/>
        </p:nvSpPr>
        <p:spPr bwMode="auto">
          <a:xfrm>
            <a:off x="767408" y="404664"/>
            <a:ext cx="6675267" cy="7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172609-2FD1-44FC-9993-68B0F366B51E}"/>
              </a:ext>
            </a:extLst>
          </p:cNvPr>
          <p:cNvSpPr txBox="1">
            <a:spLocks/>
          </p:cNvSpPr>
          <p:nvPr/>
        </p:nvSpPr>
        <p:spPr bwMode="auto">
          <a:xfrm>
            <a:off x="2606522" y="1910559"/>
            <a:ext cx="6978955" cy="66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chemeClr val="tx1"/>
                </a:solidFill>
                <a:latin typeface="+mn-lt"/>
              </a:rPr>
              <a:t>The Monkey Multiplying Machine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67C235-307E-424F-BD11-5B7991992068}"/>
              </a:ext>
            </a:extLst>
          </p:cNvPr>
          <p:cNvGrpSpPr/>
          <p:nvPr/>
        </p:nvGrpSpPr>
        <p:grpSpPr>
          <a:xfrm>
            <a:off x="1490645" y="2998277"/>
            <a:ext cx="9217024" cy="3154676"/>
            <a:chOff x="838200" y="2577830"/>
            <a:chExt cx="10515600" cy="3599133"/>
          </a:xfrm>
        </p:grpSpPr>
        <p:pic>
          <p:nvPicPr>
            <p:cNvPr id="6" name="Picture 2" descr="happy monkey - Clipart World">
              <a:extLst>
                <a:ext uri="{FF2B5EF4-FFF2-40B4-BE49-F238E27FC236}">
                  <a16:creationId xmlns:a16="http://schemas.microsoft.com/office/drawing/2014/main" id="{BCD77ADE-79A6-46FB-A237-AF61ABE78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77830"/>
              <a:ext cx="2083338" cy="234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appy monkey - Clipart World">
              <a:extLst>
                <a:ext uri="{FF2B5EF4-FFF2-40B4-BE49-F238E27FC236}">
                  <a16:creationId xmlns:a16="http://schemas.microsoft.com/office/drawing/2014/main" id="{0D16F19C-3473-4EE7-A108-CD335254F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41" y="3832597"/>
              <a:ext cx="2083338" cy="234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appy monkey - Clipart World">
              <a:extLst>
                <a:ext uri="{FF2B5EF4-FFF2-40B4-BE49-F238E27FC236}">
                  <a16:creationId xmlns:a16="http://schemas.microsoft.com/office/drawing/2014/main" id="{A05362F4-2800-4B6F-A30E-9B9623B11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47" y="2660414"/>
              <a:ext cx="2083338" cy="234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ppy monkey - Clipart World">
              <a:extLst>
                <a:ext uri="{FF2B5EF4-FFF2-40B4-BE49-F238E27FC236}">
                  <a16:creationId xmlns:a16="http://schemas.microsoft.com/office/drawing/2014/main" id="{C54A95DC-8DE0-4241-82B4-5A5309917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462" y="3750013"/>
              <a:ext cx="2083338" cy="234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9AC8BE21-3C28-435B-8082-6DD11D4F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96721-7F88-454F-824B-D42597559C61}"/>
              </a:ext>
            </a:extLst>
          </p:cNvPr>
          <p:cNvSpPr txBox="1"/>
          <p:nvPr/>
        </p:nvSpPr>
        <p:spPr>
          <a:xfrm>
            <a:off x="191342" y="5890018"/>
            <a:ext cx="250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Fear of Failure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EDD57-E3FD-4094-AE95-9E1D16F79093}"/>
              </a:ext>
            </a:extLst>
          </p:cNvPr>
          <p:cNvSpPr txBox="1"/>
          <p:nvPr/>
        </p:nvSpPr>
        <p:spPr>
          <a:xfrm>
            <a:off x="10648875" y="5890018"/>
            <a:ext cx="119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ASC</a:t>
            </a:r>
          </a:p>
        </p:txBody>
      </p:sp>
    </p:spTree>
    <p:extLst>
      <p:ext uri="{BB962C8B-B14F-4D97-AF65-F5344CB8AC3E}">
        <p14:creationId xmlns:p14="http://schemas.microsoft.com/office/powerpoint/2010/main" val="12426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1E8BF8-D66A-417E-977A-B62606EC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26101-79DC-4A86-B2D8-664DF186A258}"/>
              </a:ext>
            </a:extLst>
          </p:cNvPr>
          <p:cNvSpPr txBox="1"/>
          <p:nvPr/>
        </p:nvSpPr>
        <p:spPr>
          <a:xfrm>
            <a:off x="2183711" y="2420888"/>
            <a:ext cx="653980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800" dirty="0">
                <a:latin typeface="+mn-lt"/>
              </a:rPr>
              <a:t>I believe that everyone</a:t>
            </a:r>
          </a:p>
          <a:p>
            <a:r>
              <a:rPr lang="en-GB" sz="4800" dirty="0">
                <a:latin typeface="+mn-lt"/>
              </a:rPr>
              <a:t>wants to be successful …</a:t>
            </a:r>
          </a:p>
          <a:p>
            <a:endParaRPr lang="en-GB" sz="4800" dirty="0">
              <a:latin typeface="+mn-lt"/>
            </a:endParaRPr>
          </a:p>
          <a:p>
            <a:r>
              <a:rPr lang="en-GB" sz="4800" dirty="0">
                <a:latin typeface="+mn-lt"/>
              </a:rPr>
              <a:t>What does that look like?</a:t>
            </a:r>
          </a:p>
        </p:txBody>
      </p:sp>
    </p:spTree>
    <p:extLst>
      <p:ext uri="{BB962C8B-B14F-4D97-AF65-F5344CB8AC3E}">
        <p14:creationId xmlns:p14="http://schemas.microsoft.com/office/powerpoint/2010/main" val="30254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1E8BF8-D66A-417E-977A-B62606EC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26101-79DC-4A86-B2D8-664DF186A258}"/>
              </a:ext>
            </a:extLst>
          </p:cNvPr>
          <p:cNvSpPr txBox="1"/>
          <p:nvPr/>
        </p:nvSpPr>
        <p:spPr>
          <a:xfrm>
            <a:off x="2183711" y="2420888"/>
            <a:ext cx="711489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800" dirty="0">
                <a:latin typeface="+mn-lt"/>
              </a:rPr>
              <a:t>I believe that everyone</a:t>
            </a:r>
          </a:p>
          <a:p>
            <a:r>
              <a:rPr lang="en-GB" sz="4800" dirty="0">
                <a:latin typeface="+mn-lt"/>
              </a:rPr>
              <a:t>wants to learn something …</a:t>
            </a:r>
          </a:p>
          <a:p>
            <a:endParaRPr lang="en-GB" sz="4800" dirty="0">
              <a:latin typeface="+mn-lt"/>
            </a:endParaRPr>
          </a:p>
          <a:p>
            <a:r>
              <a:rPr lang="en-GB" sz="4800" dirty="0">
                <a:latin typeface="+mn-lt"/>
              </a:rPr>
              <a:t>What is that something?</a:t>
            </a:r>
          </a:p>
        </p:txBody>
      </p:sp>
    </p:spTree>
    <p:extLst>
      <p:ext uri="{BB962C8B-B14F-4D97-AF65-F5344CB8AC3E}">
        <p14:creationId xmlns:p14="http://schemas.microsoft.com/office/powerpoint/2010/main" val="31023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7CCE98-7DED-0BA4-E51F-0BD31766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27EDD-6B6C-8ACF-2C62-0E99589BB966}"/>
              </a:ext>
            </a:extLst>
          </p:cNvPr>
          <p:cNvSpPr txBox="1"/>
          <p:nvPr/>
        </p:nvSpPr>
        <p:spPr>
          <a:xfrm>
            <a:off x="540165" y="1844824"/>
            <a:ext cx="2871801" cy="105560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What are my interests?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57E00-1165-010A-61C0-ABAF82EFF93B}"/>
              </a:ext>
            </a:extLst>
          </p:cNvPr>
          <p:cNvSpPr txBox="1"/>
          <p:nvPr/>
        </p:nvSpPr>
        <p:spPr>
          <a:xfrm>
            <a:off x="8780033" y="1844824"/>
            <a:ext cx="2871801" cy="105560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What are my goals?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6B89A-9904-FD75-C373-82EFC69301C0}"/>
              </a:ext>
            </a:extLst>
          </p:cNvPr>
          <p:cNvSpPr txBox="1"/>
          <p:nvPr/>
        </p:nvSpPr>
        <p:spPr>
          <a:xfrm>
            <a:off x="540165" y="5157192"/>
            <a:ext cx="2871801" cy="105560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What is my destination?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4A39F-A6B4-6C2A-DC95-74D8949A00B2}"/>
              </a:ext>
            </a:extLst>
          </p:cNvPr>
          <p:cNvSpPr txBox="1"/>
          <p:nvPr/>
        </p:nvSpPr>
        <p:spPr>
          <a:xfrm>
            <a:off x="8760154" y="5157192"/>
            <a:ext cx="2871801" cy="1055608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What support</a:t>
            </a:r>
          </a:p>
          <a:p>
            <a:pPr algn="ctr"/>
            <a:r>
              <a:rPr lang="en-GB" sz="2800" dirty="0">
                <a:latin typeface="+mn-lt"/>
              </a:rPr>
              <a:t>do I need?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5C70E2-28EB-E7C3-A871-A1DFA7327B25}"/>
              </a:ext>
            </a:extLst>
          </p:cNvPr>
          <p:cNvGrpSpPr/>
          <p:nvPr/>
        </p:nvGrpSpPr>
        <p:grpSpPr>
          <a:xfrm>
            <a:off x="3882504" y="2959010"/>
            <a:ext cx="4426991" cy="2235112"/>
            <a:chOff x="3882504" y="2959010"/>
            <a:chExt cx="4426991" cy="22351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6CC5C-3C25-5065-D704-41219444BF3A}"/>
                </a:ext>
              </a:extLst>
            </p:cNvPr>
            <p:cNvSpPr txBox="1"/>
            <p:nvPr/>
          </p:nvSpPr>
          <p:spPr>
            <a:xfrm>
              <a:off x="5015880" y="3722023"/>
              <a:ext cx="2160240" cy="715089"/>
            </a:xfrm>
            <a:prstGeom prst="round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latin typeface="+mn-lt"/>
                </a:rPr>
                <a:t>Learner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134B94-7D88-2CDD-056D-2B0BEA072F45}"/>
                </a:ext>
              </a:extLst>
            </p:cNvPr>
            <p:cNvGrpSpPr/>
            <p:nvPr/>
          </p:nvGrpSpPr>
          <p:grpSpPr>
            <a:xfrm>
              <a:off x="3882504" y="2959010"/>
              <a:ext cx="4426991" cy="2235112"/>
              <a:chOff x="3724040" y="3052170"/>
              <a:chExt cx="4426991" cy="2235112"/>
            </a:xfrm>
          </p:grpSpPr>
          <p:pic>
            <p:nvPicPr>
              <p:cNvPr id="1028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F8FC46D6-E9CF-31A7-AC87-FC7E445590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0000">
                <a:off x="7389030" y="4698745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21B65537-2B75-F2BE-C166-3875E16D0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600000">
                <a:off x="3724040" y="3139678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7712CAE8-3C99-EC3F-C44D-B06F3C9CC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800000">
                <a:off x="7389031" y="3052170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FB7112FF-FB7A-F894-1C5F-EDB50A00C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300000">
                <a:off x="3734639" y="4708638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494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5B84E0-EDE5-45AF-82BD-C402114E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F1DBB-3E19-28E4-885C-255A7ED4D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6" t="19551" r="9838" b="4850"/>
          <a:stretch/>
        </p:blipFill>
        <p:spPr>
          <a:xfrm>
            <a:off x="2758366" y="1772816"/>
            <a:ext cx="6675267" cy="45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D734E-673B-4614-93C0-9DF45404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16" y="2364226"/>
            <a:ext cx="6617168" cy="32291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619A45-D2A6-41F8-88C5-26EF51FE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007276-12CD-4B0D-9E55-F5686787639B}"/>
              </a:ext>
            </a:extLst>
          </p:cNvPr>
          <p:cNvGrpSpPr/>
          <p:nvPr/>
        </p:nvGrpSpPr>
        <p:grpSpPr>
          <a:xfrm>
            <a:off x="2126297" y="2276872"/>
            <a:ext cx="7939406" cy="3721596"/>
            <a:chOff x="2126297" y="2276872"/>
            <a:chExt cx="7939406" cy="3721596"/>
          </a:xfrm>
        </p:grpSpPr>
        <p:pic>
          <p:nvPicPr>
            <p:cNvPr id="1028" name="Picture 4" descr="Intrinsic and Extrinsic in Balance - Pictured As Balanced Balls on Scale  that Symbolize Harmony and Equity between Intrinsic and Stock Illustration  - Illustration of lever, intrinsic: 164601121">
              <a:extLst>
                <a:ext uri="{FF2B5EF4-FFF2-40B4-BE49-F238E27FC236}">
                  <a16:creationId xmlns:a16="http://schemas.microsoft.com/office/drawing/2014/main" id="{4D20F626-E8F1-49C0-89D2-39BF9A03C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297" y="2276872"/>
              <a:ext cx="7939406" cy="372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00B47F-5CE5-494E-8145-1915839E5482}"/>
                </a:ext>
              </a:extLst>
            </p:cNvPr>
            <p:cNvSpPr txBox="1"/>
            <p:nvPr/>
          </p:nvSpPr>
          <p:spPr>
            <a:xfrm>
              <a:off x="5102531" y="3501008"/>
              <a:ext cx="1986937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800" dirty="0">
                  <a:solidFill>
                    <a:srgbClr val="990033"/>
                  </a:solidFill>
                  <a:latin typeface="+mn-lt"/>
                </a:rPr>
                <a:t>What is the balance?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7077B39-5C5C-4A8B-94CD-7870EC01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51C1-C9B6-4DC2-A1D1-E1D5277C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24507-C002-901B-874A-A5C6BFA87C32}"/>
              </a:ext>
            </a:extLst>
          </p:cNvPr>
          <p:cNvGrpSpPr/>
          <p:nvPr/>
        </p:nvGrpSpPr>
        <p:grpSpPr>
          <a:xfrm>
            <a:off x="2999656" y="1961952"/>
            <a:ext cx="5688632" cy="4286567"/>
            <a:chOff x="2855640" y="1628800"/>
            <a:chExt cx="5688632" cy="4286567"/>
          </a:xfrm>
        </p:grpSpPr>
        <p:pic>
          <p:nvPicPr>
            <p:cNvPr id="1032" name="Picture 8" descr="Speech Bubble transparent PNG - StickPNG">
              <a:extLst>
                <a:ext uri="{FF2B5EF4-FFF2-40B4-BE49-F238E27FC236}">
                  <a16:creationId xmlns:a16="http://schemas.microsoft.com/office/drawing/2014/main" id="{25750035-24F7-2051-A254-C40FB6D2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1628800"/>
              <a:ext cx="5688632" cy="428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C387A2-6476-3DB1-EE08-E5041F4A43A7}"/>
                </a:ext>
              </a:extLst>
            </p:cNvPr>
            <p:cNvSpPr txBox="1"/>
            <p:nvPr/>
          </p:nvSpPr>
          <p:spPr>
            <a:xfrm>
              <a:off x="4295800" y="2447017"/>
              <a:ext cx="324036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+mn-lt"/>
                </a:rPr>
                <a:t>How do we communicate in a positive and encouraging way?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757646-21F6-46CF-D5BF-AEB2181289CE}"/>
              </a:ext>
            </a:extLst>
          </p:cNvPr>
          <p:cNvSpPr txBox="1"/>
          <p:nvPr/>
        </p:nvSpPr>
        <p:spPr>
          <a:xfrm>
            <a:off x="8840787" y="2852936"/>
            <a:ext cx="286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colleagues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08B4E-1DE6-720F-6F88-E1BD952BDF09}"/>
              </a:ext>
            </a:extLst>
          </p:cNvPr>
          <p:cNvSpPr txBox="1"/>
          <p:nvPr/>
        </p:nvSpPr>
        <p:spPr>
          <a:xfrm>
            <a:off x="8840787" y="3883868"/>
            <a:ext cx="286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strategies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FF970-DF6E-BBFF-E800-1BCDB23C0C29}"/>
              </a:ext>
            </a:extLst>
          </p:cNvPr>
          <p:cNvSpPr txBox="1"/>
          <p:nvPr/>
        </p:nvSpPr>
        <p:spPr>
          <a:xfrm>
            <a:off x="8832304" y="4800054"/>
            <a:ext cx="2860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previous</a:t>
            </a:r>
          </a:p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4CEEB-7E53-2F67-6942-DB0DF1CE5D76}"/>
              </a:ext>
            </a:extLst>
          </p:cNvPr>
          <p:cNvSpPr txBox="1"/>
          <p:nvPr/>
        </p:nvSpPr>
        <p:spPr>
          <a:xfrm>
            <a:off x="389208" y="2924944"/>
            <a:ext cx="286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vary tone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6B632-DAB1-2472-A6C5-E1B842A9C8A5}"/>
              </a:ext>
            </a:extLst>
          </p:cNvPr>
          <p:cNvSpPr txBox="1"/>
          <p:nvPr/>
        </p:nvSpPr>
        <p:spPr>
          <a:xfrm>
            <a:off x="389208" y="3955876"/>
            <a:ext cx="286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give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03AE8-43B1-F11D-78F7-52DD043BB59D}"/>
              </a:ext>
            </a:extLst>
          </p:cNvPr>
          <p:cNvSpPr txBox="1"/>
          <p:nvPr/>
        </p:nvSpPr>
        <p:spPr>
          <a:xfrm>
            <a:off x="380725" y="4872062"/>
            <a:ext cx="2860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use body</a:t>
            </a:r>
          </a:p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language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96AEE-2C5A-9331-C8AF-60611052F6E6}"/>
              </a:ext>
            </a:extLst>
          </p:cNvPr>
          <p:cNvSpPr txBox="1"/>
          <p:nvPr/>
        </p:nvSpPr>
        <p:spPr>
          <a:xfrm>
            <a:off x="8760298" y="1807731"/>
            <a:ext cx="30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can help?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32F46-F7C6-B924-6FF6-6C9D602805BE}"/>
              </a:ext>
            </a:extLst>
          </p:cNvPr>
          <p:cNvSpPr txBox="1"/>
          <p:nvPr/>
        </p:nvSpPr>
        <p:spPr>
          <a:xfrm>
            <a:off x="409666" y="1917036"/>
            <a:ext cx="30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can I do?</a:t>
            </a:r>
          </a:p>
        </p:txBody>
      </p:sp>
    </p:spTree>
    <p:extLst>
      <p:ext uri="{BB962C8B-B14F-4D97-AF65-F5344CB8AC3E}">
        <p14:creationId xmlns:p14="http://schemas.microsoft.com/office/powerpoint/2010/main" val="3199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6441B0-0E15-43B3-864B-514E4987F2A0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If we talk about learners, please use the term ‘learner’ ... no names.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Discussion may bring up past memories or trauma.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We all work with a range of learners … examples are adaptable.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Can we save any questions to the end of the session.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69E764-88AE-4E7A-A1FA-B6052D5E8A3F}"/>
              </a:ext>
            </a:extLst>
          </p:cNvPr>
          <p:cNvSpPr txBox="1">
            <a:spLocks/>
          </p:cNvSpPr>
          <p:nvPr/>
        </p:nvSpPr>
        <p:spPr bwMode="auto">
          <a:xfrm>
            <a:off x="767408" y="404664"/>
            <a:ext cx="6675267" cy="7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474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164A-2278-4602-9A46-3BE87D1E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26C7D-2F7E-4E1D-A420-5F01EF808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3714" r="10461" b="12025"/>
          <a:stretch/>
        </p:blipFill>
        <p:spPr bwMode="auto">
          <a:xfrm>
            <a:off x="996277" y="3066135"/>
            <a:ext cx="5730369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00daysofseahorses - aliellydesign">
            <a:extLst>
              <a:ext uri="{FF2B5EF4-FFF2-40B4-BE49-F238E27FC236}">
                <a16:creationId xmlns:a16="http://schemas.microsoft.com/office/drawing/2014/main" id="{070CD969-3C8A-4F70-AD64-04424C360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4917" r="27407" b="3390"/>
          <a:stretch/>
        </p:blipFill>
        <p:spPr bwMode="auto">
          <a:xfrm>
            <a:off x="9377492" y="2426247"/>
            <a:ext cx="2072032" cy="36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79C0-BB07-46E6-9F10-1B60698A4902}"/>
              </a:ext>
            </a:extLst>
          </p:cNvPr>
          <p:cNvSpPr txBox="1"/>
          <p:nvPr/>
        </p:nvSpPr>
        <p:spPr>
          <a:xfrm>
            <a:off x="535233" y="5465967"/>
            <a:ext cx="286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8E46-270E-4938-9CE1-290E2570FFBC}"/>
              </a:ext>
            </a:extLst>
          </p:cNvPr>
          <p:cNvSpPr txBox="1"/>
          <p:nvPr/>
        </p:nvSpPr>
        <p:spPr>
          <a:xfrm>
            <a:off x="7248128" y="4429438"/>
            <a:ext cx="233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n-lt"/>
              </a:rPr>
              <a:t>presenting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D499C-9F97-4E4A-B3CD-F20FE14686FC}"/>
              </a:ext>
            </a:extLst>
          </p:cNvPr>
          <p:cNvSpPr txBox="1"/>
          <p:nvPr/>
        </p:nvSpPr>
        <p:spPr>
          <a:xfrm>
            <a:off x="5972760" y="2659890"/>
            <a:ext cx="286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report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B906B-CE5C-334C-8FB1-3639002FE035}"/>
              </a:ext>
            </a:extLst>
          </p:cNvPr>
          <p:cNvSpPr txBox="1"/>
          <p:nvPr/>
        </p:nvSpPr>
        <p:spPr>
          <a:xfrm>
            <a:off x="851114" y="1612955"/>
            <a:ext cx="853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n-lt"/>
              </a:rPr>
              <a:t>Using an interest to create a unique learning opportunity.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F207-B1EB-D05A-F344-D8A10AEC3E52}"/>
              </a:ext>
            </a:extLst>
          </p:cNvPr>
          <p:cNvSpPr txBox="1"/>
          <p:nvPr/>
        </p:nvSpPr>
        <p:spPr>
          <a:xfrm>
            <a:off x="4727656" y="5650311"/>
            <a:ext cx="316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822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00D762-4EDC-33DC-281F-AB03F919B78C}"/>
              </a:ext>
            </a:extLst>
          </p:cNvPr>
          <p:cNvGrpSpPr/>
          <p:nvPr/>
        </p:nvGrpSpPr>
        <p:grpSpPr>
          <a:xfrm>
            <a:off x="2126296" y="1807824"/>
            <a:ext cx="7939405" cy="4429488"/>
            <a:chOff x="2126296" y="1807824"/>
            <a:chExt cx="7939405" cy="442948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006C500-ECC0-4D04-8A09-AEC0A151FE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1" b="1"/>
            <a:stretch/>
          </p:blipFill>
          <p:spPr bwMode="auto">
            <a:xfrm>
              <a:off x="2126296" y="1807824"/>
              <a:ext cx="7939405" cy="442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20822E-4EE7-D40D-658F-657F2774BFE9}"/>
                </a:ext>
              </a:extLst>
            </p:cNvPr>
            <p:cNvSpPr txBox="1"/>
            <p:nvPr/>
          </p:nvSpPr>
          <p:spPr>
            <a:xfrm>
              <a:off x="2645843" y="5157192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Intrinsic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2028A-1A73-0331-82C9-EF810E916925}"/>
                </a:ext>
              </a:extLst>
            </p:cNvPr>
            <p:cNvSpPr txBox="1"/>
            <p:nvPr/>
          </p:nvSpPr>
          <p:spPr>
            <a:xfrm>
              <a:off x="8014631" y="5157192"/>
              <a:ext cx="1575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Extrinsic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240EA814-E954-4234-BAA3-C33F0A56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6E2B5-AC0D-1664-DAA5-8CB96647ECF4}"/>
              </a:ext>
            </a:extLst>
          </p:cNvPr>
          <p:cNvSpPr txBox="1"/>
          <p:nvPr/>
        </p:nvSpPr>
        <p:spPr>
          <a:xfrm>
            <a:off x="2279576" y="1988840"/>
            <a:ext cx="2244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A love of seahorses and oceans.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7AEEE-9530-AA10-77EB-36F102E49FBB}"/>
              </a:ext>
            </a:extLst>
          </p:cNvPr>
          <p:cNvSpPr txBox="1"/>
          <p:nvPr/>
        </p:nvSpPr>
        <p:spPr>
          <a:xfrm>
            <a:off x="7680176" y="1988839"/>
            <a:ext cx="2244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Meeting international scientists.</a:t>
            </a:r>
          </a:p>
        </p:txBody>
      </p:sp>
      <p:pic>
        <p:nvPicPr>
          <p:cNvPr id="9" name="Picture 6" descr="Green Arrow PNG pictures, free download - FreeIconsPNG">
            <a:extLst>
              <a:ext uri="{FF2B5EF4-FFF2-40B4-BE49-F238E27FC236}">
                <a16:creationId xmlns:a16="http://schemas.microsoft.com/office/drawing/2014/main" id="{8C12DE6C-0FDF-2FC1-F889-40BED94D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98" y="2416411"/>
            <a:ext cx="1260804" cy="9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7A45-B453-4B35-9F5C-41C611F9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3A3CC-5902-4313-8C93-4640ECB29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/>
        </p:blipFill>
        <p:spPr bwMode="auto">
          <a:xfrm>
            <a:off x="3359696" y="2884882"/>
            <a:ext cx="4791463" cy="21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DBFCFE9-4DB2-4537-812D-979E5431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271889"/>
            <a:ext cx="1181447" cy="11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D9A2E-9FF5-42E7-9551-4D010022D41C}"/>
              </a:ext>
            </a:extLst>
          </p:cNvPr>
          <p:cNvSpPr txBox="1"/>
          <p:nvPr/>
        </p:nvSpPr>
        <p:spPr>
          <a:xfrm>
            <a:off x="2063552" y="5570223"/>
            <a:ext cx="477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following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8756D-1E3F-434D-BAE5-C627223CF008}"/>
              </a:ext>
            </a:extLst>
          </p:cNvPr>
          <p:cNvSpPr txBox="1"/>
          <p:nvPr/>
        </p:nvSpPr>
        <p:spPr>
          <a:xfrm>
            <a:off x="7783739" y="5004461"/>
            <a:ext cx="358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7F491-F823-4CF5-9EF4-222ACD5E7E44}"/>
              </a:ext>
            </a:extLst>
          </p:cNvPr>
          <p:cNvSpPr txBox="1"/>
          <p:nvPr/>
        </p:nvSpPr>
        <p:spPr>
          <a:xfrm>
            <a:off x="407368" y="3092532"/>
            <a:ext cx="232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speech and</a:t>
            </a:r>
          </a:p>
          <a:p>
            <a:pPr algn="ctr"/>
            <a:r>
              <a:rPr lang="en-GB" sz="3200" dirty="0">
                <a:latin typeface="+mn-lt"/>
              </a:rPr>
              <a:t>language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82AC7-A373-464A-BA89-6C5E3197E633}"/>
              </a:ext>
            </a:extLst>
          </p:cNvPr>
          <p:cNvSpPr txBox="1"/>
          <p:nvPr/>
        </p:nvSpPr>
        <p:spPr>
          <a:xfrm>
            <a:off x="8906457" y="2775981"/>
            <a:ext cx="2429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maths and</a:t>
            </a:r>
          </a:p>
          <a:p>
            <a:pPr algn="ctr"/>
            <a:r>
              <a:rPr lang="en-GB" sz="3200" dirty="0">
                <a:latin typeface="+mn-lt"/>
              </a:rPr>
              <a:t>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ED798-930F-7496-F356-BA23615AF99D}"/>
              </a:ext>
            </a:extLst>
          </p:cNvPr>
          <p:cNvSpPr txBox="1"/>
          <p:nvPr/>
        </p:nvSpPr>
        <p:spPr>
          <a:xfrm>
            <a:off x="851114" y="1612955"/>
            <a:ext cx="853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n-lt"/>
              </a:rPr>
              <a:t>Using an interest to create a unique learning opportunity.</a:t>
            </a:r>
          </a:p>
        </p:txBody>
      </p:sp>
    </p:spTree>
    <p:extLst>
      <p:ext uri="{BB962C8B-B14F-4D97-AF65-F5344CB8AC3E}">
        <p14:creationId xmlns:p14="http://schemas.microsoft.com/office/powerpoint/2010/main" val="33801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9F6791-4FBA-4B31-9290-C230F8E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3387F-A51A-4569-A3C1-B5AEFEC3961D}"/>
              </a:ext>
            </a:extLst>
          </p:cNvPr>
          <p:cNvSpPr txBox="1"/>
          <p:nvPr/>
        </p:nvSpPr>
        <p:spPr>
          <a:xfrm>
            <a:off x="887152" y="2780928"/>
            <a:ext cx="297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+mn-lt"/>
              </a:rPr>
              <a:t>10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85E77-3E32-489E-A519-128FC810A09F}"/>
              </a:ext>
            </a:extLst>
          </p:cNvPr>
          <p:cNvSpPr txBox="1"/>
          <p:nvPr/>
        </p:nvSpPr>
        <p:spPr>
          <a:xfrm>
            <a:off x="3973122" y="4077072"/>
            <a:ext cx="297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+mn-lt"/>
              </a:rPr>
              <a:t>15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4A5E4-9F24-4F47-87CB-EAFD57966F4A}"/>
              </a:ext>
            </a:extLst>
          </p:cNvPr>
          <p:cNvSpPr txBox="1"/>
          <p:nvPr/>
        </p:nvSpPr>
        <p:spPr>
          <a:xfrm>
            <a:off x="7095131" y="5354472"/>
            <a:ext cx="297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+mn-lt"/>
              </a:rPr>
              <a:t>20 minutes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9F5AC-37E9-C0D9-1758-085BA5DB455C}"/>
              </a:ext>
            </a:extLst>
          </p:cNvPr>
          <p:cNvSpPr txBox="1"/>
          <p:nvPr/>
        </p:nvSpPr>
        <p:spPr>
          <a:xfrm>
            <a:off x="851114" y="1612955"/>
            <a:ext cx="964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n-lt"/>
              </a:rPr>
              <a:t>Gradual introduction into a learning environment … in </a:t>
            </a:r>
            <a:r>
              <a:rPr lang="en-GB" sz="2800" u="sng" dirty="0">
                <a:latin typeface="+mn-lt"/>
              </a:rPr>
              <a:t>their</a:t>
            </a:r>
            <a:r>
              <a:rPr lang="en-GB" sz="2800" dirty="0">
                <a:latin typeface="+mn-lt"/>
              </a:rPr>
              <a:t> time.</a:t>
            </a:r>
          </a:p>
        </p:txBody>
      </p:sp>
    </p:spTree>
    <p:extLst>
      <p:ext uri="{BB962C8B-B14F-4D97-AF65-F5344CB8AC3E}">
        <p14:creationId xmlns:p14="http://schemas.microsoft.com/office/powerpoint/2010/main" val="14435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D20479-E326-46FF-8C6F-C84523D0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1263A-1ED1-32B7-1F8A-86861AFD635A}"/>
              </a:ext>
            </a:extLst>
          </p:cNvPr>
          <p:cNvSpPr txBox="1"/>
          <p:nvPr/>
        </p:nvSpPr>
        <p:spPr>
          <a:xfrm>
            <a:off x="851114" y="1612955"/>
            <a:ext cx="816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n-lt"/>
              </a:rPr>
              <a:t>Unmotivated can change into a desire to be successful.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54F35F-409B-295F-2B19-EE025461FD61}"/>
              </a:ext>
            </a:extLst>
          </p:cNvPr>
          <p:cNvGrpSpPr/>
          <p:nvPr/>
        </p:nvGrpSpPr>
        <p:grpSpPr>
          <a:xfrm>
            <a:off x="623392" y="2746598"/>
            <a:ext cx="2554610" cy="3641638"/>
            <a:chOff x="623392" y="2746598"/>
            <a:chExt cx="2554610" cy="3641638"/>
          </a:xfrm>
        </p:grpSpPr>
        <p:pic>
          <p:nvPicPr>
            <p:cNvPr id="1028" name="Picture 4" descr="11,519 No Entry Sign Stock Photos, Pictures &amp; Royalty-Free Images - iStock">
              <a:extLst>
                <a:ext uri="{FF2B5EF4-FFF2-40B4-BE49-F238E27FC236}">
                  <a16:creationId xmlns:a16="http://schemas.microsoft.com/office/drawing/2014/main" id="{1CE3D7ED-D9AB-489E-8BB0-749FBA55F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2746598"/>
              <a:ext cx="2554610" cy="255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90D93F-74BC-2E49-AB0E-88A2A39E3269}"/>
                </a:ext>
              </a:extLst>
            </p:cNvPr>
            <p:cNvSpPr txBox="1"/>
            <p:nvPr/>
          </p:nvSpPr>
          <p:spPr>
            <a:xfrm>
              <a:off x="855442" y="5434129"/>
              <a:ext cx="20905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+mn-lt"/>
                </a:rPr>
                <a:t>Little or no</a:t>
              </a:r>
            </a:p>
            <a:p>
              <a:pPr algn="ctr"/>
              <a:r>
                <a:rPr lang="en-GB" sz="2800" dirty="0">
                  <a:latin typeface="+mn-lt"/>
                </a:rPr>
                <a:t>engagement.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F3B266-F0B0-9F9F-5F05-517EEBE8C114}"/>
              </a:ext>
            </a:extLst>
          </p:cNvPr>
          <p:cNvGrpSpPr/>
          <p:nvPr/>
        </p:nvGrpSpPr>
        <p:grpSpPr>
          <a:xfrm>
            <a:off x="7824192" y="3098396"/>
            <a:ext cx="3888432" cy="3287126"/>
            <a:chOff x="7824192" y="3098396"/>
            <a:chExt cx="3888432" cy="328712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AFC440C-DA1F-405F-BAB0-5D10E2A10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44" b="6970"/>
            <a:stretch/>
          </p:blipFill>
          <p:spPr bwMode="auto">
            <a:xfrm>
              <a:off x="7824192" y="3098396"/>
              <a:ext cx="3888432" cy="185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4DF38-AABF-9FA0-C3F3-5B6B18E0E404}"/>
                </a:ext>
              </a:extLst>
            </p:cNvPr>
            <p:cNvSpPr txBox="1"/>
            <p:nvPr/>
          </p:nvSpPr>
          <p:spPr>
            <a:xfrm>
              <a:off x="8146169" y="5431415"/>
              <a:ext cx="32444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+mn-lt"/>
                </a:rPr>
                <a:t>One exam passed,</a:t>
              </a:r>
            </a:p>
            <a:p>
              <a:pPr algn="ctr"/>
              <a:r>
                <a:rPr lang="en-GB" sz="2800" dirty="0">
                  <a:latin typeface="+mn-lt"/>
                </a:rPr>
                <a:t>another one booked.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4255C-6DCE-DA13-C2C2-9ED5EEBD9416}"/>
              </a:ext>
            </a:extLst>
          </p:cNvPr>
          <p:cNvGrpSpPr/>
          <p:nvPr/>
        </p:nvGrpSpPr>
        <p:grpSpPr>
          <a:xfrm>
            <a:off x="4267257" y="3333183"/>
            <a:ext cx="2952090" cy="3052339"/>
            <a:chOff x="4267257" y="3333183"/>
            <a:chExt cx="2952090" cy="30523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CCCD15-47D6-2D6C-53AF-48490670F897}"/>
                </a:ext>
              </a:extLst>
            </p:cNvPr>
            <p:cNvSpPr txBox="1"/>
            <p:nvPr/>
          </p:nvSpPr>
          <p:spPr>
            <a:xfrm>
              <a:off x="4267257" y="5431415"/>
              <a:ext cx="29520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+mn-lt"/>
                </a:rPr>
                <a:t>Use of carefully</a:t>
              </a:r>
            </a:p>
            <a:p>
              <a:pPr algn="ctr"/>
              <a:r>
                <a:rPr lang="en-GB" sz="2800" dirty="0">
                  <a:latin typeface="+mn-lt"/>
                </a:rPr>
                <a:t>planned strategies.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D3182C-D95D-1FE7-4881-BBA3FC930B31}"/>
                </a:ext>
              </a:extLst>
            </p:cNvPr>
            <p:cNvGrpSpPr/>
            <p:nvPr/>
          </p:nvGrpSpPr>
          <p:grpSpPr>
            <a:xfrm>
              <a:off x="4295800" y="3333183"/>
              <a:ext cx="2736304" cy="1535977"/>
              <a:chOff x="4295800" y="3333183"/>
              <a:chExt cx="2736304" cy="1535977"/>
            </a:xfrm>
          </p:grpSpPr>
          <p:pic>
            <p:nvPicPr>
              <p:cNvPr id="1030" name="Picture 6" descr="Green Arrow PNG pictures, free download - FreeIconsPNG">
                <a:extLst>
                  <a:ext uri="{FF2B5EF4-FFF2-40B4-BE49-F238E27FC236}">
                    <a16:creationId xmlns:a16="http://schemas.microsoft.com/office/drawing/2014/main" id="{E4C37A1A-0FB9-4027-AF93-E3E6A3270B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333183"/>
                <a:ext cx="1812032" cy="1376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EBA60781-C48F-4754-3C80-95D19BD1E4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7914" y="3356992"/>
                <a:ext cx="461367" cy="461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See the source image">
                <a:extLst>
                  <a:ext uri="{FF2B5EF4-FFF2-40B4-BE49-F238E27FC236}">
                    <a16:creationId xmlns:a16="http://schemas.microsoft.com/office/drawing/2014/main" id="{A1E4A68C-43B7-298B-363E-2C8969540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17" r="16507"/>
              <a:stretch/>
            </p:blipFill>
            <p:spPr bwMode="auto">
              <a:xfrm>
                <a:off x="4295800" y="4137468"/>
                <a:ext cx="685596" cy="731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866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7CCE98-7DED-0BA4-E51F-0BD31766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27EDD-6B6C-8ACF-2C62-0E99589BB966}"/>
              </a:ext>
            </a:extLst>
          </p:cNvPr>
          <p:cNvSpPr txBox="1"/>
          <p:nvPr/>
        </p:nvSpPr>
        <p:spPr>
          <a:xfrm>
            <a:off x="540165" y="2418070"/>
            <a:ext cx="2871801" cy="57888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Consistency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57E00-1165-010A-61C0-ABAF82EFF93B}"/>
              </a:ext>
            </a:extLst>
          </p:cNvPr>
          <p:cNvSpPr txBox="1"/>
          <p:nvPr/>
        </p:nvSpPr>
        <p:spPr>
          <a:xfrm>
            <a:off x="8780033" y="2346062"/>
            <a:ext cx="2871801" cy="57888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Reliability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6B89A-9904-FD75-C373-82EFC69301C0}"/>
              </a:ext>
            </a:extLst>
          </p:cNvPr>
          <p:cNvSpPr txBox="1"/>
          <p:nvPr/>
        </p:nvSpPr>
        <p:spPr>
          <a:xfrm>
            <a:off x="540165" y="5370398"/>
            <a:ext cx="2871801" cy="57888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Honesty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4A39F-A6B4-6C2A-DC95-74D8949A00B2}"/>
              </a:ext>
            </a:extLst>
          </p:cNvPr>
          <p:cNvSpPr txBox="1"/>
          <p:nvPr/>
        </p:nvSpPr>
        <p:spPr>
          <a:xfrm>
            <a:off x="8760154" y="5370398"/>
            <a:ext cx="2871801" cy="57888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Communication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5C70E2-28EB-E7C3-A871-A1DFA7327B25}"/>
              </a:ext>
            </a:extLst>
          </p:cNvPr>
          <p:cNvGrpSpPr/>
          <p:nvPr/>
        </p:nvGrpSpPr>
        <p:grpSpPr>
          <a:xfrm>
            <a:off x="3882504" y="2959010"/>
            <a:ext cx="4426991" cy="2235112"/>
            <a:chOff x="3882504" y="2959010"/>
            <a:chExt cx="4426991" cy="22351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6CC5C-3C25-5065-D704-41219444BF3A}"/>
                </a:ext>
              </a:extLst>
            </p:cNvPr>
            <p:cNvSpPr txBox="1"/>
            <p:nvPr/>
          </p:nvSpPr>
          <p:spPr>
            <a:xfrm>
              <a:off x="5015880" y="3722023"/>
              <a:ext cx="2160240" cy="715089"/>
            </a:xfrm>
            <a:prstGeom prst="round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latin typeface="+mn-lt"/>
                </a:rPr>
                <a:t>Trust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134B94-7D88-2CDD-056D-2B0BEA072F45}"/>
                </a:ext>
              </a:extLst>
            </p:cNvPr>
            <p:cNvGrpSpPr/>
            <p:nvPr/>
          </p:nvGrpSpPr>
          <p:grpSpPr>
            <a:xfrm>
              <a:off x="3882504" y="2959010"/>
              <a:ext cx="4426991" cy="2235112"/>
              <a:chOff x="3724040" y="3052170"/>
              <a:chExt cx="4426991" cy="2235112"/>
            </a:xfrm>
          </p:grpSpPr>
          <p:pic>
            <p:nvPicPr>
              <p:cNvPr id="1028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F8FC46D6-E9CF-31A7-AC87-FC7E445590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00000">
                <a:off x="7389030" y="4698745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21B65537-2B75-F2BE-C166-3875E16D0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3724040" y="3139678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7712CAE8-3C99-EC3F-C44D-B06F3C9CC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0000">
                <a:off x="7389031" y="3052170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Green Arrow PNG pictures, free download - FreeIconsPNG">
                <a:extLst>
                  <a:ext uri="{FF2B5EF4-FFF2-40B4-BE49-F238E27FC236}">
                    <a16:creationId xmlns:a16="http://schemas.microsoft.com/office/drawing/2014/main" id="{FB7112FF-FB7A-F894-1C5F-EDB50A00C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000">
                <a:off x="3734639" y="4708638"/>
                <a:ext cx="762000" cy="57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592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C5DA87-C605-69AA-B676-F4BC2084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DA02B-B7DB-C573-D145-E354B1725F47}"/>
              </a:ext>
            </a:extLst>
          </p:cNvPr>
          <p:cNvSpPr txBox="1"/>
          <p:nvPr/>
        </p:nvSpPr>
        <p:spPr>
          <a:xfrm>
            <a:off x="623392" y="1772816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What’s your favourite ice cream?</a:t>
            </a:r>
          </a:p>
        </p:txBody>
      </p:sp>
      <p:pic>
        <p:nvPicPr>
          <p:cNvPr id="2050" name="Picture 2" descr="Ben &amp; Jerry's Cookie Dough Ice Cream - ASDA Groceries">
            <a:extLst>
              <a:ext uri="{FF2B5EF4-FFF2-40B4-BE49-F238E27FC236}">
                <a16:creationId xmlns:a16="http://schemas.microsoft.com/office/drawing/2014/main" id="{A99A5E5A-67BE-5154-3AB4-3E5BE38F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140968"/>
            <a:ext cx="2913112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FCBBF3-966B-F9D1-A554-5CF97A04FDF1}"/>
              </a:ext>
            </a:extLst>
          </p:cNvPr>
          <p:cNvSpPr txBox="1"/>
          <p:nvPr/>
        </p:nvSpPr>
        <p:spPr>
          <a:xfrm>
            <a:off x="952575" y="3005331"/>
            <a:ext cx="6074740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Knowing a learner’s interests and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talking to them about them, or weaving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them into </a:t>
            </a:r>
            <a:r>
              <a:rPr lang="en-GB" sz="2800">
                <a:latin typeface="+mn-lt"/>
              </a:rPr>
              <a:t>your provision, </a:t>
            </a:r>
            <a:r>
              <a:rPr lang="en-GB" sz="2800" dirty="0">
                <a:latin typeface="+mn-lt"/>
              </a:rPr>
              <a:t>builds bonds</a:t>
            </a:r>
          </a:p>
          <a:p>
            <a:r>
              <a:rPr lang="en-GB" sz="2800" dirty="0">
                <a:latin typeface="+mn-lt"/>
              </a:rPr>
              <a:t>and develops a positive relationship.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>
                <a:latin typeface="+mn-lt"/>
              </a:rPr>
              <a:t>It shows that you care!</a:t>
            </a:r>
          </a:p>
        </p:txBody>
      </p:sp>
    </p:spTree>
    <p:extLst>
      <p:ext uri="{BB962C8B-B14F-4D97-AF65-F5344CB8AC3E}">
        <p14:creationId xmlns:p14="http://schemas.microsoft.com/office/powerpoint/2010/main" val="17053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6D3372-B6E3-47CB-8355-CC8CABAF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477B6-2129-3B02-0DD5-4D0A4907C2A6}"/>
              </a:ext>
            </a:extLst>
          </p:cNvPr>
          <p:cNvGrpSpPr/>
          <p:nvPr/>
        </p:nvGrpSpPr>
        <p:grpSpPr>
          <a:xfrm>
            <a:off x="1255543" y="1284740"/>
            <a:ext cx="8421273" cy="4761234"/>
            <a:chOff x="1255543" y="1284740"/>
            <a:chExt cx="8421273" cy="47612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B54FE9-65A6-4510-8910-FE604BDA4D13}"/>
                </a:ext>
              </a:extLst>
            </p:cNvPr>
            <p:cNvSpPr txBox="1"/>
            <p:nvPr/>
          </p:nvSpPr>
          <p:spPr>
            <a:xfrm>
              <a:off x="1255543" y="1844824"/>
              <a:ext cx="5065297" cy="4201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4200"/>
                </a:spcAft>
              </a:pPr>
              <a:r>
                <a:rPr lang="en-GB" sz="4800" dirty="0">
                  <a:latin typeface="+mn-lt"/>
                </a:rPr>
                <a:t>Proximity Praise</a:t>
              </a:r>
            </a:p>
            <a:p>
              <a:pPr>
                <a:spcAft>
                  <a:spcPts val="2400"/>
                </a:spcAft>
              </a:pPr>
              <a:r>
                <a:rPr lang="en-GB" sz="4800" dirty="0">
                  <a:latin typeface="+mn-lt"/>
                </a:rPr>
                <a:t>You … well done.</a:t>
              </a:r>
            </a:p>
            <a:p>
              <a:pPr>
                <a:spcAft>
                  <a:spcPts val="2400"/>
                </a:spcAft>
              </a:pPr>
              <a:r>
                <a:rPr lang="en-GB" sz="4800" dirty="0">
                  <a:latin typeface="+mn-lt"/>
                </a:rPr>
                <a:t>I like the way you …</a:t>
              </a:r>
            </a:p>
            <a:p>
              <a:r>
                <a:rPr lang="en-GB" sz="4800" dirty="0">
                  <a:latin typeface="+mn-lt"/>
                </a:rPr>
                <a:t>Well done for …</a:t>
              </a:r>
            </a:p>
          </p:txBody>
        </p:sp>
        <p:pic>
          <p:nvPicPr>
            <p:cNvPr id="6" name="Picture 2" descr="Orange Star Clip Art at Clker.com - vector clip art online, royalty free &amp;  public domain">
              <a:extLst>
                <a:ext uri="{FF2B5EF4-FFF2-40B4-BE49-F238E27FC236}">
                  <a16:creationId xmlns:a16="http://schemas.microsoft.com/office/drawing/2014/main" id="{03D57326-4AD2-48B4-B980-8B7DD18AB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160" y="1284740"/>
              <a:ext cx="2140656" cy="2144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DD71A6-0082-D1DE-DBF5-B980A4FB57D9}"/>
              </a:ext>
            </a:extLst>
          </p:cNvPr>
          <p:cNvSpPr txBox="1"/>
          <p:nvPr/>
        </p:nvSpPr>
        <p:spPr>
          <a:xfrm>
            <a:off x="8328248" y="4077072"/>
            <a:ext cx="2952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Are your learners</a:t>
            </a:r>
          </a:p>
          <a:p>
            <a:r>
              <a:rPr lang="en-GB" sz="2800" dirty="0">
                <a:latin typeface="+mn-lt"/>
              </a:rPr>
              <a:t>ok with praise?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>
                <a:latin typeface="+mn-lt"/>
              </a:rPr>
              <a:t>Maybe a thumbs</a:t>
            </a:r>
          </a:p>
          <a:p>
            <a:r>
              <a:rPr lang="en-GB" sz="2800" dirty="0">
                <a:latin typeface="+mn-lt"/>
              </a:rPr>
              <a:t>up is enough …</a:t>
            </a:r>
          </a:p>
        </p:txBody>
      </p:sp>
    </p:spTree>
    <p:extLst>
      <p:ext uri="{BB962C8B-B14F-4D97-AF65-F5344CB8AC3E}">
        <p14:creationId xmlns:p14="http://schemas.microsoft.com/office/powerpoint/2010/main" val="19130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ABF3AE-CDF9-4AD1-A428-7FA71BFF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A9B4DE-C303-46B3-B34C-47D6482D831C}"/>
              </a:ext>
            </a:extLst>
          </p:cNvPr>
          <p:cNvGrpSpPr/>
          <p:nvPr/>
        </p:nvGrpSpPr>
        <p:grpSpPr>
          <a:xfrm>
            <a:off x="2837479" y="1941951"/>
            <a:ext cx="6517040" cy="4149604"/>
            <a:chOff x="2837479" y="1941951"/>
            <a:chExt cx="6517040" cy="4149604"/>
          </a:xfrm>
        </p:grpSpPr>
        <p:pic>
          <p:nvPicPr>
            <p:cNvPr id="3074" name="Picture 2" descr="42,587 Two Choices Stock Photos, Pictures &amp; Royalty-Free Images - iStock">
              <a:extLst>
                <a:ext uri="{FF2B5EF4-FFF2-40B4-BE49-F238E27FC236}">
                  <a16:creationId xmlns:a16="http://schemas.microsoft.com/office/drawing/2014/main" id="{21C1BEAE-FA2C-4802-B066-2A5175D16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74" y="1941951"/>
              <a:ext cx="4714850" cy="3143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62AD04-57E6-4CB9-AAC6-DCAE879CF29C}"/>
                </a:ext>
              </a:extLst>
            </p:cNvPr>
            <p:cNvSpPr txBox="1"/>
            <p:nvPr/>
          </p:nvSpPr>
          <p:spPr>
            <a:xfrm>
              <a:off x="2837479" y="5445224"/>
              <a:ext cx="65170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latin typeface="+mn-lt"/>
                </a:rPr>
                <a:t>Give Two Choices … Share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9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5C9D86-B93B-4F88-9E3A-E4B38D40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603923-9627-4071-849C-7983D8DE7D23}"/>
              </a:ext>
            </a:extLst>
          </p:cNvPr>
          <p:cNvGrpSpPr/>
          <p:nvPr/>
        </p:nvGrpSpPr>
        <p:grpSpPr>
          <a:xfrm>
            <a:off x="2682148" y="1883263"/>
            <a:ext cx="6184963" cy="4136284"/>
            <a:chOff x="2682148" y="1883263"/>
            <a:chExt cx="6184963" cy="4136284"/>
          </a:xfrm>
        </p:grpSpPr>
        <p:pic>
          <p:nvPicPr>
            <p:cNvPr id="2050" name="Picture 2" descr="How the brain keeps time | MIT News | Massachusetts Institute of Technology">
              <a:extLst>
                <a:ext uri="{FF2B5EF4-FFF2-40B4-BE49-F238E27FC236}">
                  <a16:creationId xmlns:a16="http://schemas.microsoft.com/office/drawing/2014/main" id="{E799A869-27B2-4AA4-80B8-41ECB6A76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712" y="1883263"/>
              <a:ext cx="4802882" cy="320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2DCFB-A93C-46F7-9C0B-BCECBB001C28}"/>
                </a:ext>
              </a:extLst>
            </p:cNvPr>
            <p:cNvSpPr txBox="1"/>
            <p:nvPr/>
          </p:nvSpPr>
          <p:spPr>
            <a:xfrm>
              <a:off x="2682148" y="5373216"/>
              <a:ext cx="61849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latin typeface="+mn-lt"/>
                </a:rPr>
                <a:t>Processing Time … So 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EE470DA-FBCD-44B7-8A99-E3260F733D32}"/>
              </a:ext>
            </a:extLst>
          </p:cNvPr>
          <p:cNvSpPr txBox="1">
            <a:spLocks/>
          </p:cNvSpPr>
          <p:nvPr/>
        </p:nvSpPr>
        <p:spPr bwMode="auto">
          <a:xfrm>
            <a:off x="1524000" y="908721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Mark Thornton</a:t>
            </a:r>
          </a:p>
          <a:p>
            <a:endParaRPr lang="en-GB" sz="4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Qualified Tennis Coach for 30 years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Primary Teacher for 12 years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Pastoral Team Member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Primary Pastoral Lead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Senior Tutor in Secure and Specialist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795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9F6791-4FBA-4B31-9290-C230F8E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34ECC5-7A86-5A69-0E44-D678372BC98E}"/>
              </a:ext>
            </a:extLst>
          </p:cNvPr>
          <p:cNvGrpSpPr/>
          <p:nvPr/>
        </p:nvGrpSpPr>
        <p:grpSpPr>
          <a:xfrm>
            <a:off x="850284" y="1612955"/>
            <a:ext cx="10466208" cy="4611775"/>
            <a:chOff x="850284" y="1612955"/>
            <a:chExt cx="10466208" cy="4611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B9F5AC-37E9-C0D9-1758-085BA5DB455C}"/>
                </a:ext>
              </a:extLst>
            </p:cNvPr>
            <p:cNvSpPr txBox="1"/>
            <p:nvPr/>
          </p:nvSpPr>
          <p:spPr>
            <a:xfrm>
              <a:off x="851114" y="1612955"/>
              <a:ext cx="7431522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800" dirty="0">
                  <a:latin typeface="+mn-lt"/>
                </a:rPr>
                <a:t>And finally … did you hear the one about the pair</a:t>
              </a:r>
            </a:p>
            <a:p>
              <a:r>
                <a:rPr lang="en-GB" sz="2800" dirty="0">
                  <a:latin typeface="+mn-lt"/>
                </a:rPr>
                <a:t>of disruptive boys, two sticks and twelve conkers?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891F2B-6824-1C87-6DE2-40582A474B8B}"/>
                </a:ext>
              </a:extLst>
            </p:cNvPr>
            <p:cNvGrpSpPr/>
            <p:nvPr/>
          </p:nvGrpSpPr>
          <p:grpSpPr>
            <a:xfrm>
              <a:off x="850284" y="2314808"/>
              <a:ext cx="10466208" cy="3909922"/>
              <a:chOff x="850284" y="2314808"/>
              <a:chExt cx="10466208" cy="390992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C7673DF-EF84-7889-7DF0-5F0F10F48656}"/>
                  </a:ext>
                </a:extLst>
              </p:cNvPr>
              <p:cNvGrpSpPr/>
              <p:nvPr/>
            </p:nvGrpSpPr>
            <p:grpSpPr>
              <a:xfrm>
                <a:off x="850284" y="3138503"/>
                <a:ext cx="4795011" cy="3086227"/>
                <a:chOff x="850284" y="3138503"/>
                <a:chExt cx="4795011" cy="3086227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E1701E1-B819-73C4-8D6B-943B53E537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284" y="3272408"/>
                  <a:ext cx="2952322" cy="29523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>
                  <a:extLst>
                    <a:ext uri="{FF2B5EF4-FFF2-40B4-BE49-F238E27FC236}">
                      <a16:creationId xmlns:a16="http://schemas.microsoft.com/office/drawing/2014/main" id="{65520C56-6A41-9296-851D-E26416F08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2973" y="3138503"/>
                  <a:ext cx="2952322" cy="29523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3D54A2A-FE91-8060-EEA1-29E5212A4133}"/>
                  </a:ext>
                </a:extLst>
              </p:cNvPr>
              <p:cNvGrpSpPr/>
              <p:nvPr/>
            </p:nvGrpSpPr>
            <p:grpSpPr>
              <a:xfrm>
                <a:off x="5369111" y="2314808"/>
                <a:ext cx="5947381" cy="3709144"/>
                <a:chOff x="5369111" y="2314808"/>
                <a:chExt cx="5947381" cy="3709144"/>
              </a:xfrm>
            </p:grpSpPr>
            <p:pic>
              <p:nvPicPr>
                <p:cNvPr id="8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3B8E5213-AD53-EEDB-8BCE-677BAD1145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6690155" y="3284984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1B722A0B-2B95-0FA0-6748-43181A964F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7961581" y="3019688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E4C7A7A0-34C0-DEB3-6A5C-945F6F792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8730317" y="5173072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9747581A-A5CD-4761-8E23-44E0EE5B66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7946656" y="4254624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688DB366-1969-9186-DEF9-F01356698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10596412" y="2314808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7B1F8B68-5878-D5E8-CB61-1811150900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7007786" y="5303872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67C82846-F871-3E01-548A-9D772F0161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6323082" y="4474448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3CD180D5-5854-68D7-8D4B-F5404A6C45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5369111" y="3284984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C31BEC13-8D89-3B75-8C8A-AB8E3E43B8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10207694" y="4997400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9B539629-7CF7-2009-8ECB-0D60C7C145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10428345" y="3645024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0C8B26BA-08FF-0BAF-D8BA-E0D8E07D55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9237476" y="2577180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4" descr="Conkers Seeds Horse Chestnut Tree Aesculus Stock Photo 1515086726 |  Shutterstock">
                  <a:extLst>
                    <a:ext uri="{FF2B5EF4-FFF2-40B4-BE49-F238E27FC236}">
                      <a16:creationId xmlns:a16="http://schemas.microsoft.com/office/drawing/2014/main" id="{A10FCEE8-D489-CDA2-EED5-9D4690401F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3001" r="60588" b="44599"/>
                <a:stretch/>
              </p:blipFill>
              <p:spPr bwMode="auto">
                <a:xfrm>
                  <a:off x="9237476" y="3947111"/>
                  <a:ext cx="720080" cy="72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178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16EFCA7-83DB-8DC6-8EA4-A2ED3DDEE4CD}"/>
              </a:ext>
            </a:extLst>
          </p:cNvPr>
          <p:cNvGrpSpPr/>
          <p:nvPr/>
        </p:nvGrpSpPr>
        <p:grpSpPr>
          <a:xfrm>
            <a:off x="6379178" y="2657601"/>
            <a:ext cx="3456378" cy="3340818"/>
            <a:chOff x="4295800" y="2752472"/>
            <a:chExt cx="3024330" cy="29807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683EBB-3A09-3188-C5D6-2E1EA524C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80928"/>
              <a:ext cx="2952322" cy="295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CD2DCC-B4CD-1E22-D245-A5C69EB41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95800" y="2752472"/>
              <a:ext cx="2952322" cy="295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BA97348-EF6A-1C37-3DB9-487CAABF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3975-373F-B5CC-45B8-E06863A3CEAC}"/>
              </a:ext>
            </a:extLst>
          </p:cNvPr>
          <p:cNvSpPr txBox="1"/>
          <p:nvPr/>
        </p:nvSpPr>
        <p:spPr>
          <a:xfrm>
            <a:off x="767408" y="5157192"/>
            <a:ext cx="354937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Let’s take a picture and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stick it in your book …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DB25B7-8A2B-71BF-5C96-9498C76F28F6}"/>
              </a:ext>
            </a:extLst>
          </p:cNvPr>
          <p:cNvGrpSpPr/>
          <p:nvPr/>
        </p:nvGrpSpPr>
        <p:grpSpPr>
          <a:xfrm>
            <a:off x="7345576" y="2519958"/>
            <a:ext cx="1634229" cy="1087397"/>
            <a:chOff x="4657737" y="3057592"/>
            <a:chExt cx="1429950" cy="970208"/>
          </a:xfrm>
        </p:grpSpPr>
        <p:pic>
          <p:nvPicPr>
            <p:cNvPr id="16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CD1A358F-9B7E-253C-F89F-5612AD753A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5112521" y="3573016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10265C63-F6D4-8CFA-BF41-208E4946AF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4657737" y="3057592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140BEBDE-FAC1-D4D3-B71A-FC113C88CA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5632903" y="3057592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2E7E8B-6223-6688-0FDD-468B0F1918AA}"/>
              </a:ext>
            </a:extLst>
          </p:cNvPr>
          <p:cNvGrpSpPr/>
          <p:nvPr/>
        </p:nvGrpSpPr>
        <p:grpSpPr>
          <a:xfrm>
            <a:off x="8910606" y="3527139"/>
            <a:ext cx="1215550" cy="1653394"/>
            <a:chOff x="5883401" y="3852553"/>
            <a:chExt cx="1063606" cy="1475208"/>
          </a:xfrm>
        </p:grpSpPr>
        <p:pic>
          <p:nvPicPr>
            <p:cNvPr id="27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6B037F39-25F7-7722-EEB0-5BFE93A974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6492223" y="4872977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4FFD8587-A98A-0DE4-840C-96637E53E6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6485390" y="3852553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15494911-BC9D-B91D-62A7-4A655BD4BE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5883401" y="4418193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13FF4A-2191-B3C2-B20B-E92400EBD3A3}"/>
              </a:ext>
            </a:extLst>
          </p:cNvPr>
          <p:cNvGrpSpPr/>
          <p:nvPr/>
        </p:nvGrpSpPr>
        <p:grpSpPr>
          <a:xfrm>
            <a:off x="6238017" y="3537895"/>
            <a:ext cx="1160638" cy="1510552"/>
            <a:chOff x="3726224" y="3852553"/>
            <a:chExt cx="1015558" cy="1347760"/>
          </a:xfrm>
        </p:grpSpPr>
        <p:pic>
          <p:nvPicPr>
            <p:cNvPr id="30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EA3D04FF-EF01-C1EE-2F23-8EF1D1C06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3726224" y="4745529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0CB8618B-2E5F-E2D8-5C8B-D0285F35E0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3733347" y="3852553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7280F532-D86D-D543-F1C6-FF6D7E398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4286998" y="4353168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16DF4D-52CA-DD83-91A8-78D21F98DD39}"/>
              </a:ext>
            </a:extLst>
          </p:cNvPr>
          <p:cNvGrpSpPr/>
          <p:nvPr/>
        </p:nvGrpSpPr>
        <p:grpSpPr>
          <a:xfrm>
            <a:off x="7281291" y="4971332"/>
            <a:ext cx="1569856" cy="1095052"/>
            <a:chOff x="4518649" y="5126490"/>
            <a:chExt cx="1373624" cy="977038"/>
          </a:xfrm>
        </p:grpSpPr>
        <p:pic>
          <p:nvPicPr>
            <p:cNvPr id="33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64D1DEBA-B215-5432-2D2D-79FC78CF37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5007753" y="5126490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15F938C4-39B8-F4A3-4420-485BC5D9CE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4518649" y="5648744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onkers Seeds Horse Chestnut Tree Aesculus Stock Photo 1515086726 |  Shutterstock">
              <a:extLst>
                <a:ext uri="{FF2B5EF4-FFF2-40B4-BE49-F238E27FC236}">
                  <a16:creationId xmlns:a16="http://schemas.microsoft.com/office/drawing/2014/main" id="{CDE45424-0C9F-CC81-65FA-57257F628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1" t="23001" r="60588" b="44599"/>
            <a:stretch/>
          </p:blipFill>
          <p:spPr bwMode="auto">
            <a:xfrm>
              <a:off x="5437489" y="5638506"/>
              <a:ext cx="454784" cy="45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B741F52-2449-4689-F6CA-4183A6D79AF0}"/>
              </a:ext>
            </a:extLst>
          </p:cNvPr>
          <p:cNvSpPr txBox="1"/>
          <p:nvPr/>
        </p:nvSpPr>
        <p:spPr>
          <a:xfrm>
            <a:off x="851114" y="1612955"/>
            <a:ext cx="5354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“NO … we’re not doing any maths!”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254EFA-8AA8-E71F-1C72-3943990224EE}"/>
              </a:ext>
            </a:extLst>
          </p:cNvPr>
          <p:cNvSpPr txBox="1"/>
          <p:nvPr/>
        </p:nvSpPr>
        <p:spPr>
          <a:xfrm>
            <a:off x="850250" y="2564904"/>
            <a:ext cx="430964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Can you find me 2 sticks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and 12 conkers in the yard?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81E0EB-45EB-A9BF-28BF-B6EA977E3363}"/>
              </a:ext>
            </a:extLst>
          </p:cNvPr>
          <p:cNvSpPr txBox="1"/>
          <p:nvPr/>
        </p:nvSpPr>
        <p:spPr>
          <a:xfrm>
            <a:off x="831306" y="3861048"/>
            <a:ext cx="392463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Now, can you share the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latin typeface="+mn-lt"/>
              </a:rPr>
              <a:t>conkers between 4 boys?</a:t>
            </a:r>
          </a:p>
        </p:txBody>
      </p:sp>
    </p:spTree>
    <p:extLst>
      <p:ext uri="{BB962C8B-B14F-4D97-AF65-F5344CB8AC3E}">
        <p14:creationId xmlns:p14="http://schemas.microsoft.com/office/powerpoint/2010/main" val="1835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44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D20479-E326-46FF-8C6F-C84523D0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CE06E9-EF30-0133-B4A9-04627B552E56}"/>
              </a:ext>
            </a:extLst>
          </p:cNvPr>
          <p:cNvGrpSpPr/>
          <p:nvPr/>
        </p:nvGrpSpPr>
        <p:grpSpPr>
          <a:xfrm>
            <a:off x="999151" y="1969676"/>
            <a:ext cx="3548677" cy="4123620"/>
            <a:chOff x="999151" y="1969676"/>
            <a:chExt cx="3548677" cy="4123620"/>
          </a:xfrm>
        </p:grpSpPr>
        <p:pic>
          <p:nvPicPr>
            <p:cNvPr id="8" name="Picture 2" descr="The history of tomorrow — seed saving in a changing climate | PCC Community  Markets">
              <a:extLst>
                <a:ext uri="{FF2B5EF4-FFF2-40B4-BE49-F238E27FC236}">
                  <a16:creationId xmlns:a16="http://schemas.microsoft.com/office/drawing/2014/main" id="{F7208D03-EBA2-2D80-561D-5EADE76DDB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5"/>
            <a:stretch/>
          </p:blipFill>
          <p:spPr bwMode="auto">
            <a:xfrm>
              <a:off x="999151" y="3235341"/>
              <a:ext cx="3548677" cy="285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11263A-1ED1-32B7-1F8A-86861AFD635A}"/>
                </a:ext>
              </a:extLst>
            </p:cNvPr>
            <p:cNvSpPr txBox="1"/>
            <p:nvPr/>
          </p:nvSpPr>
          <p:spPr>
            <a:xfrm>
              <a:off x="1169301" y="1969676"/>
              <a:ext cx="3208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If you plant a seed 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CA4396-EA6A-9FE6-CAB9-0AFFFDCD3CDA}"/>
              </a:ext>
            </a:extLst>
          </p:cNvPr>
          <p:cNvGrpSpPr/>
          <p:nvPr/>
        </p:nvGrpSpPr>
        <p:grpSpPr>
          <a:xfrm>
            <a:off x="6845080" y="1952918"/>
            <a:ext cx="4177619" cy="4140377"/>
            <a:chOff x="6845080" y="1952918"/>
            <a:chExt cx="4177619" cy="41403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CD6D5-73C6-7475-AE76-1B300AAF5938}"/>
                </a:ext>
              </a:extLst>
            </p:cNvPr>
            <p:cNvSpPr txBox="1"/>
            <p:nvPr/>
          </p:nvSpPr>
          <p:spPr>
            <a:xfrm>
              <a:off x="6845080" y="1952918"/>
              <a:ext cx="4177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… one day a tree may grow.</a:t>
              </a:r>
            </a:p>
          </p:txBody>
        </p:sp>
        <p:pic>
          <p:nvPicPr>
            <p:cNvPr id="18" name="Picture 6" descr="Premium Photo | Hand holding tree on blur green nature | Green nature, Eco  earth, Plants">
              <a:extLst>
                <a:ext uri="{FF2B5EF4-FFF2-40B4-BE49-F238E27FC236}">
                  <a16:creationId xmlns:a16="http://schemas.microsoft.com/office/drawing/2014/main" id="{169E4DCB-8822-BBEE-66CD-AA167DCCA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5"/>
            <a:stretch/>
          </p:blipFill>
          <p:spPr bwMode="auto">
            <a:xfrm>
              <a:off x="7159550" y="3235340"/>
              <a:ext cx="3548677" cy="285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ndset is Everything Diamond Painting Kits for Adults,5D Diamond Art Kits Adults,Inspirational Quotes Wall Art for Hallway and Stairs(Shark Goldfish 12x16inch)">
            <a:extLst>
              <a:ext uri="{FF2B5EF4-FFF2-40B4-BE49-F238E27FC236}">
                <a16:creationId xmlns:a16="http://schemas.microsoft.com/office/drawing/2014/main" id="{11CA9C3F-113E-4837-915A-697ABAEC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823268"/>
            <a:ext cx="4752528" cy="52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6DE51A-EB64-4EBE-9A82-144142DE75C6}"/>
              </a:ext>
            </a:extLst>
          </p:cNvPr>
          <p:cNvSpPr txBox="1">
            <a:spLocks/>
          </p:cNvSpPr>
          <p:nvPr/>
        </p:nvSpPr>
        <p:spPr>
          <a:xfrm>
            <a:off x="551384" y="18345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Expert? All learners are unique but I’m solution focused </a:t>
            </a:r>
          </a:p>
          <a:p>
            <a:endParaRPr lang="en-GB" dirty="0"/>
          </a:p>
          <a:p>
            <a:r>
              <a:rPr lang="en-GB" dirty="0"/>
              <a:t>I want </a:t>
            </a:r>
            <a:r>
              <a:rPr lang="en-GB" u="sng" dirty="0"/>
              <a:t>all</a:t>
            </a:r>
            <a:r>
              <a:rPr lang="en-GB" dirty="0"/>
              <a:t> learners to be successful</a:t>
            </a:r>
          </a:p>
          <a:p>
            <a:endParaRPr lang="en-GB" dirty="0"/>
          </a:p>
          <a:p>
            <a:r>
              <a:rPr lang="en-GB" dirty="0"/>
              <a:t>I’ve got it wrong and I’ve learnt from my mistakes</a:t>
            </a:r>
          </a:p>
          <a:p>
            <a:endParaRPr lang="en-GB" dirty="0"/>
          </a:p>
          <a:p>
            <a:r>
              <a:rPr lang="en-GB" dirty="0"/>
              <a:t>I’ve never given up on any learner however difficult the challenge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3B3459-967F-41C6-B26B-AE0B8953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306CDB-89EF-D7F5-AADC-CAF01409A8BD}"/>
              </a:ext>
            </a:extLst>
          </p:cNvPr>
          <p:cNvGrpSpPr/>
          <p:nvPr/>
        </p:nvGrpSpPr>
        <p:grpSpPr>
          <a:xfrm>
            <a:off x="9336360" y="2636912"/>
            <a:ext cx="2376264" cy="2520280"/>
            <a:chOff x="8832304" y="1556792"/>
            <a:chExt cx="2376264" cy="252028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D5B03328-B179-486C-B6FA-9ED4940178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6" t="11631" r="1806" b="5324"/>
            <a:stretch/>
          </p:blipFill>
          <p:spPr bwMode="auto">
            <a:xfrm>
              <a:off x="8832304" y="1556792"/>
              <a:ext cx="2376264" cy="213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4A4AEC-59C9-A4AE-A029-D5CBABD1CF2F}"/>
                </a:ext>
              </a:extLst>
            </p:cNvPr>
            <p:cNvSpPr txBox="1"/>
            <p:nvPr/>
          </p:nvSpPr>
          <p:spPr>
            <a:xfrm>
              <a:off x="8871052" y="3789040"/>
              <a:ext cx="2286254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If the door’s locked, I’ll find a key!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7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2B985D-BD3F-4821-BBB3-ADBF1D7F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94838A-3405-4C14-902C-CA8AF833979C}"/>
              </a:ext>
            </a:extLst>
          </p:cNvPr>
          <p:cNvGrpSpPr/>
          <p:nvPr/>
        </p:nvGrpSpPr>
        <p:grpSpPr>
          <a:xfrm>
            <a:off x="1285773" y="1844824"/>
            <a:ext cx="9030224" cy="4118977"/>
            <a:chOff x="1285773" y="1844824"/>
            <a:chExt cx="9030224" cy="4118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1797F9-331E-42FD-9B7B-1EAF734F787A}"/>
                </a:ext>
              </a:extLst>
            </p:cNvPr>
            <p:cNvSpPr txBox="1"/>
            <p:nvPr/>
          </p:nvSpPr>
          <p:spPr>
            <a:xfrm>
              <a:off x="1285773" y="3717032"/>
              <a:ext cx="8826199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GB" sz="6000" dirty="0">
                  <a:latin typeface="+mn-lt"/>
                </a:rPr>
                <a:t>I’m here to share</a:t>
              </a:r>
            </a:p>
            <a:p>
              <a:r>
                <a:rPr lang="en-GB" sz="6000" dirty="0">
                  <a:latin typeface="+mn-lt"/>
                </a:rPr>
                <a:t>different ways of thinking …</a:t>
              </a:r>
            </a:p>
          </p:txBody>
        </p:sp>
        <p:pic>
          <p:nvPicPr>
            <p:cNvPr id="6" name="Picture 2" descr="Thought bubble thinking cloud line art vector icon for apps and websites  Stock Vector | Adobe Stock">
              <a:extLst>
                <a:ext uri="{FF2B5EF4-FFF2-40B4-BE49-F238E27FC236}">
                  <a16:creationId xmlns:a16="http://schemas.microsoft.com/office/drawing/2014/main" id="{D6D9F2A0-F147-4282-BE65-60EE8ACB5F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5" t="9306" r="11499" b="8750"/>
            <a:stretch/>
          </p:blipFill>
          <p:spPr bwMode="auto">
            <a:xfrm>
              <a:off x="8040216" y="1844824"/>
              <a:ext cx="2275781" cy="21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2A9BCE-D8C7-48EB-86DF-43DD7DBF72D4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What are some causes of de-motivation?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How do we recognise de-motivated learners?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What is intrinsic and extrinsic motivation?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How do we reconnect with learners?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Who should be involved?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How do we provide unique opportunities?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How can this work in your setting?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E29B8-30CC-4220-B528-2ACBECF8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F7A4B4-08FC-4292-A025-DD3E0950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16" y="2412864"/>
            <a:ext cx="6617168" cy="32291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1AE33E-1AA4-4946-99C0-D94C491B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6675267" cy="78196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040025A-5AED-8B90-0817-25B5C46C642E}"/>
              </a:ext>
            </a:extLst>
          </p:cNvPr>
          <p:cNvSpPr txBox="1">
            <a:spLocks/>
          </p:cNvSpPr>
          <p:nvPr/>
        </p:nvSpPr>
        <p:spPr bwMode="auto">
          <a:xfrm>
            <a:off x="767408" y="404664"/>
            <a:ext cx="6675267" cy="7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sz="440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09DE8C-502A-12A6-6AF5-F52058FAE8AF}"/>
              </a:ext>
            </a:extLst>
          </p:cNvPr>
          <p:cNvGrpSpPr/>
          <p:nvPr/>
        </p:nvGrpSpPr>
        <p:grpSpPr>
          <a:xfrm>
            <a:off x="851114" y="1628800"/>
            <a:ext cx="7355860" cy="3895936"/>
            <a:chOff x="851114" y="1628800"/>
            <a:chExt cx="7355860" cy="389593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8837EB-7172-CECF-6984-6DB36899AC9A}"/>
                </a:ext>
              </a:extLst>
            </p:cNvPr>
            <p:cNvSpPr txBox="1"/>
            <p:nvPr/>
          </p:nvSpPr>
          <p:spPr>
            <a:xfrm>
              <a:off x="851114" y="1628800"/>
              <a:ext cx="73558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+mn-lt"/>
                </a:rPr>
                <a:t>Have you ever experienced a vehicle breakdown?</a:t>
              </a:r>
            </a:p>
          </p:txBody>
        </p:sp>
        <p:pic>
          <p:nvPicPr>
            <p:cNvPr id="3" name="Picture 2" descr="Has anyone experienced the bonnet/hood of a car open while driving? - Quora">
              <a:extLst>
                <a:ext uri="{FF2B5EF4-FFF2-40B4-BE49-F238E27FC236}">
                  <a16:creationId xmlns:a16="http://schemas.microsoft.com/office/drawing/2014/main" id="{30C39036-261D-06C8-340C-012B3B91B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656" y="2420888"/>
              <a:ext cx="4158671" cy="310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0DC8DD-8254-E697-650A-E52F63DFE94C}"/>
              </a:ext>
            </a:extLst>
          </p:cNvPr>
          <p:cNvSpPr txBox="1"/>
          <p:nvPr/>
        </p:nvSpPr>
        <p:spPr>
          <a:xfrm>
            <a:off x="851114" y="5794636"/>
            <a:ext cx="7246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n-lt"/>
              </a:rPr>
              <a:t>Could you fix it or did you need to seek support?</a:t>
            </a:r>
          </a:p>
        </p:txBody>
      </p:sp>
    </p:spTree>
    <p:extLst>
      <p:ext uri="{BB962C8B-B14F-4D97-AF65-F5344CB8AC3E}">
        <p14:creationId xmlns:p14="http://schemas.microsoft.com/office/powerpoint/2010/main" val="42504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546D0B-83FE-4CCB-8425-4BA7AB33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8" y="1422896"/>
            <a:ext cx="8210128" cy="709960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What causes breakdowns in motivation?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3B7-C156-4382-844C-D941267D5737}"/>
              </a:ext>
            </a:extLst>
          </p:cNvPr>
          <p:cNvSpPr txBox="1"/>
          <p:nvPr/>
        </p:nvSpPr>
        <p:spPr>
          <a:xfrm>
            <a:off x="366412" y="2680414"/>
            <a:ext cx="245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confidence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1FD98-A5A1-4905-B17F-7D9A4AC4A22B}"/>
              </a:ext>
            </a:extLst>
          </p:cNvPr>
          <p:cNvSpPr txBox="1"/>
          <p:nvPr/>
        </p:nvSpPr>
        <p:spPr>
          <a:xfrm>
            <a:off x="8904312" y="2680414"/>
            <a:ext cx="292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7D288-0D96-4A15-B49B-AD5D52426DD5}"/>
              </a:ext>
            </a:extLst>
          </p:cNvPr>
          <p:cNvSpPr txBox="1"/>
          <p:nvPr/>
        </p:nvSpPr>
        <p:spPr>
          <a:xfrm>
            <a:off x="3586121" y="5807005"/>
            <a:ext cx="500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90033"/>
                </a:solidFill>
                <a:latin typeface="+mn-lt"/>
              </a:rPr>
              <a:t>barriers to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A7365-4A88-4306-8AC6-985E9F65CACF}"/>
              </a:ext>
            </a:extLst>
          </p:cNvPr>
          <p:cNvSpPr txBox="1"/>
          <p:nvPr/>
        </p:nvSpPr>
        <p:spPr>
          <a:xfrm>
            <a:off x="839416" y="4562918"/>
            <a:ext cx="189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lack of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E7BCC-3387-491C-AB2D-FE252D8D6F15}"/>
              </a:ext>
            </a:extLst>
          </p:cNvPr>
          <p:cNvSpPr txBox="1"/>
          <p:nvPr/>
        </p:nvSpPr>
        <p:spPr>
          <a:xfrm>
            <a:off x="9249255" y="4562918"/>
            <a:ext cx="2319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peers and influence</a:t>
            </a:r>
          </a:p>
        </p:txBody>
      </p:sp>
      <p:pic>
        <p:nvPicPr>
          <p:cNvPr id="11" name="Picture 4" descr="Has anyone experienced the bonnet/hood of a car open while driving? - Quora">
            <a:extLst>
              <a:ext uri="{FF2B5EF4-FFF2-40B4-BE49-F238E27FC236}">
                <a16:creationId xmlns:a16="http://schemas.microsoft.com/office/drawing/2014/main" id="{FA15DD9A-A4CA-4CB8-8954-6E1586EC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31" y="2514692"/>
            <a:ext cx="4022934" cy="3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040025A-5AED-8B90-0817-25B5C46C642E}"/>
              </a:ext>
            </a:extLst>
          </p:cNvPr>
          <p:cNvSpPr txBox="1">
            <a:spLocks/>
          </p:cNvSpPr>
          <p:nvPr/>
        </p:nvSpPr>
        <p:spPr bwMode="auto">
          <a:xfrm>
            <a:off x="767408" y="404664"/>
            <a:ext cx="6675267" cy="7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sz="4400">
                <a:solidFill>
                  <a:srgbClr val="FFC000"/>
                </a:solidFill>
                <a:latin typeface="+mn-lt"/>
              </a:rPr>
              <a:t>Motivating the Unmotivated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Hampshire Achieves Ins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ampshire Achieves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C58A1F3B5F40B9DAB2C1A41FA8E9" ma:contentTypeVersion="527" ma:contentTypeDescription="Create a new document." ma:contentTypeScope="" ma:versionID="06665eb883407991979319b5e0d30e56">
  <xsd:schema xmlns:xsd="http://www.w3.org/2001/XMLSchema" xmlns:xs="http://www.w3.org/2001/XMLSchema" xmlns:p="http://schemas.microsoft.com/office/2006/metadata/properties" xmlns:ns1="http://schemas.microsoft.com/sharepoint/v3" xmlns:ns2="189d6819-42bb-40a9-9aa1-b6cfbddd55fc" xmlns:ns3="ef834189-ea37-43c1-b23c-fe8cd9c72e41" xmlns:ns4="http://schemas.microsoft.com/sharepoint/v4" targetNamespace="http://schemas.microsoft.com/office/2006/metadata/properties" ma:root="true" ma:fieldsID="d559ea567f626e9e77d21a1e1c6a915c" ns1:_="" ns2:_="" ns3:_="" ns4:_="">
    <xsd:import namespace="http://schemas.microsoft.com/sharepoint/v3"/>
    <xsd:import namespace="189d6819-42bb-40a9-9aa1-b6cfbddd55fc"/>
    <xsd:import namespace="ef834189-ea37-43c1-b23c-fe8cd9c72e4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3:Ope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g4d05b73ac8e45788dace252164c008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8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9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d6819-42bb-40a9-9aa1-b6cfbddd55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34189-ea37-43c1-b23c-fe8cd9c72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Open" ma:index="20" nillable="true" ma:displayName="Open" ma:default="1" ma:format="Dropdown" ma:internalName="Open">
      <xsd:simpleType>
        <xsd:restriction base="dms:Boolean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g4d05b73ac8e45788dace252164c008a" ma:index="26" nillable="true" ma:taxonomy="true" ma:internalName="g4d05b73ac8e45788dace252164c008a" ma:taxonomyFieldName="CSF" ma:displayName="CSF" ma:default="" ma:fieldId="{04d05b73-ac8e-4578-8dac-e252164c008a}" ma:sspId="3c5dbf34-c73a-430c-9290-9174ad787734" ma:termSetId="86a6d794-3e8d-47bd-b8d1-ecaf61a5c95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4d05b73ac8e45788dace252164c008a xmlns="ef834189-ea37-43c1-b23c-fe8cd9c72e41">
      <Terms xmlns="http://schemas.microsoft.com/office/infopath/2007/PartnerControls"/>
    </g4d05b73ac8e45788dace252164c008a>
    <IconOverlay xmlns="http://schemas.microsoft.com/sharepoint/v4" xsi:nil="true"/>
    <Open xmlns="ef834189-ea37-43c1-b23c-fe8cd9c72e41">true</Open>
  </documentManagement>
</p:properties>
</file>

<file path=customXml/itemProps1.xml><?xml version="1.0" encoding="utf-8"?>
<ds:datastoreItem xmlns:ds="http://schemas.openxmlformats.org/officeDocument/2006/customXml" ds:itemID="{D251E03A-42B6-4BDA-8DA9-E76E2A8B98E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13A4061-2978-48E1-8297-F406032BB7F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191C9F-4697-4CEB-8FB1-7E22F3619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9d6819-42bb-40a9-9aa1-b6cfbddd55fc"/>
    <ds:schemaRef ds:uri="ef834189-ea37-43c1-b23c-fe8cd9c72e4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F3E7E7-1D39-496C-A76F-048C6B435F6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F8F9E5E-7707-4A1C-A737-A4A9AD1FDD31}">
  <ds:schemaRefs>
    <ds:schemaRef ds:uri="http://purl.org/dc/elements/1.1/"/>
    <ds:schemaRef ds:uri="http://purl.org/dc/terms/"/>
    <ds:schemaRef ds:uri="http://schemas.microsoft.com/office/2006/metadata/properties"/>
    <ds:schemaRef ds:uri="ef834189-ea37-43c1-b23c-fe8cd9c72e41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sharepoint/v4"/>
    <ds:schemaRef ds:uri="189d6819-42bb-40a9-9aa1-b6cfbddd55f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776</Words>
  <Application>Microsoft Office PowerPoint</Application>
  <PresentationFormat>Widescreen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Cavolini</vt:lpstr>
      <vt:lpstr>Times New Roman</vt:lpstr>
      <vt:lpstr>Hampshire Achieves Inside</vt:lpstr>
      <vt:lpstr>Hampshire Achieves Title</vt:lpstr>
      <vt:lpstr>PowerPoint Presentation</vt:lpstr>
      <vt:lpstr>PowerPoint Presentation</vt:lpstr>
      <vt:lpstr>PowerPoint Presentation</vt:lpstr>
      <vt:lpstr>Motivating the Unmotivated</vt:lpstr>
      <vt:lpstr>Motivating the Unmotivated</vt:lpstr>
      <vt:lpstr>Motivating the Unmotivated</vt:lpstr>
      <vt:lpstr>Motivating the Unmotivated</vt:lpstr>
      <vt:lpstr>PowerPoint Presentation</vt:lpstr>
      <vt:lpstr>What causes breakdowns in motivation?</vt:lpstr>
      <vt:lpstr>Motivating the Unmotivated</vt:lpstr>
      <vt:lpstr>How do we recognise de-motivated learners?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Motivating the Unmotivated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cxpudc</dc:creator>
  <cp:lastModifiedBy>Mark ..</cp:lastModifiedBy>
  <cp:revision>39</cp:revision>
  <dcterms:created xsi:type="dcterms:W3CDTF">2011-09-06T11:13:09Z</dcterms:created>
  <dcterms:modified xsi:type="dcterms:W3CDTF">2022-10-23T10:09:09Z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bout">
    <vt:lpwstr>;#Working with documents;#</vt:lpwstr>
  </property>
  <property fmtid="{D5CDD505-2E9C-101B-9397-08002B2CF9AE}" pid="3" name="display_urn:schemas-microsoft-com:office:office#SharedWithUsers">
    <vt:lpwstr>Richardson, Joanna (ENV);Nuttall, Fiona;Pidduck, Andy</vt:lpwstr>
  </property>
  <property fmtid="{D5CDD505-2E9C-101B-9397-08002B2CF9AE}" pid="4" name="SharedWithUsers">
    <vt:lpwstr>1514;#Richardson, Joanna (ENV);#2786;#Nuttall, Fiona;#1484;#Pidduck, Andy</vt:lpwstr>
  </property>
  <property fmtid="{D5CDD505-2E9C-101B-9397-08002B2CF9AE}" pid="5" name="Target Audiences">
    <vt:lpwstr/>
  </property>
  <property fmtid="{D5CDD505-2E9C-101B-9397-08002B2CF9AE}" pid="6" name="_dlc_ExpireDate">
    <vt:lpwstr>2022-01-31T14:19:20Z</vt:lpwstr>
  </property>
  <property fmtid="{D5CDD505-2E9C-101B-9397-08002B2CF9AE}" pid="7" name="hc632fe273cb498aa970207d30c3b1d8">
    <vt:lpwstr>Publication|03329f06-488e-4f83-8728-61e80ac28c5f</vt:lpwstr>
  </property>
  <property fmtid="{D5CDD505-2E9C-101B-9397-08002B2CF9AE}" pid="8" name="Post 14 Learning">
    <vt:lpwstr>349;#Post 14 Team Administration|1b42d645-3a1c-4bb3-8125-a929c6ca0880</vt:lpwstr>
  </property>
  <property fmtid="{D5CDD505-2E9C-101B-9397-08002B2CF9AE}" pid="9" name="d5183101b66d4e3dacd96e4e4686face">
    <vt:lpwstr/>
  </property>
  <property fmtid="{D5CDD505-2E9C-101B-9397-08002B2CF9AE}" pid="10" name="jb30d1c0940a41f7836212edd3171965">
    <vt:lpwstr>Post 14 Team Administration|1b42d645-3a1c-4bb3-8125-a929c6ca0880</vt:lpwstr>
  </property>
  <property fmtid="{D5CDD505-2E9C-101B-9397-08002B2CF9AE}" pid="11" name="j33cdd25bf9e4ea08677b665c22cea81">
    <vt:lpwstr/>
  </property>
  <property fmtid="{D5CDD505-2E9C-101B-9397-08002B2CF9AE}" pid="12" name="Physical Education and Sport">
    <vt:lpwstr/>
  </property>
  <property fmtid="{D5CDD505-2E9C-101B-9397-08002B2CF9AE}" pid="13" name="Youth Services">
    <vt:lpwstr/>
  </property>
  <property fmtid="{D5CDD505-2E9C-101B-9397-08002B2CF9AE}" pid="14" name="ka2fadf937d140639443f94f82f9d7d2">
    <vt:lpwstr/>
  </property>
  <property fmtid="{D5CDD505-2E9C-101B-9397-08002B2CF9AE}" pid="15" name="jf81eab6ba0d48e39021c117f6226ee2">
    <vt:lpwstr/>
  </property>
  <property fmtid="{D5CDD505-2E9C-101B-9397-08002B2CF9AE}" pid="16" name="Careers Service">
    <vt:lpwstr/>
  </property>
  <property fmtid="{D5CDD505-2E9C-101B-9397-08002B2CF9AE}" pid="17" name="CSD Groups and Meetings">
    <vt:lpwstr/>
  </property>
  <property fmtid="{D5CDD505-2E9C-101B-9397-08002B2CF9AE}" pid="18" name="Duke of Edinburgh Award">
    <vt:lpwstr/>
  </property>
  <property fmtid="{D5CDD505-2E9C-101B-9397-08002B2CF9AE}" pid="19" name="CSF">
    <vt:lpwstr/>
  </property>
  <property fmtid="{D5CDD505-2E9C-101B-9397-08002B2CF9AE}" pid="20" name="Education and Inclusion">
    <vt:lpwstr/>
  </property>
  <property fmtid="{D5CDD505-2E9C-101B-9397-08002B2CF9AE}" pid="21" name="Document Type">
    <vt:lpwstr>81;#Publication|03329f06-488e-4f83-8728-61e80ac28c5f</vt:lpwstr>
  </property>
  <property fmtid="{D5CDD505-2E9C-101B-9397-08002B2CF9AE}" pid="22" name="j62f77b6372d4d31815658479387a95c">
    <vt:lpwstr/>
  </property>
  <property fmtid="{D5CDD505-2E9C-101B-9397-08002B2CF9AE}" pid="23" name="d397eddc9e1d4f36bd09322be9c6af31">
    <vt:lpwstr/>
  </property>
  <property fmtid="{D5CDD505-2E9C-101B-9397-08002B2CF9AE}" pid="24" name="f8525ee3932e4ad9843cf3b91fb03df5">
    <vt:lpwstr/>
  </property>
  <property fmtid="{D5CDD505-2E9C-101B-9397-08002B2CF9AE}" pid="25" name="cf18ccb67a8c47b4a12d68c41e3eb221">
    <vt:lpwstr/>
  </property>
  <property fmtid="{D5CDD505-2E9C-101B-9397-08002B2CF9AE}" pid="26" name="TaxCatchAll">
    <vt:lpwstr>349;#Post 14 Team Administration|1b42d645-3a1c-4bb3-8125-a929c6ca0880;#81;#Publication|03329f06-488e-4f83-8728-61e80ac28c5f</vt:lpwstr>
  </property>
  <property fmtid="{D5CDD505-2E9C-101B-9397-08002B2CF9AE}" pid="27" name="kaa69b6aade4434483abfac0b390183b">
    <vt:lpwstr/>
  </property>
  <property fmtid="{D5CDD505-2E9C-101B-9397-08002B2CF9AE}" pid="28" name="Outdoor Education">
    <vt:lpwstr/>
  </property>
  <property fmtid="{D5CDD505-2E9C-101B-9397-08002B2CF9AE}" pid="29" name="School Support Staff">
    <vt:lpwstr/>
  </property>
  <property fmtid="{D5CDD505-2E9C-101B-9397-08002B2CF9AE}" pid="30" name="Schools">
    <vt:lpwstr/>
  </property>
</Properties>
</file>