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E9EBF5"/>
    <a:srgbClr val="F2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49" autoAdjust="0"/>
  </p:normalViewPr>
  <p:slideViewPr>
    <p:cSldViewPr snapToGrid="0">
      <p:cViewPr varScale="1">
        <p:scale>
          <a:sx n="114" d="100"/>
          <a:sy n="114" d="100"/>
        </p:scale>
        <p:origin x="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er, Amen" userId="c810d1cb-6ae0-480f-8244-b51dd141d305" providerId="ADAL" clId="{FC087C3B-326F-4408-A9CD-55F955E9258C}"/>
    <pc:docChg chg="delSld">
      <pc:chgData name="Heer, Amen" userId="c810d1cb-6ae0-480f-8244-b51dd141d305" providerId="ADAL" clId="{FC087C3B-326F-4408-A9CD-55F955E9258C}" dt="2022-12-15T12:03:55.116" v="1" actId="47"/>
      <pc:docMkLst>
        <pc:docMk/>
      </pc:docMkLst>
      <pc:sldChg chg="del">
        <pc:chgData name="Heer, Amen" userId="c810d1cb-6ae0-480f-8244-b51dd141d305" providerId="ADAL" clId="{FC087C3B-326F-4408-A9CD-55F955E9258C}" dt="2022-12-15T12:03:54.567" v="0" actId="47"/>
        <pc:sldMkLst>
          <pc:docMk/>
          <pc:sldMk cId="1179347754" sldId="322"/>
        </pc:sldMkLst>
      </pc:sldChg>
      <pc:sldChg chg="del">
        <pc:chgData name="Heer, Amen" userId="c810d1cb-6ae0-480f-8244-b51dd141d305" providerId="ADAL" clId="{FC087C3B-326F-4408-A9CD-55F955E9258C}" dt="2022-12-15T12:03:55.116" v="1" actId="47"/>
        <pc:sldMkLst>
          <pc:docMk/>
          <pc:sldMk cId="3332353014" sldId="34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63BCE-F265-4649-AFAD-1C1DC10EB62A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0F159-D9A7-4FAC-BDB8-47C76F49E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563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B9C77A-F243-4515-81C9-D7132EE937E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737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84637-FBD9-4916-BD53-876FAE5D1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A2C418-8822-403D-822F-3136926ED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F0FC6-8D8A-4EFF-9F73-C2A7B515B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58A39-E44A-48C4-B35C-B92C054C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3FB12-A9FB-4622-B2C1-454598FD8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3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8538C-C65C-488C-B2A7-95D4F3FA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CE0C5A-ADC7-49E8-BC1F-4DF7AE3F7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D9450-633D-4F89-BB74-474F601FA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444E9-8B0C-4357-951D-6297953C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29127-DE56-40F8-AE77-97BD9D0A0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1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A4EDEF-289D-4A90-95CF-90851171CD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9DF85-55C8-4E5D-BE56-CCDAA59F9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2CBD9-8C2B-4D2D-A5BF-A7EA85187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3206D-A5A8-4A42-97C8-0F8D897D1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EBDE3-891F-431B-ACDD-8A1AFE81D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17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7FAED-EA85-42DD-9A61-5F7F26EF8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61284-2D97-4938-95F7-DA7A157F6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79ADD-8E50-432E-8624-F163E554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832C1-8AE5-4F7F-AF93-1A4ECF16D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2BE66-CC37-4A92-B993-2EACECF8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16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F7381-95E8-44E5-82B3-D055AFE4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90F7B-0E02-4EA9-9D90-90BA0AE1C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4E472-3910-4E94-BFE5-410DE4E28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7E95D-D604-4C70-8918-DF2260C33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33DC0-9405-431F-A5BA-2E97023E6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58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2D56-13B6-48DD-A491-4CB450221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9E719-57EF-4DC4-8C1F-8A84573156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7D7BEE-25ED-4094-B4EF-9E74B90F1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5D2CF-D61B-47F5-A6BE-AB56F35E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E5CCA-6A34-40A6-9656-82B2EE19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955E4-67FF-42B4-B3DB-2CE33FBBF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576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1572B-49DE-4304-831D-4C2D34266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B30F7-7783-4968-8DAE-9B9638AE2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5BB9A4-A0ED-4582-8420-62E838C67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EBC6B0-6283-4A23-86EC-5837494B1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E5BC1B-9CC8-40A7-B0C8-B5A7341FF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85F1EF-B8DE-470D-AE6E-53FDCEBCD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1329CD-892F-4140-A138-30CDC64B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686C8F-7ECC-429D-A204-0ADDB5167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14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EE284-E094-4236-A0B5-C86A1970E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08AF61-4A5B-4FFD-88E4-F0FC0563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F99FEA-8E36-443F-9BA7-2FCFC2C56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CBDE94-DDE9-4CDE-9678-0B0FA97D5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67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241011-6A5C-4180-A47D-2F35221DB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388B77-76DA-43EF-8D92-CFF1DC96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28261-1717-4224-AEBA-87ACC3B1D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87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7174B-9002-44EE-8760-8A134CD8F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6BCFA-17E6-4C0B-AFF1-3A38A19C3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8E0F31-C893-4354-965C-B792EB380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1E4456-1ACE-4E62-A055-DA40E7E87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066447-243D-405C-BBFE-4A74A2E0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320C1-ADDA-4096-8ABB-0674EEFE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2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6D6BC-F6DA-4637-A632-56E593EEE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BF0E5B-D2BC-4D2B-9090-2AA7CF68B4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8E2DE6-3023-4DF3-8797-7E95DC905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8B251-A16C-4997-8979-CD2240B09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00702-CD2C-4FDE-B400-275366869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93580-4B05-49AF-8BB8-6DFD3782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19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30F3BE-E17E-42AC-B33B-28AC9DF52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124C8-4B2A-4296-8820-7162D6D2D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1E42C-8AF7-4E52-BE85-FC52274CC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00F99-5556-4D5F-9619-69BBBB1294CE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CD88A-0209-4B32-B321-511A5E644B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873A7-89A8-4CF5-BB9C-67F590CE96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3A7B0-A289-4278-B490-709F232D7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1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hants.sharepoint.com/sites/ID/SitePages/Previous-wellbeing-sessions---resources.aspx" TargetMode="External"/><Relationship Id="rId13" Type="http://schemas.openxmlformats.org/officeDocument/2006/relationships/hyperlink" Target="https://hants.sharepoint.com/sites/CN/Shared%20Documents/Forms/AllItems.aspx?id=%2Fsites%2FCN%2FShared%20Documents%2FHCC%2DWellbeing%2DGuide%2DAll%2DStaff%2DFinal%2Epdf&amp;parent=%2Fsites%2FCN%2FShared%20Documents" TargetMode="External"/><Relationship Id="rId18" Type="http://schemas.openxmlformats.org/officeDocument/2006/relationships/hyperlink" Target="https://documents.hants.gov.uk/adultservices/HCC-Wellbeing-Guide-Support-for-Volunteers.pdf" TargetMode="External"/><Relationship Id="rId3" Type="http://schemas.openxmlformats.org/officeDocument/2006/relationships/hyperlink" Target="https://hants.sharepoint.com/sites/CN/SitePages/Working-arrangements.aspx" TargetMode="External"/><Relationship Id="rId7" Type="http://schemas.openxmlformats.org/officeDocument/2006/relationships/hyperlink" Target="https://hants.sharepoint.com/:u:/r/sites/ID/SitePages/Events(1).aspx?csf=1&amp;web=1&amp;e=VpcRi3" TargetMode="External"/><Relationship Id="rId12" Type="http://schemas.openxmlformats.org/officeDocument/2006/relationships/image" Target="../media/image2.png"/><Relationship Id="rId17" Type="http://schemas.openxmlformats.org/officeDocument/2006/relationships/hyperlink" Target="https://documents.hants.gov.uk/adultservices/HCC-Wellbeing-Guide-Support-for-Volunteers-for-Managers.pdf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4.png"/><Relationship Id="rId20" Type="http://schemas.openxmlformats.org/officeDocument/2006/relationships/hyperlink" Target="https://hants.sharepoint.com/sites/ID/SiteAssets/Forms/AllItems.aspx?id=%2Fsites%2FID%2FSiteAssets%2FSitePages%2FWellbeing%2Dat%2DWork%2FHCC%2DMH%2D%2D%2DWellbeing%2DTraining%2DOffer%2DFinal%2Epdf&amp;parent=%2Fsites%2FID%2FSiteAssets%2FSitePages%2FWellbeing%2Dat%2DWor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ants.sharepoint.com/:u:/r/sites/ID/SitePages/Health-and-Wellbeing.aspx?csf=1&amp;web=1&amp;e=53mL5o" TargetMode="External"/><Relationship Id="rId11" Type="http://schemas.openxmlformats.org/officeDocument/2006/relationships/image" Target="../media/image1.png"/><Relationship Id="rId5" Type="http://schemas.openxmlformats.org/officeDocument/2006/relationships/hyperlink" Target="https://hants.sharepoint.com/sites/ID/SitePages/Events(1).aspx?OR=Teams-HL&amp;CT=1647447480518&amp;params=eyJBcHBOYW1lIjoiVGVhbXMtRGVza3RvcCIsIkFwcFZlcnNpb24iOiIyNy8yMjAyMDcwMTgxMiJ9" TargetMode="External"/><Relationship Id="rId15" Type="http://schemas.openxmlformats.org/officeDocument/2006/relationships/hyperlink" Target="https://hants.sharepoint.com/sites/CN/Shared%20Documents/Forms/AllItems.aspx?id=%2Fsites%2FCN%2FShared%20Documents%2FHCC%2DMH%2D%26%2DWellbeing%2DTraining%2DOffer%2DFinal%2Epdf&amp;parent=%2Fsites%2FCN%2FShared%20Documents" TargetMode="External"/><Relationship Id="rId10" Type="http://schemas.openxmlformats.org/officeDocument/2006/relationships/hyperlink" Target="https://hants.sharepoint.com/sites/CN/Shared%20Documents/Forms/AllItems.aspx?id=%2Fsites%2FCN%2FShared%20Documents%2FHCC%2DWellbeing%2DGuide%2DManagers%2DFinal%2Epdf&amp;parent=%2Fsites%2FCN%2FShared%20Documents" TargetMode="External"/><Relationship Id="rId19" Type="http://schemas.openxmlformats.org/officeDocument/2006/relationships/hyperlink" Target="https://hants.sharepoint.com/sites/ID/SiteAssets/Forms/AllItems.aspx?id=%2Fsites%2FID%2FSiteAssets%2FSitePages%2FWellbeing%2Dat%2DWork%2FHealth%2D%2D%2DResilience%2DGuide%2DHCC%2Epdf&amp;parent=%2Fsites%2FID%2FSiteAssets%2FSitePages%2FWellbeing%2Dat%2DWork" TargetMode="External"/><Relationship Id="rId4" Type="http://schemas.openxmlformats.org/officeDocument/2006/relationships/hyperlink" Target="https://extra.hants.gov.uk/employee/policy-guidance/occupational-health/employee-support" TargetMode="External"/><Relationship Id="rId9" Type="http://schemas.openxmlformats.org/officeDocument/2006/relationships/hyperlink" Target="mailto:inclusiondiversityandwellbeing@hants.gov.uk" TargetMode="External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983D7E0-5C29-3939-00DA-742724BFF8F7}"/>
              </a:ext>
            </a:extLst>
          </p:cNvPr>
          <p:cNvSpPr/>
          <p:nvPr/>
        </p:nvSpPr>
        <p:spPr>
          <a:xfrm>
            <a:off x="6664051" y="760206"/>
            <a:ext cx="5213936" cy="5886225"/>
          </a:xfrm>
          <a:prstGeom prst="roundRect">
            <a:avLst/>
          </a:prstGeom>
          <a:noFill/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745C3-2384-437F-A55E-1BE3147D0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2788"/>
            <a:ext cx="10866120" cy="5494353"/>
          </a:xfrm>
        </p:spPr>
        <p:txBody>
          <a:bodyPr>
            <a:normAutofit/>
          </a:bodyPr>
          <a:lstStyle/>
          <a:p>
            <a:endParaRPr lang="en-GB" sz="1600" b="0" i="0" u="sng" strike="noStrike" dirty="0">
              <a:solidFill>
                <a:srgbClr val="0563C1"/>
              </a:solidFill>
              <a:effectLst/>
              <a:hlinkClick r:id="rId3"/>
            </a:endParaRPr>
          </a:p>
          <a:p>
            <a:endParaRPr lang="en-GB" sz="1600" u="sng" dirty="0">
              <a:solidFill>
                <a:srgbClr val="0563C1"/>
              </a:solidFill>
              <a:hlinkClick r:id="rId3"/>
            </a:endParaRPr>
          </a:p>
          <a:p>
            <a:endParaRPr lang="en-GB" sz="1600" b="0" i="0" u="sng" strike="noStrike" dirty="0">
              <a:solidFill>
                <a:srgbClr val="0563C1"/>
              </a:solidFill>
              <a:effectLst/>
              <a:hlinkClick r:id="rId3"/>
            </a:endParaRPr>
          </a:p>
          <a:p>
            <a:endParaRPr lang="en-GB" sz="1600" u="sng" dirty="0">
              <a:solidFill>
                <a:srgbClr val="0563C1"/>
              </a:solidFill>
              <a:hlinkClick r:id="rId3"/>
            </a:endParaRPr>
          </a:p>
          <a:p>
            <a:endParaRPr lang="en-GB" sz="1600" b="0" i="0" u="sng" strike="noStrike" dirty="0">
              <a:solidFill>
                <a:srgbClr val="0563C1"/>
              </a:solidFill>
              <a:effectLst/>
              <a:hlinkClick r:id="rId3"/>
            </a:endParaRPr>
          </a:p>
          <a:p>
            <a:endParaRPr lang="en-GB" sz="1600" u="sng" dirty="0">
              <a:solidFill>
                <a:srgbClr val="0563C1"/>
              </a:solidFill>
              <a:hlinkClick r:id="rId3"/>
            </a:endParaRPr>
          </a:p>
          <a:p>
            <a:endParaRPr lang="en-GB" sz="1600" b="0" i="0" u="sng" strike="noStrike" dirty="0">
              <a:solidFill>
                <a:srgbClr val="0563C1"/>
              </a:solidFill>
              <a:effectLst/>
              <a:hlinkClick r:id="rId3"/>
            </a:endParaRPr>
          </a:p>
          <a:p>
            <a:pPr marL="0" indent="0">
              <a:buNone/>
            </a:pPr>
            <a:endParaRPr lang="en-GB" sz="1600" u="sng" dirty="0">
              <a:solidFill>
                <a:srgbClr val="0563C1"/>
              </a:solidFill>
              <a:hlinkClick r:id="rId3"/>
            </a:endParaRPr>
          </a:p>
          <a:p>
            <a:pPr marL="0" indent="0">
              <a:buNone/>
            </a:pPr>
            <a:endParaRPr lang="en-GB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8C76B5-8B2B-4589-A36B-2D4229815017}"/>
              </a:ext>
            </a:extLst>
          </p:cNvPr>
          <p:cNvSpPr txBox="1"/>
          <p:nvPr/>
        </p:nvSpPr>
        <p:spPr>
          <a:xfrm>
            <a:off x="436083" y="1198211"/>
            <a:ext cx="10659640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Health Assured (HCC employee assistance provider)</a:t>
            </a:r>
            <a:endParaRPr lang="en-GB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600" b="1" dirty="0">
              <a:latin typeface="Arial" panose="020B0604020202020204" pitchFamily="34" charset="0"/>
              <a:cs typeface="Arial" panose="020B0604020202020204" pitchFamily="34" charset="0"/>
              <a:hlinkClick r:id="rId5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Arial"/>
                <a:cs typeface="Arial"/>
                <a:hlinkClick r:id="rId6"/>
              </a:rPr>
              <a:t>Employee Health &amp; Wellbeing SharePoint pages</a:t>
            </a:r>
            <a:endParaRPr lang="en-US" sz="1800" b="1" dirty="0">
              <a:solidFill>
                <a:schemeClr val="bg1"/>
              </a:solidFill>
              <a:latin typeface="Arial"/>
              <a:cs typeface="Arial"/>
            </a:endParaRP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  <a:hlinkClick r:id="" action="ppaction://noaction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Arial"/>
                <a:cs typeface="Arial"/>
                <a:hlinkClick r:id="rId7"/>
              </a:rPr>
              <a:t>Link to IDW Events</a:t>
            </a:r>
            <a:endParaRPr lang="en-US" sz="1800" b="1" dirty="0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sz="1800" b="1" dirty="0">
              <a:solidFill>
                <a:schemeClr val="bg1"/>
              </a:solidFill>
              <a:latin typeface="Arial"/>
              <a:cs typeface="Arial"/>
              <a:hlinkClick r:id="rId8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Arial"/>
                <a:cs typeface="Arial"/>
                <a:hlinkClick r:id="rId8"/>
              </a:rPr>
              <a:t>Previous Wellbeing Session Recordings /</a:t>
            </a:r>
            <a:r>
              <a:rPr lang="en-US" b="1" dirty="0">
                <a:solidFill>
                  <a:schemeClr val="bg1"/>
                </a:solidFill>
                <a:latin typeface="Arial"/>
                <a:cs typeface="Arial"/>
                <a:hlinkClick r:id="rId8"/>
              </a:rPr>
              <a:t> </a:t>
            </a:r>
            <a:r>
              <a:rPr lang="en-US" sz="1800" b="1" dirty="0">
                <a:solidFill>
                  <a:schemeClr val="bg1"/>
                </a:solidFill>
                <a:latin typeface="Arial"/>
                <a:cs typeface="Arial"/>
                <a:hlinkClick r:id="rId8"/>
              </a:rPr>
              <a:t>Resources</a:t>
            </a:r>
            <a:endParaRPr lang="en-US" sz="1800" b="1" dirty="0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Contact: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inclusiondiversityandwellbeing@hants.gov.uk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1" name="Picture 20">
            <a:hlinkClick r:id="rId10"/>
            <a:extLst>
              <a:ext uri="{FF2B5EF4-FFF2-40B4-BE49-F238E27FC236}">
                <a16:creationId xmlns:a16="http://schemas.microsoft.com/office/drawing/2014/main" id="{71E77A10-5C76-43CE-91A7-00FC4FB72F1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19460" y="2482416"/>
            <a:ext cx="3761352" cy="26411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1CD6F26-DCAA-4498-9AE1-FF6E26ED621C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6692" r="6480"/>
          <a:stretch/>
        </p:blipFill>
        <p:spPr>
          <a:xfrm>
            <a:off x="520491" y="1584767"/>
            <a:ext cx="5725552" cy="163370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1E1D980-0219-4046-8599-232DC29F962F}"/>
              </a:ext>
            </a:extLst>
          </p:cNvPr>
          <p:cNvSpPr txBox="1"/>
          <p:nvPr/>
        </p:nvSpPr>
        <p:spPr>
          <a:xfrm>
            <a:off x="876723" y="149232"/>
            <a:ext cx="105882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Links to HCC resources to support employee wellbeing</a:t>
            </a:r>
          </a:p>
        </p:txBody>
      </p:sp>
      <p:pic>
        <p:nvPicPr>
          <p:cNvPr id="20" name="Picture 19">
            <a:hlinkClick r:id="rId13"/>
            <a:extLst>
              <a:ext uri="{FF2B5EF4-FFF2-40B4-BE49-F238E27FC236}">
                <a16:creationId xmlns:a16="http://schemas.microsoft.com/office/drawing/2014/main" id="{BAC380DE-D1B9-4A5D-9054-BA1A563005C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69742" y="3268184"/>
            <a:ext cx="3640768" cy="25377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5053169-0269-4222-8893-4DBDA2BFC5D9}"/>
              </a:ext>
            </a:extLst>
          </p:cNvPr>
          <p:cNvSpPr txBox="1"/>
          <p:nvPr/>
        </p:nvSpPr>
        <p:spPr>
          <a:xfrm>
            <a:off x="1349479" y="2683058"/>
            <a:ext cx="1008000" cy="21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MHA000090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2DD7CD-7974-410F-9C80-6BD2F6897647}"/>
              </a:ext>
            </a:extLst>
          </p:cNvPr>
          <p:cNvSpPr txBox="1"/>
          <p:nvPr/>
        </p:nvSpPr>
        <p:spPr>
          <a:xfrm>
            <a:off x="3833977" y="2944997"/>
            <a:ext cx="878699" cy="25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Hampshire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BB95E6A-A0F8-44BA-BF50-A2BB82553952}"/>
              </a:ext>
            </a:extLst>
          </p:cNvPr>
          <p:cNvSpPr txBox="1"/>
          <p:nvPr/>
        </p:nvSpPr>
        <p:spPr>
          <a:xfrm>
            <a:off x="5306079" y="2934175"/>
            <a:ext cx="90000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100"/>
              <a:t>Council</a:t>
            </a:r>
          </a:p>
        </p:txBody>
      </p:sp>
      <p:pic>
        <p:nvPicPr>
          <p:cNvPr id="22" name="Picture 21">
            <a:hlinkClick r:id="rId15"/>
            <a:extLst>
              <a:ext uri="{FF2B5EF4-FFF2-40B4-BE49-F238E27FC236}">
                <a16:creationId xmlns:a16="http://schemas.microsoft.com/office/drawing/2014/main" id="{1C6A1D15-A7E3-4D0E-B92C-D815A1AECFE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725128" y="4043773"/>
            <a:ext cx="3589473" cy="2537795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6CAFA5-1519-04DB-31F6-460BB824D980}"/>
              </a:ext>
            </a:extLst>
          </p:cNvPr>
          <p:cNvSpPr/>
          <p:nvPr/>
        </p:nvSpPr>
        <p:spPr>
          <a:xfrm>
            <a:off x="314013" y="1083768"/>
            <a:ext cx="6129491" cy="230207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DF9E5B-6D74-94F9-C574-418EEE6C374D}"/>
              </a:ext>
            </a:extLst>
          </p:cNvPr>
          <p:cNvSpPr txBox="1"/>
          <p:nvPr/>
        </p:nvSpPr>
        <p:spPr>
          <a:xfrm>
            <a:off x="6945923" y="913931"/>
            <a:ext cx="609834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Wellbeing Guides for staff and managers:</a:t>
            </a:r>
          </a:p>
          <a:p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HCC Wellbeing Guide - Managers</a:t>
            </a:r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HCC Wellbeing Guide - all staff</a:t>
            </a:r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Health &amp; Resilience Guide HCC</a:t>
            </a:r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Mental Health &amp; Wellbeing Training Offer</a:t>
            </a:r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CF9E37D-F068-9081-7C4B-51166F84FBB6}"/>
              </a:ext>
            </a:extLst>
          </p:cNvPr>
          <p:cNvSpPr/>
          <p:nvPr/>
        </p:nvSpPr>
        <p:spPr>
          <a:xfrm>
            <a:off x="311669" y="3698014"/>
            <a:ext cx="6129491" cy="230207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70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1644</TotalTime>
  <Words>78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WB Update</dc:title>
  <dc:creator>Heer, Amen</dc:creator>
  <cp:lastModifiedBy>Heer, Amen</cp:lastModifiedBy>
  <cp:revision>26</cp:revision>
  <dcterms:created xsi:type="dcterms:W3CDTF">2019-01-17T14:18:51Z</dcterms:created>
  <dcterms:modified xsi:type="dcterms:W3CDTF">2022-12-15T12:04:02Z</dcterms:modified>
</cp:coreProperties>
</file>