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6"/>
    <p:sldMasterId id="2147483698" r:id="rId7"/>
  </p:sldMasterIdLst>
  <p:handoutMasterIdLst>
    <p:handoutMasterId r:id="rId25"/>
  </p:handoutMasterIdLst>
  <p:sldIdLst>
    <p:sldId id="266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</p:sldIdLst>
  <p:sldSz cx="12192000" cy="6858000"/>
  <p:notesSz cx="6623050" cy="98107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1FB760-A283-4BB8-AA0C-79E9F4B83332}" v="433" dt="2021-02-22T14:23:19.9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02"/>
    <p:restoredTop sz="90884"/>
  </p:normalViewPr>
  <p:slideViewPr>
    <p:cSldViewPr>
      <p:cViewPr varScale="1">
        <p:scale>
          <a:sx n="95" d="100"/>
          <a:sy n="95" d="100"/>
        </p:scale>
        <p:origin x="5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669028-3A4E-4DD1-8CC8-0EDD5EAA042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D179D7-684D-480A-A81A-E485041119C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 you use technology that some learners may not be familiar with? How will you support this?</a:t>
          </a:r>
          <a:endParaRPr lang="en-US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4094A6-7185-4A14-945D-2FA006F2C883}" type="parTrans" cxnId="{55FA3EF2-082B-4E16-A0F7-267B3800ACCE}">
      <dgm:prSet/>
      <dgm:spPr/>
      <dgm:t>
        <a:bodyPr/>
        <a:lstStyle/>
        <a:p>
          <a:endParaRPr lang="en-US"/>
        </a:p>
      </dgm:t>
    </dgm:pt>
    <dgm:pt modelId="{C7A8308D-6E6C-4B96-961C-25C8A6256B6E}" type="sibTrans" cxnId="{55FA3EF2-082B-4E16-A0F7-267B3800ACCE}">
      <dgm:prSet/>
      <dgm:spPr/>
      <dgm:t>
        <a:bodyPr/>
        <a:lstStyle/>
        <a:p>
          <a:endParaRPr lang="en-US"/>
        </a:p>
      </dgm:t>
    </dgm:pt>
    <dgm:pt modelId="{9040BE7A-5657-4147-A15F-A2B5BCDE77F0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 you have an element of ‘challenge’ or ‘opportunity’ within your teaching resources that takes your learners out of their comfort zone? </a:t>
          </a:r>
        </a:p>
        <a:p>
          <a:pPr>
            <a:lnSpc>
              <a:spcPct val="100000"/>
            </a:lnSpc>
          </a:pPr>
          <a:r>
            <a: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i.e. discussion or debate?</a:t>
          </a:r>
          <a:endParaRPr lang="en-US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C3EED0-45E3-4A8F-B804-4F65BF2682E8}" type="parTrans" cxnId="{1057E297-3BF9-4036-8DD7-307F7177B574}">
      <dgm:prSet/>
      <dgm:spPr/>
      <dgm:t>
        <a:bodyPr/>
        <a:lstStyle/>
        <a:p>
          <a:endParaRPr lang="en-US"/>
        </a:p>
      </dgm:t>
    </dgm:pt>
    <dgm:pt modelId="{C3926838-E9AA-4ABD-9BC9-AF909391DD50}" type="sibTrans" cxnId="{1057E297-3BF9-4036-8DD7-307F7177B574}">
      <dgm:prSet/>
      <dgm:spPr/>
      <dgm:t>
        <a:bodyPr/>
        <a:lstStyle/>
        <a:p>
          <a:endParaRPr lang="en-US"/>
        </a:p>
      </dgm:t>
    </dgm:pt>
    <dgm:pt modelId="{5FA4C02E-09DD-415D-AC81-7E20F30F808A}" type="pres">
      <dgm:prSet presAssocID="{29669028-3A4E-4DD1-8CC8-0EDD5EAA042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42B808D-CB62-4B42-9E02-B25E1BD54912}" type="pres">
      <dgm:prSet presAssocID="{09D179D7-684D-480A-A81A-E485041119C2}" presName="hierRoot1" presStyleCnt="0"/>
      <dgm:spPr/>
    </dgm:pt>
    <dgm:pt modelId="{B4F01855-C0DF-4EE8-864B-7858DCD6344C}" type="pres">
      <dgm:prSet presAssocID="{09D179D7-684D-480A-A81A-E485041119C2}" presName="composite" presStyleCnt="0"/>
      <dgm:spPr/>
    </dgm:pt>
    <dgm:pt modelId="{7AC4262D-8660-4936-87EB-4690FE7A3CB1}" type="pres">
      <dgm:prSet presAssocID="{09D179D7-684D-480A-A81A-E485041119C2}" presName="background" presStyleLbl="node0" presStyleIdx="0" presStyleCnt="2"/>
      <dgm:spPr/>
    </dgm:pt>
    <dgm:pt modelId="{D57B2D8C-C0A7-413E-8C6D-1A95897AA665}" type="pres">
      <dgm:prSet presAssocID="{09D179D7-684D-480A-A81A-E485041119C2}" presName="text" presStyleLbl="fgAcc0" presStyleIdx="0" presStyleCnt="2">
        <dgm:presLayoutVars>
          <dgm:chPref val="3"/>
        </dgm:presLayoutVars>
      </dgm:prSet>
      <dgm:spPr/>
    </dgm:pt>
    <dgm:pt modelId="{72B4758D-6C7F-4028-8E23-01DBE1A4A3AD}" type="pres">
      <dgm:prSet presAssocID="{09D179D7-684D-480A-A81A-E485041119C2}" presName="hierChild2" presStyleCnt="0"/>
      <dgm:spPr/>
    </dgm:pt>
    <dgm:pt modelId="{600A7977-5AA6-4C7B-8EB6-9E0CCAAE42C7}" type="pres">
      <dgm:prSet presAssocID="{9040BE7A-5657-4147-A15F-A2B5BCDE77F0}" presName="hierRoot1" presStyleCnt="0"/>
      <dgm:spPr/>
    </dgm:pt>
    <dgm:pt modelId="{65FB654C-081C-4377-BECC-0153D3068774}" type="pres">
      <dgm:prSet presAssocID="{9040BE7A-5657-4147-A15F-A2B5BCDE77F0}" presName="composite" presStyleCnt="0"/>
      <dgm:spPr/>
    </dgm:pt>
    <dgm:pt modelId="{6A8B1365-05F6-4627-BD3C-6E3EDDC96C01}" type="pres">
      <dgm:prSet presAssocID="{9040BE7A-5657-4147-A15F-A2B5BCDE77F0}" presName="background" presStyleLbl="node0" presStyleIdx="1" presStyleCnt="2"/>
      <dgm:spPr/>
    </dgm:pt>
    <dgm:pt modelId="{7D1F33B2-C3C1-416C-9BCB-E89127102F22}" type="pres">
      <dgm:prSet presAssocID="{9040BE7A-5657-4147-A15F-A2B5BCDE77F0}" presName="text" presStyleLbl="fgAcc0" presStyleIdx="1" presStyleCnt="2">
        <dgm:presLayoutVars>
          <dgm:chPref val="3"/>
        </dgm:presLayoutVars>
      </dgm:prSet>
      <dgm:spPr/>
    </dgm:pt>
    <dgm:pt modelId="{A9F685EE-EC22-453C-BDEA-99050C6519A3}" type="pres">
      <dgm:prSet presAssocID="{9040BE7A-5657-4147-A15F-A2B5BCDE77F0}" presName="hierChild2" presStyleCnt="0"/>
      <dgm:spPr/>
    </dgm:pt>
  </dgm:ptLst>
  <dgm:cxnLst>
    <dgm:cxn modelId="{9353FF08-CE78-4E31-8347-E13936AE6D55}" type="presOf" srcId="{9040BE7A-5657-4147-A15F-A2B5BCDE77F0}" destId="{7D1F33B2-C3C1-416C-9BCB-E89127102F22}" srcOrd="0" destOrd="0" presId="urn:microsoft.com/office/officeart/2005/8/layout/hierarchy1"/>
    <dgm:cxn modelId="{B25EBA27-AF78-4906-AA37-6054EE95C279}" type="presOf" srcId="{29669028-3A4E-4DD1-8CC8-0EDD5EAA042D}" destId="{5FA4C02E-09DD-415D-AC81-7E20F30F808A}" srcOrd="0" destOrd="0" presId="urn:microsoft.com/office/officeart/2005/8/layout/hierarchy1"/>
    <dgm:cxn modelId="{0C91AB36-E58F-4524-81E9-158C5A45BF0C}" type="presOf" srcId="{09D179D7-684D-480A-A81A-E485041119C2}" destId="{D57B2D8C-C0A7-413E-8C6D-1A95897AA665}" srcOrd="0" destOrd="0" presId="urn:microsoft.com/office/officeart/2005/8/layout/hierarchy1"/>
    <dgm:cxn modelId="{1057E297-3BF9-4036-8DD7-307F7177B574}" srcId="{29669028-3A4E-4DD1-8CC8-0EDD5EAA042D}" destId="{9040BE7A-5657-4147-A15F-A2B5BCDE77F0}" srcOrd="1" destOrd="0" parTransId="{D5C3EED0-45E3-4A8F-B804-4F65BF2682E8}" sibTransId="{C3926838-E9AA-4ABD-9BC9-AF909391DD50}"/>
    <dgm:cxn modelId="{55FA3EF2-082B-4E16-A0F7-267B3800ACCE}" srcId="{29669028-3A4E-4DD1-8CC8-0EDD5EAA042D}" destId="{09D179D7-684D-480A-A81A-E485041119C2}" srcOrd="0" destOrd="0" parTransId="{C64094A6-7185-4A14-945D-2FA006F2C883}" sibTransId="{C7A8308D-6E6C-4B96-961C-25C8A6256B6E}"/>
    <dgm:cxn modelId="{7F481F4C-7B70-43C9-8A53-2CD466562D06}" type="presParOf" srcId="{5FA4C02E-09DD-415D-AC81-7E20F30F808A}" destId="{342B808D-CB62-4B42-9E02-B25E1BD54912}" srcOrd="0" destOrd="0" presId="urn:microsoft.com/office/officeart/2005/8/layout/hierarchy1"/>
    <dgm:cxn modelId="{23F82F95-0142-47AF-AC0F-B99363D66815}" type="presParOf" srcId="{342B808D-CB62-4B42-9E02-B25E1BD54912}" destId="{B4F01855-C0DF-4EE8-864B-7858DCD6344C}" srcOrd="0" destOrd="0" presId="urn:microsoft.com/office/officeart/2005/8/layout/hierarchy1"/>
    <dgm:cxn modelId="{983073BB-4E63-494E-8DB3-51BCDCB18A4A}" type="presParOf" srcId="{B4F01855-C0DF-4EE8-864B-7858DCD6344C}" destId="{7AC4262D-8660-4936-87EB-4690FE7A3CB1}" srcOrd="0" destOrd="0" presId="urn:microsoft.com/office/officeart/2005/8/layout/hierarchy1"/>
    <dgm:cxn modelId="{F46CC207-7AF4-4837-A6C1-55DA0C2E3AAB}" type="presParOf" srcId="{B4F01855-C0DF-4EE8-864B-7858DCD6344C}" destId="{D57B2D8C-C0A7-413E-8C6D-1A95897AA665}" srcOrd="1" destOrd="0" presId="urn:microsoft.com/office/officeart/2005/8/layout/hierarchy1"/>
    <dgm:cxn modelId="{EAEA6F6A-8EAE-4C24-87F6-38AD64F177BA}" type="presParOf" srcId="{342B808D-CB62-4B42-9E02-B25E1BD54912}" destId="{72B4758D-6C7F-4028-8E23-01DBE1A4A3AD}" srcOrd="1" destOrd="0" presId="urn:microsoft.com/office/officeart/2005/8/layout/hierarchy1"/>
    <dgm:cxn modelId="{09AA4BF9-F15E-44D1-B7F3-4699782E7270}" type="presParOf" srcId="{5FA4C02E-09DD-415D-AC81-7E20F30F808A}" destId="{600A7977-5AA6-4C7B-8EB6-9E0CCAAE42C7}" srcOrd="1" destOrd="0" presId="urn:microsoft.com/office/officeart/2005/8/layout/hierarchy1"/>
    <dgm:cxn modelId="{5D580EA7-0FBC-4328-8C73-F151ABD34622}" type="presParOf" srcId="{600A7977-5AA6-4C7B-8EB6-9E0CCAAE42C7}" destId="{65FB654C-081C-4377-BECC-0153D3068774}" srcOrd="0" destOrd="0" presId="urn:microsoft.com/office/officeart/2005/8/layout/hierarchy1"/>
    <dgm:cxn modelId="{47279384-82A5-47DC-9932-1386A04F1B5E}" type="presParOf" srcId="{65FB654C-081C-4377-BECC-0153D3068774}" destId="{6A8B1365-05F6-4627-BD3C-6E3EDDC96C01}" srcOrd="0" destOrd="0" presId="urn:microsoft.com/office/officeart/2005/8/layout/hierarchy1"/>
    <dgm:cxn modelId="{7C2E7B82-618E-454F-AC44-4FA61544C971}" type="presParOf" srcId="{65FB654C-081C-4377-BECC-0153D3068774}" destId="{7D1F33B2-C3C1-416C-9BCB-E89127102F22}" srcOrd="1" destOrd="0" presId="urn:microsoft.com/office/officeart/2005/8/layout/hierarchy1"/>
    <dgm:cxn modelId="{53809D09-247B-4514-96F1-1DFA647E5078}" type="presParOf" srcId="{600A7977-5AA6-4C7B-8EB6-9E0CCAAE42C7}" destId="{A9F685EE-EC22-453C-BDEA-99050C6519A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C4262D-8660-4936-87EB-4690FE7A3CB1}">
      <dsp:nvSpPr>
        <dsp:cNvPr id="0" name=""/>
        <dsp:cNvSpPr/>
      </dsp:nvSpPr>
      <dsp:spPr>
        <a:xfrm>
          <a:off x="1344" y="706616"/>
          <a:ext cx="4720514" cy="29975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7B2D8C-C0A7-413E-8C6D-1A95897AA665}">
      <dsp:nvSpPr>
        <dsp:cNvPr id="0" name=""/>
        <dsp:cNvSpPr/>
      </dsp:nvSpPr>
      <dsp:spPr>
        <a:xfrm>
          <a:off x="525846" y="1204892"/>
          <a:ext cx="4720514" cy="29975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 you use technology that some learners may not be familiar with? How will you support this?</a:t>
          </a:r>
          <a:endParaRPr lang="en-US" sz="25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3641" y="1292687"/>
        <a:ext cx="4544924" cy="2821936"/>
      </dsp:txXfrm>
    </dsp:sp>
    <dsp:sp modelId="{6A8B1365-05F6-4627-BD3C-6E3EDDC96C01}">
      <dsp:nvSpPr>
        <dsp:cNvPr id="0" name=""/>
        <dsp:cNvSpPr/>
      </dsp:nvSpPr>
      <dsp:spPr>
        <a:xfrm>
          <a:off x="5770862" y="706616"/>
          <a:ext cx="4720514" cy="29975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1F33B2-C3C1-416C-9BCB-E89127102F22}">
      <dsp:nvSpPr>
        <dsp:cNvPr id="0" name=""/>
        <dsp:cNvSpPr/>
      </dsp:nvSpPr>
      <dsp:spPr>
        <a:xfrm>
          <a:off x="6295364" y="1204892"/>
          <a:ext cx="4720514" cy="29975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 you have an element of ‘challenge’ or ‘opportunity’ within your teaching resources that takes your learners out of their comfort zone? </a:t>
          </a:r>
        </a:p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i.e. discussion or debate?</a:t>
          </a:r>
          <a:endParaRPr lang="en-US" sz="25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83159" y="1292687"/>
        <a:ext cx="4544924" cy="2821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C2A6258-FC37-41B6-9412-38F1798A66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E3BD994-5DC6-4860-B9DF-5FB3126FA47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5F8536AB-E0C4-4A7B-8183-3A1A8074565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661D8247-E9F1-42B0-B7B0-40531090835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63E653F-751D-4E08-93C1-7CA5411FC8E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7"/>
            <a:ext cx="10515600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0148"/>
            <a:ext cx="10515600" cy="3403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A7447-48AB-4509-B680-94B51BFDED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814D3-97AE-4FB6-AD46-E426960F1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D5EFE-5E7C-49B6-A9C0-F7BF2D32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33FD76-9644-46BE-8B5D-A0A76C385B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770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124744"/>
            <a:ext cx="10515600" cy="255914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71088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23D7A-EDC5-41CE-AEA3-E42EF54E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FA3EE-A123-4E1F-976A-3A15F4B0B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309F4-F77B-4692-98AD-1651239D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2D5CDF0-4362-4913-BE3B-DC3777B90B6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592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E8BAE0-FE4F-4711-8D50-662ABD0075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9AF232-912A-4FCA-82A1-2C7F93B83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FA62D77-5C77-4867-A563-644D4C72F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882B2C-5393-4F94-84A0-95B4F49BE9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7350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39568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219598"/>
            <a:ext cx="5157787" cy="27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39568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219598"/>
            <a:ext cx="5183188" cy="27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BDF0FF-21AE-4646-816D-C1CAD84DDB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7F7E12F-2AA5-4C59-97B3-E1CBFD137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2CCCFBB-6A1C-4FA8-B02B-E23FB264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2972B8-6275-463B-8015-77E44DD803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47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D4B1ACA-561E-4126-87C9-4D8065410D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3FE96C4-8EAD-4266-A44F-28BF9A3FE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EE68D3F-FC3B-4721-BEC2-678D8C562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8E6F79-B98E-47CA-964A-FED0D1A4766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685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39739CC-B920-4F04-AEA1-2482F6F7F1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DE0288B-0491-47CF-9E37-5CDC5735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B707D42-EE96-4179-993B-92DF39C70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B519B2-C885-4E45-85C8-230B7DD023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0544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701949"/>
            <a:ext cx="6172200" cy="42417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71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DCAE77E-7B05-4E35-9D0E-29515DD010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96B2EA-C009-4A48-B8A6-030806EA4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13FC32-13A1-4057-9B95-DA90D591C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46AEAC-C1C7-4F91-B01D-7ACC581570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415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701949"/>
            <a:ext cx="6172200" cy="426402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940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65E341-A4B4-4FA9-A5B5-465859DD00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DCC7366-4A60-49BF-93C6-0208A00AD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6412687-2A42-4F58-9265-D5F85D6D7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507E9F-3D9C-4BA5-AFF1-999BB2EADDB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8148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55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475FAC7-A49A-445B-B06B-117880CE44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D507F37-0059-4AE8-814D-D134BD3383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8210F-B3E2-4856-8139-C1D7BD977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3736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94E98-1515-4795-8226-A8F88B846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3736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CBA14-8246-4802-A9D4-0D922CC68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373688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30D29C7-155A-403B-B026-946E53B6CB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mpshirefutures.co.uk/course/view.php?id=610" TargetMode="External"/><Relationship Id="rId2" Type="http://schemas.openxmlformats.org/officeDocument/2006/relationships/hyperlink" Target="https://careers.newjob.org.uk/HCC/content/Equality-and-Diversity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hyperlink" Target="https://assets.publishing.service.gov.uk/government/uploads/system/uploads/attachment_data/file/85021/public-sector.pdf" TargetMode="External"/><Relationship Id="rId4" Type="http://schemas.openxmlformats.org/officeDocument/2006/relationships/hyperlink" Target="https://mhfe.org.uk/content/introduction-take-ten-people-ttp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hants.gov.uk/aboutthecouncil/equalit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northeasthampshireandfarnhamccg.nhs.uk/get-involved/consultation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D476751-F79B-4116-A65E-D1324BD30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620688"/>
            <a:ext cx="8229600" cy="792088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 4 – In pairs (or threes)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71E1EC0-65BB-4083-A00D-55E2E528D989}"/>
              </a:ext>
            </a:extLst>
          </p:cNvPr>
          <p:cNvSpPr txBox="1">
            <a:spLocks/>
          </p:cNvSpPr>
          <p:nvPr/>
        </p:nvSpPr>
        <p:spPr bwMode="auto">
          <a:xfrm>
            <a:off x="695400" y="2420888"/>
            <a:ext cx="8229600" cy="3633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500" dirty="0">
                <a:solidFill>
                  <a:srgbClr val="002060"/>
                </a:solidFill>
              </a:rPr>
              <a:t> </a:t>
            </a:r>
          </a:p>
          <a:p>
            <a:r>
              <a:rPr lang="en-GB" sz="2800" dirty="0">
                <a:solidFill>
                  <a:srgbClr val="002060"/>
                </a:solidFill>
              </a:rPr>
              <a:t>Take a fresh look at the resources you are currently using, or plan to use on your autumn term courses </a:t>
            </a:r>
          </a:p>
          <a:p>
            <a:endParaRPr lang="en-GB" sz="4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GB" sz="72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896BC9A-0670-4EBB-A874-AFDC1C2D5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264" y="4293096"/>
            <a:ext cx="2947517" cy="2185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2370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9A1E1DB-1EC0-4247-9AF0-3D489BD92791}"/>
              </a:ext>
            </a:extLst>
          </p:cNvPr>
          <p:cNvSpPr txBox="1">
            <a:spLocks/>
          </p:cNvSpPr>
          <p:nvPr/>
        </p:nvSpPr>
        <p:spPr bwMode="auto">
          <a:xfrm>
            <a:off x="263352" y="404664"/>
            <a:ext cx="6192688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600" b="1" dirty="0">
                <a:solidFill>
                  <a:srgbClr val="0000FF"/>
                </a:solidFill>
              </a:rPr>
              <a:t>Reassess your teaching resources and activities: </a:t>
            </a:r>
          </a:p>
          <a:p>
            <a:r>
              <a:rPr lang="en-GB" sz="3100" dirty="0">
                <a:solidFill>
                  <a:srgbClr val="0000FF"/>
                </a:solidFill>
              </a:rPr>
              <a:t> </a:t>
            </a:r>
          </a:p>
          <a:p>
            <a:r>
              <a:rPr lang="en-GB" sz="3600" dirty="0">
                <a:solidFill>
                  <a:srgbClr val="002060"/>
                </a:solidFill>
              </a:rPr>
              <a:t>Are they </a:t>
            </a:r>
            <a:r>
              <a:rPr lang="en-GB" sz="3600" b="1" dirty="0">
                <a:solidFill>
                  <a:srgbClr val="002060"/>
                </a:solidFill>
              </a:rPr>
              <a:t>inclusive</a:t>
            </a:r>
            <a:r>
              <a:rPr lang="en-GB" sz="3600" dirty="0">
                <a:solidFill>
                  <a:srgbClr val="002060"/>
                </a:solidFill>
              </a:rPr>
              <a:t> and aimed at covering the </a:t>
            </a:r>
            <a:r>
              <a:rPr lang="en-GB" sz="3600" b="1" dirty="0">
                <a:solidFill>
                  <a:srgbClr val="002060"/>
                </a:solidFill>
              </a:rPr>
              <a:t>protected characteristics </a:t>
            </a:r>
            <a:r>
              <a:rPr lang="en-GB" sz="3600" dirty="0">
                <a:solidFill>
                  <a:srgbClr val="002060"/>
                </a:solidFill>
              </a:rPr>
              <a:t>of:</a:t>
            </a:r>
          </a:p>
          <a:p>
            <a:endParaRPr lang="en-GB" sz="3600" dirty="0">
              <a:solidFill>
                <a:srgbClr val="002060"/>
              </a:solidFill>
            </a:endParaRPr>
          </a:p>
          <a:p>
            <a:pPr marL="857250" lvl="1" indent="-457200"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</a:rPr>
              <a:t>Age </a:t>
            </a:r>
          </a:p>
          <a:p>
            <a:pPr marL="857250" lvl="1" indent="-457200"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</a:rPr>
              <a:t>Disability </a:t>
            </a:r>
          </a:p>
          <a:p>
            <a:pPr marL="857250" lvl="1" indent="-457200"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</a:rPr>
              <a:t>Sex</a:t>
            </a:r>
          </a:p>
          <a:p>
            <a:pPr marL="857250" lvl="1" indent="-457200"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</a:rPr>
              <a:t>Gender reassignment</a:t>
            </a:r>
          </a:p>
          <a:p>
            <a:pPr marL="857250" lvl="1" indent="-457200"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</a:rPr>
              <a:t>Race</a:t>
            </a:r>
          </a:p>
          <a:p>
            <a:pPr marL="857250" lvl="1" indent="-457200"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</a:rPr>
              <a:t>Religion or belief</a:t>
            </a:r>
          </a:p>
          <a:p>
            <a:pPr marL="857250" lvl="1" indent="-457200"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</a:rPr>
              <a:t>Sexual orientation</a:t>
            </a:r>
          </a:p>
          <a:p>
            <a:pPr marL="857250" lvl="1" indent="-457200"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</a:rPr>
              <a:t>Marriage &amp; civil partnership </a:t>
            </a:r>
          </a:p>
          <a:p>
            <a:pPr marL="857250" lvl="1" indent="-457200"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</a:rPr>
              <a:t>Pregnancy and maternity</a:t>
            </a:r>
            <a:endParaRPr lang="en-GB" sz="3600" dirty="0"/>
          </a:p>
          <a:p>
            <a:endParaRPr lang="en-GB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F1AA881-E343-42C1-8AC5-4E32C55BD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1351722"/>
            <a:ext cx="4865982" cy="4561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4789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50B2DB6-0238-44BD-95D9-5FDC796AD444}"/>
              </a:ext>
            </a:extLst>
          </p:cNvPr>
          <p:cNvSpPr txBox="1">
            <a:spLocks/>
          </p:cNvSpPr>
          <p:nvPr/>
        </p:nvSpPr>
        <p:spPr bwMode="auto">
          <a:xfrm>
            <a:off x="562503" y="1090207"/>
            <a:ext cx="10092952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4400" dirty="0">
                <a:solidFill>
                  <a:srgbClr val="002060"/>
                </a:solidFill>
              </a:rPr>
              <a:t>Do learners understand what they are learning and why?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4400" dirty="0">
                <a:solidFill>
                  <a:srgbClr val="002060"/>
                </a:solidFill>
              </a:rPr>
              <a:t>Are all learning needs being met (e.g. SEN)?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4400" dirty="0">
                <a:solidFill>
                  <a:srgbClr val="002060"/>
                </a:solidFill>
              </a:rPr>
              <a:t>Has the lesson been differentiated for various levels or abilities?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4400" dirty="0">
                <a:solidFill>
                  <a:srgbClr val="002060"/>
                </a:solidFill>
              </a:rPr>
              <a:t>Is there clear integration of English and maths?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4400" dirty="0">
                <a:solidFill>
                  <a:srgbClr val="002060"/>
                </a:solidFill>
              </a:rPr>
              <a:t>Is there a variety of teaching and learning strategies used throughout?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4400" dirty="0">
                <a:solidFill>
                  <a:srgbClr val="002060"/>
                </a:solidFill>
              </a:rPr>
              <a:t>Does the pace of the lesson meet all needs?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GB" sz="4400" dirty="0">
              <a:solidFill>
                <a:srgbClr val="002060"/>
              </a:solidFill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GB" sz="4400" dirty="0">
              <a:solidFill>
                <a:srgbClr val="002060"/>
              </a:solidFill>
            </a:endParaRPr>
          </a:p>
          <a:p>
            <a:pPr>
              <a:lnSpc>
                <a:spcPct val="170000"/>
              </a:lnSpc>
            </a:pP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AutoShape 2" descr="Image result for equality and diversity">
            <a:extLst>
              <a:ext uri="{FF2B5EF4-FFF2-40B4-BE49-F238E27FC236}">
                <a16:creationId xmlns:a16="http://schemas.microsoft.com/office/drawing/2014/main" id="{562BF4E1-B806-407A-92FA-4F4BD56A3D4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951" y="34420"/>
            <a:ext cx="387350" cy="38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2" descr="C:\Users\cseilssh\AppData\Local\Microsoft\Windows\Temporary Internet Files\Content.IE5\JXTVEQUN\image-equality[1].jpg">
            <a:extLst>
              <a:ext uri="{FF2B5EF4-FFF2-40B4-BE49-F238E27FC236}">
                <a16:creationId xmlns:a16="http://schemas.microsoft.com/office/drawing/2014/main" id="{A9DA71D3-2E0B-46C7-979D-233663DA1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5301208"/>
            <a:ext cx="2451422" cy="1146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5839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AD5BB2-DBC9-4AA9-9292-9ED5FEB7A06C}"/>
              </a:ext>
            </a:extLst>
          </p:cNvPr>
          <p:cNvSpPr txBox="1">
            <a:spLocks/>
          </p:cNvSpPr>
          <p:nvPr/>
        </p:nvSpPr>
        <p:spPr bwMode="auto">
          <a:xfrm>
            <a:off x="767408" y="1525258"/>
            <a:ext cx="9865096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3200" dirty="0">
                <a:solidFill>
                  <a:srgbClr val="002060"/>
                </a:solidFill>
              </a:rPr>
              <a:t>How do you differentiate for students of all ages?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GB" sz="3200" dirty="0">
              <a:solidFill>
                <a:srgbClr val="002060"/>
              </a:solidFill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3200" dirty="0">
                <a:solidFill>
                  <a:srgbClr val="002060"/>
                </a:solidFill>
              </a:rPr>
              <a:t>How do you support varying learner abilities within your group?</a:t>
            </a:r>
          </a:p>
          <a:p>
            <a:pPr>
              <a:spcAft>
                <a:spcPts val="600"/>
              </a:spcAft>
            </a:pPr>
            <a:endParaRPr lang="en-GB" sz="3200" dirty="0">
              <a:solidFill>
                <a:srgbClr val="002060"/>
              </a:solidFill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3200" dirty="0">
                <a:solidFill>
                  <a:srgbClr val="002060"/>
                </a:solidFill>
              </a:rPr>
              <a:t>Is it inclusive;? i.e. are there references to different ages, genders, culture and faith etc, in your lessons &amp; handouts? </a:t>
            </a:r>
          </a:p>
        </p:txBody>
      </p:sp>
      <p:pic>
        <p:nvPicPr>
          <p:cNvPr id="7" name="Picture 2" descr="C:\Users\cseilssh\AppData\Local\Microsoft\Windows\Temporary Internet Files\Content.IE5\JXTVEQUN\image-equality[1].jpg">
            <a:extLst>
              <a:ext uri="{FF2B5EF4-FFF2-40B4-BE49-F238E27FC236}">
                <a16:creationId xmlns:a16="http://schemas.microsoft.com/office/drawing/2014/main" id="{D821A22B-E9D9-4F94-8229-05661E48D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880" y="5517232"/>
            <a:ext cx="2451422" cy="1146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0249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943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895600" y="5768204"/>
            <a:ext cx="6400800" cy="0"/>
          </a:xfrm>
          <a:prstGeom prst="line">
            <a:avLst/>
          </a:prstGeom>
          <a:ln>
            <a:solidFill>
              <a:srgbClr val="1943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cseilssh\AppData\Local\Microsoft\Windows\Temporary Internet Files\Content.IE5\JXTVEQUN\image-equality[1].jpg">
            <a:extLst>
              <a:ext uri="{FF2B5EF4-FFF2-40B4-BE49-F238E27FC236}">
                <a16:creationId xmlns:a16="http://schemas.microsoft.com/office/drawing/2014/main" id="{2697319F-3607-4641-96D1-E5DE4E177E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70" r="1" b="14836"/>
          <a:stretch/>
        </p:blipFill>
        <p:spPr bwMode="auto">
          <a:xfrm>
            <a:off x="243840" y="256540"/>
            <a:ext cx="11704320" cy="376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extBox 4">
            <a:extLst>
              <a:ext uri="{FF2B5EF4-FFF2-40B4-BE49-F238E27FC236}">
                <a16:creationId xmlns:a16="http://schemas.microsoft.com/office/drawing/2014/main" id="{328E4D17-4477-4844-B745-9DA6858DA0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2441797"/>
              </p:ext>
            </p:extLst>
          </p:nvPr>
        </p:nvGraphicFramePr>
        <p:xfrm>
          <a:off x="335360" y="548680"/>
          <a:ext cx="11017224" cy="4909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60110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D393D4C-C6F0-4B0C-B1B8-7B68D9122A1B}"/>
              </a:ext>
            </a:extLst>
          </p:cNvPr>
          <p:cNvSpPr txBox="1">
            <a:spLocks/>
          </p:cNvSpPr>
          <p:nvPr/>
        </p:nvSpPr>
        <p:spPr bwMode="auto">
          <a:xfrm>
            <a:off x="445518" y="404664"/>
            <a:ext cx="9682930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rgbClr val="002060"/>
                </a:solidFill>
              </a:rPr>
              <a:t>Do you use current news articles, sports events, music influences?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rgbClr val="002060"/>
                </a:solidFill>
              </a:rPr>
              <a:t>Are the resources used current, sufficient, reliable, valid, accessible and reflect the construct of the group and the wider community?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rgbClr val="002060"/>
                </a:solidFill>
              </a:rPr>
              <a:t>Has there been a variety of assessment methods used throughout the lesson?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rgbClr val="002060"/>
                </a:solidFill>
              </a:rPr>
              <a:t>Have you provided feedback that stretches and challenges learners?</a:t>
            </a:r>
          </a:p>
          <a:p>
            <a:pPr>
              <a:lnSpc>
                <a:spcPct val="120000"/>
              </a:lnSpc>
            </a:pPr>
            <a:endParaRPr lang="en-GB" sz="28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en-GB" sz="2800" dirty="0">
              <a:solidFill>
                <a:srgbClr val="002060"/>
              </a:solidFill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AutoShape 2" descr="Image result for equality and diversity">
            <a:extLst>
              <a:ext uri="{FF2B5EF4-FFF2-40B4-BE49-F238E27FC236}">
                <a16:creationId xmlns:a16="http://schemas.microsoft.com/office/drawing/2014/main" id="{6DFE6B14-7CF6-49FE-907A-D433AC89C8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8199" y="-1044031"/>
            <a:ext cx="414639" cy="414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2" descr="C:\Users\cseilssh\AppData\Local\Microsoft\Windows\Temporary Internet Files\Content.IE5\JXTVEQUN\image-equality[1].jpg">
            <a:extLst>
              <a:ext uri="{FF2B5EF4-FFF2-40B4-BE49-F238E27FC236}">
                <a16:creationId xmlns:a16="http://schemas.microsoft.com/office/drawing/2014/main" id="{739DE696-0A23-4793-880D-1B9A536ED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5272924"/>
            <a:ext cx="2451422" cy="1146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984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36BAAA7-2A00-4A9F-98D3-D165A9D63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404664"/>
            <a:ext cx="8496944" cy="864096"/>
          </a:xfrm>
        </p:spPr>
        <p:txBody>
          <a:bodyPr>
            <a:noAutofit/>
          </a:bodyPr>
          <a:lstStyle/>
          <a:p>
            <a:pPr algn="l"/>
            <a:r>
              <a:rPr lang="en-GB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Useful Resources: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A1CBE33-E9CE-49F1-A095-045AD8C6AFF2}"/>
              </a:ext>
            </a:extLst>
          </p:cNvPr>
          <p:cNvSpPr txBox="1">
            <a:spLocks/>
          </p:cNvSpPr>
          <p:nvPr/>
        </p:nvSpPr>
        <p:spPr bwMode="auto">
          <a:xfrm>
            <a:off x="261807" y="2377070"/>
            <a:ext cx="11668386" cy="4480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hlinkClick r:id="rId2"/>
              </a:rPr>
              <a:t>HCC Equality and Diversity </a:t>
            </a:r>
            <a:r>
              <a:rPr lang="en-GB" sz="2800" dirty="0"/>
              <a:t>  </a:t>
            </a:r>
            <a:r>
              <a:rPr lang="en-GB" sz="2800" dirty="0">
                <a:solidFill>
                  <a:srgbClr val="002060"/>
                </a:solidFill>
              </a:rPr>
              <a:t>for information about the corporate commitment to EDI and employee networks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</a:rPr>
              <a:t>Visit Hampshire Futures </a:t>
            </a:r>
            <a:r>
              <a:rPr lang="en-GB" sz="2800" dirty="0" err="1">
                <a:solidFill>
                  <a:srgbClr val="002060"/>
                </a:solidFill>
              </a:rPr>
              <a:t>VLE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>
                <a:hlinkClick r:id="rId3"/>
              </a:rPr>
              <a:t>Course: Equality &amp; Diversity (hampshirefutures.co.uk)</a:t>
            </a:r>
            <a:r>
              <a:rPr lang="en-GB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</a:rPr>
              <a:t>Take Ten People - </a:t>
            </a:r>
            <a:r>
              <a:rPr lang="en-GB" sz="2800" dirty="0">
                <a:hlinkClick r:id="rId4"/>
              </a:rPr>
              <a:t>Introduction to Take Ten People (</a:t>
            </a:r>
            <a:r>
              <a:rPr lang="en-GB" sz="2800" dirty="0" err="1">
                <a:hlinkClick r:id="rId4"/>
              </a:rPr>
              <a:t>TTP</a:t>
            </a:r>
            <a:r>
              <a:rPr lang="en-GB" sz="2800" dirty="0">
                <a:hlinkClick r:id="rId4"/>
              </a:rPr>
              <a:t>) | </a:t>
            </a:r>
            <a:r>
              <a:rPr lang="en-GB" sz="2800" dirty="0" err="1">
                <a:hlinkClick r:id="rId4"/>
              </a:rPr>
              <a:t>MHFE</a:t>
            </a:r>
            <a:endParaRPr lang="en-GB" sz="28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</a:rPr>
              <a:t>‘The Equality Act; What do I need to Know?  </a:t>
            </a:r>
            <a:r>
              <a:rPr lang="en-GB" sz="2800" dirty="0">
                <a:hlinkClick r:id="rId5"/>
              </a:rPr>
              <a:t>Equality Act 2010 : What do I need to know? (publishing.service.gov.uk)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7739E9-9B46-45AD-ABBC-A71786778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1864" y="350654"/>
            <a:ext cx="4228108" cy="1377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093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5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seilssh\AppData\Local\Microsoft\Windows\Temporary Internet Files\Content.IE5\URCC91LM\depositphotos_4439888-Question-Marks-Around-Word[1].jpg">
            <a:extLst>
              <a:ext uri="{FF2B5EF4-FFF2-40B4-BE49-F238E27FC236}">
                <a16:creationId xmlns:a16="http://schemas.microsoft.com/office/drawing/2014/main" id="{D594B8D0-1BA2-4879-8463-062C2AB380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73" b="20677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48C1CB-9336-4675-8331-AAE504F5E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2021" y="3231931"/>
            <a:ext cx="3852041" cy="18340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eaLnBrk="1" hangingPunct="1"/>
            <a:r>
              <a:rPr lang="en-US" sz="4000" b="1" dirty="0">
                <a:solidFill>
                  <a:srgbClr val="002060"/>
                </a:solidFill>
                <a:latin typeface="+mj-lt"/>
                <a:cs typeface="+mj-cs"/>
              </a:rPr>
              <a:t>Any Questions?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241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mage result for equality and diversity hampshire">
            <a:extLst>
              <a:ext uri="{FF2B5EF4-FFF2-40B4-BE49-F238E27FC236}">
                <a16:creationId xmlns:a16="http://schemas.microsoft.com/office/drawing/2014/main" id="{1EC18699-59A1-4D56-B3B1-810EA3B004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3"/>
          <a:stretch/>
        </p:blipFill>
        <p:spPr bwMode="auto">
          <a:xfrm>
            <a:off x="5797543" y="10"/>
            <a:ext cx="639415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71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11266" name="Title 1">
            <a:extLst>
              <a:ext uri="{FF2B5EF4-FFF2-40B4-BE49-F238E27FC236}">
                <a16:creationId xmlns:a16="http://schemas.microsoft.com/office/drawing/2014/main" id="{CADEB073-D442-4EAC-8053-047A8A5F60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rgbClr val="002060"/>
                </a:solidFill>
              </a:rPr>
              <a:t>Embedding Equality &amp; Diversity </a:t>
            </a:r>
            <a:br>
              <a:rPr lang="en-GB" sz="2400" b="1" dirty="0">
                <a:solidFill>
                  <a:srgbClr val="002060"/>
                </a:solidFill>
              </a:rPr>
            </a:br>
            <a:r>
              <a:rPr lang="en-GB" sz="2400" b="1" dirty="0">
                <a:solidFill>
                  <a:srgbClr val="002060"/>
                </a:solidFill>
              </a:rPr>
              <a:t>into Teaching and Learning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91A1A9F3-238E-45F9-88C1-A7FBD444B4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r>
              <a:rPr lang="en-GB" sz="3600" dirty="0">
                <a:solidFill>
                  <a:srgbClr val="002060"/>
                </a:solidFill>
              </a:rPr>
              <a:t>ACL Teaching &amp; Learning Conference </a:t>
            </a:r>
          </a:p>
          <a:p>
            <a:r>
              <a:rPr lang="en-GB" sz="3600" dirty="0">
                <a:solidFill>
                  <a:srgbClr val="002060"/>
                </a:solidFill>
              </a:rPr>
              <a:t>20</a:t>
            </a:r>
            <a:r>
              <a:rPr lang="en-GB" sz="3600" baseline="30000" dirty="0">
                <a:solidFill>
                  <a:srgbClr val="002060"/>
                </a:solidFill>
              </a:rPr>
              <a:t>th</a:t>
            </a:r>
            <a:r>
              <a:rPr lang="en-GB" sz="3600" dirty="0">
                <a:solidFill>
                  <a:srgbClr val="002060"/>
                </a:solidFill>
              </a:rPr>
              <a:t> July 2017 </a:t>
            </a:r>
            <a:r>
              <a:rPr lang="en-GB" sz="3600" dirty="0">
                <a:solidFill>
                  <a:srgbClr val="FF0000"/>
                </a:solidFill>
              </a:rPr>
              <a:t>(updated 2021)</a:t>
            </a:r>
          </a:p>
          <a:p>
            <a:r>
              <a:rPr lang="en-GB" sz="3600" dirty="0">
                <a:solidFill>
                  <a:srgbClr val="002060"/>
                </a:solidFill>
              </a:rPr>
              <a:t>Donna Beckford &amp; Susie Higgs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2D1F1F0-5B37-496A-880E-930CFB4C1346}"/>
              </a:ext>
            </a:extLst>
          </p:cNvPr>
          <p:cNvSpPr txBox="1">
            <a:spLocks/>
          </p:cNvSpPr>
          <p:nvPr/>
        </p:nvSpPr>
        <p:spPr bwMode="auto">
          <a:xfrm>
            <a:off x="911424" y="620688"/>
            <a:ext cx="842493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400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GB" sz="9300" b="1" dirty="0">
                <a:solidFill>
                  <a:srgbClr val="002060"/>
                </a:solidFill>
              </a:rPr>
              <a:t>Equality objectives for Hampshire County Council</a:t>
            </a:r>
          </a:p>
          <a:p>
            <a:pPr algn="ctr"/>
            <a:br>
              <a:rPr lang="en-GB" dirty="0">
                <a:solidFill>
                  <a:schemeClr val="accent5">
                    <a:lumMod val="50000"/>
                  </a:schemeClr>
                </a:solidFill>
              </a:rPr>
            </a:br>
            <a:endParaRPr lang="en-GB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96ED49-BB91-4720-9C79-911FF00DA0A6}"/>
              </a:ext>
            </a:extLst>
          </p:cNvPr>
          <p:cNvSpPr txBox="1">
            <a:spLocks/>
          </p:cNvSpPr>
          <p:nvPr/>
        </p:nvSpPr>
        <p:spPr bwMode="auto">
          <a:xfrm>
            <a:off x="210045" y="1774947"/>
            <a:ext cx="11233248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47500" lnSpcReduction="20000"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4500" dirty="0">
              <a:solidFill>
                <a:srgbClr val="002060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500" dirty="0">
                <a:solidFill>
                  <a:srgbClr val="002060"/>
                </a:solidFill>
              </a:rPr>
              <a:t>Hampshire County Council is committed to ensuring that all people in Hampshire enjoy being part of strong, inclusive communities, and that it continues to be an inclusive employer with a diverse workforce.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500" dirty="0">
                <a:solidFill>
                  <a:srgbClr val="002060"/>
                </a:solidFill>
              </a:rPr>
              <a:t>The County Council will support the aims of the Equality Duty by seeking to:-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500" dirty="0">
                <a:solidFill>
                  <a:srgbClr val="002060"/>
                </a:solidFill>
              </a:rPr>
              <a:t>ensure that services are inclusive and diverse, proactively increasing understanding between and within communities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500" dirty="0">
                <a:solidFill>
                  <a:srgbClr val="002060"/>
                </a:solidFill>
              </a:rPr>
              <a:t>attract and retain a diverse workforce, with equal opportunities for career progression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500" dirty="0">
                <a:solidFill>
                  <a:srgbClr val="002060"/>
                </a:solidFill>
              </a:rPr>
              <a:t>ensure zero tolerance of harassment, discrimination, bullying and abuse, dealing effectively with incidents when they occur</a:t>
            </a:r>
          </a:p>
          <a:p>
            <a:pPr algn="ctr"/>
            <a:br>
              <a:rPr lang="en-GB" dirty="0">
                <a:solidFill>
                  <a:schemeClr val="accent5">
                    <a:lumMod val="50000"/>
                  </a:schemeClr>
                </a:solidFill>
              </a:rPr>
            </a:b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B871B33-C263-4997-A44A-D0B68D5D0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94" y="5239500"/>
            <a:ext cx="261937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D339C35F-E1B9-42E8-952F-88258F33D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7209" y="5221670"/>
            <a:ext cx="261937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B59B8F0C-13B3-4090-B6C2-6881DEF5F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373" y="5221670"/>
            <a:ext cx="261937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A0674D1B-250B-4C5F-96E5-7E989D155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1468" y="5180961"/>
            <a:ext cx="261937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451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000"/>
                            </p:stCondLst>
                            <p:childTnLst>
                              <p:par>
                                <p:cTn id="2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28CAC-FFDF-4908-9F83-283FC5E04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24744"/>
            <a:ext cx="11168806" cy="2559148"/>
          </a:xfrm>
        </p:spPr>
        <p:txBody>
          <a:bodyPr/>
          <a:lstStyle/>
          <a:p>
            <a:pPr algn="ctr"/>
            <a:r>
              <a:rPr lang="en-GB" dirty="0">
                <a:hlinkClick r:id="rId2"/>
              </a:rPr>
              <a:t>Equality | About the Council | Hampshire County Council (hants.gov.uk)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0B52A5-FB5A-4622-8D56-250866B095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9776" y="3933056"/>
            <a:ext cx="381000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686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074140A-25C1-4DE7-B47B-E8DCAC485732}"/>
              </a:ext>
            </a:extLst>
          </p:cNvPr>
          <p:cNvSpPr txBox="1">
            <a:spLocks/>
          </p:cNvSpPr>
          <p:nvPr/>
        </p:nvSpPr>
        <p:spPr bwMode="auto">
          <a:xfrm>
            <a:off x="1981200" y="332656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GB" sz="4000" b="1" dirty="0">
                <a:solidFill>
                  <a:srgbClr val="0000FF"/>
                </a:solidFill>
              </a:rPr>
              <a:t>Aims and Objectives</a:t>
            </a:r>
            <a:endParaRPr lang="en-GB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CB28D97-2D04-467F-9EF3-75EE72A6B412}"/>
              </a:ext>
            </a:extLst>
          </p:cNvPr>
          <p:cNvSpPr txBox="1">
            <a:spLocks/>
          </p:cNvSpPr>
          <p:nvPr/>
        </p:nvSpPr>
        <p:spPr bwMode="auto">
          <a:xfrm>
            <a:off x="551384" y="2132856"/>
            <a:ext cx="10669016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srgbClr val="002060"/>
                </a:solidFill>
              </a:rPr>
              <a:t>Aim:</a:t>
            </a:r>
            <a:r>
              <a:rPr lang="en-GB" sz="2800" dirty="0">
                <a:solidFill>
                  <a:srgbClr val="002060"/>
                </a:solidFill>
              </a:rPr>
              <a:t>	</a:t>
            </a:r>
          </a:p>
          <a:p>
            <a:r>
              <a:rPr lang="en-GB" sz="2800" dirty="0">
                <a:solidFill>
                  <a:srgbClr val="002060"/>
                </a:solidFill>
              </a:rPr>
              <a:t>To support tutors to look at their current use of equality and diversity in their teaching and learning resources</a:t>
            </a:r>
          </a:p>
          <a:p>
            <a:endParaRPr lang="en-GB" sz="2800" dirty="0">
              <a:solidFill>
                <a:srgbClr val="002060"/>
              </a:solidFill>
            </a:endParaRPr>
          </a:p>
          <a:p>
            <a:r>
              <a:rPr lang="en-GB" sz="2800" b="1" dirty="0">
                <a:solidFill>
                  <a:srgbClr val="002060"/>
                </a:solidFill>
              </a:rPr>
              <a:t>Objectives:</a:t>
            </a:r>
          </a:p>
          <a:p>
            <a:r>
              <a:rPr lang="en-GB" sz="2800" dirty="0">
                <a:solidFill>
                  <a:srgbClr val="002060"/>
                </a:solidFill>
              </a:rPr>
              <a:t>To explore and familiarise ourselves of the meaning of Equality and Diversity and Protected Characteristics; what it means to us and how we use it within our teaching and learning delivery</a:t>
            </a:r>
          </a:p>
          <a:p>
            <a:endParaRPr lang="en-GB" sz="2800" dirty="0">
              <a:solidFill>
                <a:srgbClr val="002060"/>
              </a:solidFill>
            </a:endParaRPr>
          </a:p>
          <a:p>
            <a:r>
              <a:rPr lang="en-GB" sz="2800" dirty="0">
                <a:solidFill>
                  <a:srgbClr val="002060"/>
                </a:solidFill>
              </a:rPr>
              <a:t>To work with other tutors to reassess the teaching resources we are currently using and develop strategies to confidently embed EDI into teaching and learning</a:t>
            </a:r>
          </a:p>
        </p:txBody>
      </p:sp>
      <p:pic>
        <p:nvPicPr>
          <p:cNvPr id="6" name="Picture 2" descr="Image result for equality and diversity hampshire">
            <a:extLst>
              <a:ext uri="{FF2B5EF4-FFF2-40B4-BE49-F238E27FC236}">
                <a16:creationId xmlns:a16="http://schemas.microsoft.com/office/drawing/2014/main" id="{792EF500-710F-494C-885C-C55DFDCCB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598549"/>
            <a:ext cx="1261891" cy="127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632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3E255D3-F68C-4891-A58C-7E5FE3AAD98A}"/>
              </a:ext>
            </a:extLst>
          </p:cNvPr>
          <p:cNvSpPr txBox="1">
            <a:spLocks/>
          </p:cNvSpPr>
          <p:nvPr/>
        </p:nvSpPr>
        <p:spPr bwMode="auto">
          <a:xfrm>
            <a:off x="695400" y="45892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GB" sz="4000" b="1" dirty="0">
                <a:solidFill>
                  <a:srgbClr val="0000FF"/>
                </a:solidFill>
              </a:rPr>
              <a:t>Activity 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6CF0330-3818-4DFE-9666-A6A2FD36CFC6}"/>
              </a:ext>
            </a:extLst>
          </p:cNvPr>
          <p:cNvSpPr txBox="1">
            <a:spLocks/>
          </p:cNvSpPr>
          <p:nvPr/>
        </p:nvSpPr>
        <p:spPr bwMode="auto">
          <a:xfrm>
            <a:off x="467544" y="3140968"/>
            <a:ext cx="8229600" cy="2769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b="1" dirty="0">
                <a:solidFill>
                  <a:srgbClr val="002060"/>
                </a:solidFill>
              </a:rPr>
              <a:t>Discuss:</a:t>
            </a:r>
          </a:p>
          <a:p>
            <a:endParaRPr lang="en-GB" sz="3600" dirty="0">
              <a:solidFill>
                <a:srgbClr val="002060"/>
              </a:solidFill>
            </a:endParaRPr>
          </a:p>
          <a:p>
            <a:r>
              <a:rPr lang="en-GB" sz="3600" dirty="0">
                <a:solidFill>
                  <a:srgbClr val="002060"/>
                </a:solidFill>
              </a:rPr>
              <a:t>What does </a:t>
            </a:r>
            <a:r>
              <a:rPr lang="en-GB" sz="3600" b="1" dirty="0">
                <a:solidFill>
                  <a:srgbClr val="002060"/>
                </a:solidFill>
              </a:rPr>
              <a:t>Equality</a:t>
            </a:r>
            <a:r>
              <a:rPr lang="en-GB" sz="3600" dirty="0">
                <a:solidFill>
                  <a:srgbClr val="002060"/>
                </a:solidFill>
              </a:rPr>
              <a:t> mean to you/us?</a:t>
            </a:r>
          </a:p>
          <a:p>
            <a:endParaRPr lang="en-GB" sz="3600" dirty="0">
              <a:solidFill>
                <a:srgbClr val="002060"/>
              </a:solidFill>
            </a:endParaRPr>
          </a:p>
          <a:p>
            <a:r>
              <a:rPr lang="en-GB" sz="3600" dirty="0">
                <a:solidFill>
                  <a:srgbClr val="002060"/>
                </a:solidFill>
              </a:rPr>
              <a:t>What does </a:t>
            </a:r>
            <a:r>
              <a:rPr lang="en-GB" sz="3600" b="1" dirty="0">
                <a:solidFill>
                  <a:srgbClr val="002060"/>
                </a:solidFill>
              </a:rPr>
              <a:t>Diversity</a:t>
            </a:r>
            <a:r>
              <a:rPr lang="en-GB" sz="3600" dirty="0">
                <a:solidFill>
                  <a:srgbClr val="002060"/>
                </a:solidFill>
              </a:rPr>
              <a:t> mean to you/us?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6" name="Picture 2" descr="Image result for equality and diversity hampshire">
            <a:hlinkClick r:id="rId2"/>
            <a:extLst>
              <a:ext uri="{FF2B5EF4-FFF2-40B4-BE49-F238E27FC236}">
                <a16:creationId xmlns:a16="http://schemas.microsoft.com/office/drawing/2014/main" id="{69799139-80D1-4AC5-BF84-07047931E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84" y="791599"/>
            <a:ext cx="1620656" cy="1620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869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84FDEBD-0D64-4C31-8B06-EE4668845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1204" y="1340768"/>
            <a:ext cx="8229600" cy="1572216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Equality</a:t>
            </a:r>
            <a:br>
              <a:rPr lang="en-GB" sz="4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&amp; Diversity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6797DB-2C83-4E03-B606-4FD32799518D}"/>
              </a:ext>
            </a:extLst>
          </p:cNvPr>
          <p:cNvSpPr txBox="1">
            <a:spLocks/>
          </p:cNvSpPr>
          <p:nvPr/>
        </p:nvSpPr>
        <p:spPr bwMode="auto">
          <a:xfrm>
            <a:off x="839416" y="3407009"/>
            <a:ext cx="9649072" cy="2841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0000FF"/>
                </a:solidFill>
              </a:rPr>
              <a:t>EQUALITY:</a:t>
            </a:r>
            <a:r>
              <a:rPr lang="en-GB" dirty="0">
                <a:solidFill>
                  <a:srgbClr val="0000FF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the state of being equal, especially in status, rights, or opportunities - treating all people with fairness, decency and respect. </a:t>
            </a:r>
          </a:p>
          <a:p>
            <a:endParaRPr lang="en-GB" dirty="0">
              <a:solidFill>
                <a:srgbClr val="002060"/>
              </a:solidFill>
            </a:endParaRPr>
          </a:p>
          <a:p>
            <a:r>
              <a:rPr lang="en-GB" b="1" dirty="0">
                <a:solidFill>
                  <a:srgbClr val="0000FF"/>
                </a:solidFill>
              </a:rPr>
              <a:t>DIVERSITY:</a:t>
            </a:r>
            <a:r>
              <a:rPr lang="en-GB" dirty="0">
                <a:solidFill>
                  <a:srgbClr val="0000FF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It means, ‘understanding that each individual is unique, and recognising our individual differences – ‘valuing the differences between people.’ </a:t>
            </a:r>
          </a:p>
        </p:txBody>
      </p:sp>
      <p:sp>
        <p:nvSpPr>
          <p:cNvPr id="6" name="AutoShape 2" descr="Image result for equality and diversity hampshire">
            <a:extLst>
              <a:ext uri="{FF2B5EF4-FFF2-40B4-BE49-F238E27FC236}">
                <a16:creationId xmlns:a16="http://schemas.microsoft.com/office/drawing/2014/main" id="{485D56A3-03D6-43D7-BF9D-818AD08A35A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1872" y="-280541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3D4E6733-9F60-4E75-85DA-9422FA96C5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472" y="1340768"/>
            <a:ext cx="2653683" cy="1572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5090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3329812-F47B-4E6A-8119-88E466EAB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584" y="1268760"/>
            <a:ext cx="7704856" cy="1584176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Protected Characteristics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C76847B-B2E2-439A-BB8F-1A0214B02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08" y="3645025"/>
            <a:ext cx="3938438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335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774AB5-9480-49EC-B58C-B27429F72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05" y="787089"/>
            <a:ext cx="8629128" cy="2304256"/>
          </a:xfrm>
        </p:spPr>
        <p:txBody>
          <a:bodyPr>
            <a:normAutofit fontScale="90000"/>
          </a:bodyPr>
          <a:lstStyle/>
          <a:p>
            <a:pPr algn="l"/>
            <a:br>
              <a:rPr lang="en-GB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 3 - Case Study : </a:t>
            </a:r>
            <a:br>
              <a:rPr lang="en-GB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b="1" dirty="0">
                <a:solidFill>
                  <a:srgbClr val="0000FF"/>
                </a:solidFill>
              </a:rPr>
            </a:br>
            <a:r>
              <a:rPr lang="en-GB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pairs (or threes) please discuss: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8E117B-688A-40DD-8C85-EEEBD1791DD9}"/>
              </a:ext>
            </a:extLst>
          </p:cNvPr>
          <p:cNvSpPr txBox="1">
            <a:spLocks/>
          </p:cNvSpPr>
          <p:nvPr/>
        </p:nvSpPr>
        <p:spPr bwMode="auto">
          <a:xfrm>
            <a:off x="479376" y="3091345"/>
            <a:ext cx="10463336" cy="3057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800" b="1" dirty="0">
              <a:solidFill>
                <a:srgbClr val="0000FF"/>
              </a:solidFill>
            </a:endParaRPr>
          </a:p>
          <a:p>
            <a:r>
              <a:rPr lang="en-GB" sz="2800" dirty="0">
                <a:solidFill>
                  <a:srgbClr val="002060"/>
                </a:solidFill>
              </a:rPr>
              <a:t>Fatima has been informed that one of the new students on her ‘</a:t>
            </a:r>
            <a:r>
              <a:rPr lang="en-GB" sz="2800" b="1" dirty="0">
                <a:solidFill>
                  <a:srgbClr val="002060"/>
                </a:solidFill>
              </a:rPr>
              <a:t>Introduction to IT</a:t>
            </a:r>
            <a:r>
              <a:rPr lang="en-GB" sz="2800" dirty="0">
                <a:solidFill>
                  <a:srgbClr val="002060"/>
                </a:solidFill>
              </a:rPr>
              <a:t>’ class ‘Marie’ uses a wheelchair</a:t>
            </a:r>
          </a:p>
          <a:p>
            <a:r>
              <a:rPr lang="en-GB" sz="2800" dirty="0">
                <a:solidFill>
                  <a:srgbClr val="002060"/>
                </a:solidFill>
              </a:rPr>
              <a:t> </a:t>
            </a:r>
          </a:p>
          <a:p>
            <a:r>
              <a:rPr lang="en-GB" sz="2800" dirty="0">
                <a:solidFill>
                  <a:srgbClr val="002060"/>
                </a:solidFill>
              </a:rPr>
              <a:t>Marie also has a visual impairment and slightly reduced movement on her right side.</a:t>
            </a:r>
          </a:p>
          <a:p>
            <a:endParaRPr lang="en-GB" sz="2800" dirty="0">
              <a:solidFill>
                <a:srgbClr val="002060"/>
              </a:solidFill>
            </a:endParaRPr>
          </a:p>
          <a:p>
            <a:r>
              <a:rPr lang="en-GB" sz="3300" dirty="0">
                <a:solidFill>
                  <a:srgbClr val="0000FF"/>
                </a:solidFill>
              </a:rPr>
              <a:t>What should Fatima put in place before Marie joins her class in two weeks’ time?</a:t>
            </a:r>
          </a:p>
          <a:p>
            <a:endParaRPr lang="en-GB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57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Hampshire Achieves Ins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ampshire Achieves Titl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89d6819-42bb-40a9-9aa1-b6cfbddd55fc">
      <UserInfo>
        <DisplayName/>
        <AccountId xsi:nil="true"/>
        <AccountType/>
      </UserInfo>
    </SharedWithUsers>
    <_dlc_DocId xmlns="189d6819-42bb-40a9-9aa1-b6cfbddd55fc">HFUTUREDOCID-1165664543-103562</_dlc_DocId>
    <Open xmlns="ef834189-ea37-43c1-b23c-fe8cd9c72e41">true</Open>
    <_dlc_DocIdUrl xmlns="189d6819-42bb-40a9-9aa1-b6cfbddd55fc">
      <Url>https://hants.sharepoint.com/sites/HF/_layouts/15/DocIdRedir.aspx?ID=HFUTUREDOCID-1165664543-103562</Url>
      <Description>HFUTUREDOCID-1165664543-103562</Description>
    </_dlc_DocIdUrl>
    <g4d05b73ac8e45788dace252164c008a xmlns="ef834189-ea37-43c1-b23c-fe8cd9c72e41">
      <Terms xmlns="http://schemas.microsoft.com/office/infopath/2007/PartnerControls"/>
    </g4d05b73ac8e45788dace252164c008a>
    <IconOverlay xmlns="http://schemas.microsoft.com/sharepoint/v4" xsi:nil="true"/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C58A1F3B5F40B9DAB2C1A41FA8E9" ma:contentTypeVersion="528" ma:contentTypeDescription="Create a new document." ma:contentTypeScope="" ma:versionID="774a9e4d9754a90d637539cb1cb8764e">
  <xsd:schema xmlns:xsd="http://www.w3.org/2001/XMLSchema" xmlns:xs="http://www.w3.org/2001/XMLSchema" xmlns:p="http://schemas.microsoft.com/office/2006/metadata/properties" xmlns:ns1="http://schemas.microsoft.com/sharepoint/v3" xmlns:ns2="189d6819-42bb-40a9-9aa1-b6cfbddd55fc" xmlns:ns3="ef834189-ea37-43c1-b23c-fe8cd9c72e41" xmlns:ns4="http://schemas.microsoft.com/sharepoint/v4" targetNamespace="http://schemas.microsoft.com/office/2006/metadata/properties" ma:root="true" ma:fieldsID="0f0aca9e5333e68ecc0334e090db3cff" ns1:_="" ns2:_="" ns3:_="" ns4:_="">
    <xsd:import namespace="http://schemas.microsoft.com/sharepoint/v3"/>
    <xsd:import namespace="189d6819-42bb-40a9-9aa1-b6cfbddd55fc"/>
    <xsd:import namespace="ef834189-ea37-43c1-b23c-fe8cd9c72e41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3:Open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g4d05b73ac8e45788dace252164c008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18" nillable="true" ma:displayName="Declared Record" ma:description="" ma:hidden="true" ma:indexed="true" ma:internalName="_vti_ItemDeclaredRecord" ma:readOnly="true">
      <xsd:simpleType>
        <xsd:restriction base="dms:DateTime"/>
      </xsd:simpleType>
    </xsd:element>
    <xsd:element name="_vti_ItemHoldRecordStatus" ma:index="19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d6819-42bb-40a9-9aa1-b6cfbddd55f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34189-ea37-43c1-b23c-fe8cd9c72e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Open" ma:index="20" nillable="true" ma:displayName="Open" ma:default="1" ma:format="Dropdown" ma:internalName="Open">
      <xsd:simpleType>
        <xsd:restriction base="dms:Boolean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g4d05b73ac8e45788dace252164c008a" ma:index="26" nillable="true" ma:taxonomy="true" ma:internalName="g4d05b73ac8e45788dace252164c008a" ma:taxonomyFieldName="CSF" ma:displayName="CSF" ma:default="" ma:fieldId="{04d05b73-ac8e-4578-8dac-e252164c008a}" ma:sspId="3c5dbf34-c73a-430c-9290-9174ad787734" ma:termSetId="86a6d794-3e8d-47bd-b8d1-ecaf61a5c95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24AA5ED4-DC6C-460C-A3F1-E783AF249575}">
  <ds:schemaRefs>
    <ds:schemaRef ds:uri="http://purl.org/dc/terms/"/>
    <ds:schemaRef ds:uri="http://schemas.microsoft.com/office/2006/documentManagement/types"/>
    <ds:schemaRef ds:uri="http://schemas.microsoft.com/sharepoint/v4"/>
    <ds:schemaRef ds:uri="http://schemas.openxmlformats.org/package/2006/metadata/core-properties"/>
    <ds:schemaRef ds:uri="http://purl.org/dc/elements/1.1/"/>
    <ds:schemaRef ds:uri="ef834189-ea37-43c1-b23c-fe8cd9c72e41"/>
    <ds:schemaRef ds:uri="http://schemas.microsoft.com/office/infopath/2007/PartnerControls"/>
    <ds:schemaRef ds:uri="189d6819-42bb-40a9-9aa1-b6cfbddd55fc"/>
    <ds:schemaRef ds:uri="http://schemas.microsoft.com/sharepoint/v3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1A9F0F5-BC42-489A-A98A-979FF9B7547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F832E77D-D01F-455E-AF15-EE45F22995B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A26ECAA-80F5-4847-9C5E-0879CBD56D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89d6819-42bb-40a9-9aa1-b6cfbddd55fc"/>
    <ds:schemaRef ds:uri="ef834189-ea37-43c1-b23c-fe8cd9c72e41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5E4582B6-36A1-432C-9AE2-8178963C2F60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773</Words>
  <Application>Microsoft Office PowerPoint</Application>
  <PresentationFormat>Widescreen</PresentationFormat>
  <Paragraphs>83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Hampshire Achieves Inside</vt:lpstr>
      <vt:lpstr>Hampshire Achieves Title</vt:lpstr>
      <vt:lpstr>PowerPoint Presentation</vt:lpstr>
      <vt:lpstr>Embedding Equality &amp; Diversity  into Teaching and Learning</vt:lpstr>
      <vt:lpstr>PowerPoint Presentation</vt:lpstr>
      <vt:lpstr>Equality | About the Council | Hampshire County Council (hants.gov.uk)</vt:lpstr>
      <vt:lpstr>PowerPoint Presentation</vt:lpstr>
      <vt:lpstr>PowerPoint Presentation</vt:lpstr>
      <vt:lpstr>  Equality   &amp; Diversity</vt:lpstr>
      <vt:lpstr>Protected Characteristics</vt:lpstr>
      <vt:lpstr> Activity 3 - Case Study :   In pairs (or threes) please discuss: </vt:lpstr>
      <vt:lpstr>Activity 4 – In pairs (or threes)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Useful Resources:</vt:lpstr>
      <vt:lpstr>Any Questions?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cxpudc</dc:creator>
  <cp:lastModifiedBy>Scott, Wendy (Childrens Services)</cp:lastModifiedBy>
  <cp:revision>19</cp:revision>
  <dcterms:created xsi:type="dcterms:W3CDTF">2011-09-06T11:13:09Z</dcterms:created>
  <dcterms:modified xsi:type="dcterms:W3CDTF">2021-02-23T08:34:37Z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bout">
    <vt:lpwstr>;#Working with documents;#</vt:lpwstr>
  </property>
  <property fmtid="{D5CDD505-2E9C-101B-9397-08002B2CF9AE}" pid="3" name="display_urn:schemas-microsoft-com:office:office#SharedWithUsers">
    <vt:lpwstr>Richardson, Joanna (ENV);Nuttall, Fiona;Pidduck, Andy</vt:lpwstr>
  </property>
  <property fmtid="{D5CDD505-2E9C-101B-9397-08002B2CF9AE}" pid="4" name="SharedWithUsers">
    <vt:lpwstr/>
  </property>
  <property fmtid="{D5CDD505-2E9C-101B-9397-08002B2CF9AE}" pid="5" name="Target Audiences">
    <vt:lpwstr/>
  </property>
  <property fmtid="{D5CDD505-2E9C-101B-9397-08002B2CF9AE}" pid="6" name="display_urn:schemas-microsoft-com:office:office#Editor">
    <vt:lpwstr>Copeland, Deborah</vt:lpwstr>
  </property>
  <property fmtid="{D5CDD505-2E9C-101B-9397-08002B2CF9AE}" pid="7" name="Order">
    <vt:lpwstr>84000.0000000000</vt:lpwstr>
  </property>
  <property fmtid="{D5CDD505-2E9C-101B-9397-08002B2CF9AE}" pid="8" name="ComplianceAssetId">
    <vt:lpwstr/>
  </property>
  <property fmtid="{D5CDD505-2E9C-101B-9397-08002B2CF9AE}" pid="9" name="display_urn:schemas-microsoft-com:office:office#Author">
    <vt:lpwstr>Copeland, Deborah</vt:lpwstr>
  </property>
  <property fmtid="{D5CDD505-2E9C-101B-9397-08002B2CF9AE}" pid="10" name="ContentTypeId">
    <vt:lpwstr>0x01010082B2C58A1F3B5F40B9DAB2C1A41FA8E9</vt:lpwstr>
  </property>
  <property fmtid="{D5CDD505-2E9C-101B-9397-08002B2CF9AE}" pid="11" name="_dlc_DocId">
    <vt:lpwstr>HFUTUREDOCID-1165664543-98865</vt:lpwstr>
  </property>
  <property fmtid="{D5CDD505-2E9C-101B-9397-08002B2CF9AE}" pid="12" name="_dlc_DocIdItemGuid">
    <vt:lpwstr>ef1e7d13-ac2f-4868-a893-b3a476f2a4b5</vt:lpwstr>
  </property>
  <property fmtid="{D5CDD505-2E9C-101B-9397-08002B2CF9AE}" pid="13" name="_dlc_DocIdUrl">
    <vt:lpwstr>https://hants.sharepoint.com/sites/HF/_layouts/15/DocIdRedir.aspx?ID=HFUTUREDOCID-1165664543-98865, HFUTUREDOCID-1165664543-98865</vt:lpwstr>
  </property>
</Properties>
</file>