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7" r:id="rId6"/>
    <p:sldId id="261" r:id="rId7"/>
    <p:sldId id="262" r:id="rId8"/>
    <p:sldId id="259" r:id="rId9"/>
    <p:sldId id="260" r:id="rId10"/>
    <p:sldId id="25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19AC6-6C56-4FC9-8644-60F208567D24}" v="6" dt="2025-12-18T13:20:18.734"/>
    <p1510:client id="{5D805077-082D-48A4-A18C-C8BEEE8A2799}" v="2" dt="2025-12-19T15:37:26.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621" autoAdjust="0"/>
  </p:normalViewPr>
  <p:slideViewPr>
    <p:cSldViewPr snapToGrid="0">
      <p:cViewPr varScale="1">
        <p:scale>
          <a:sx n="67" d="100"/>
          <a:sy n="67" d="100"/>
        </p:scale>
        <p:origin x="22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Wendy (Childrens Services)" userId="S::cshftlws@hants.gov.uk::ccf14525-30ec-4eb3-9ec0-c8e827388be1" providerId="AD" clId="Web-{5D805077-082D-48A4-A18C-C8BEEE8A2799}"/>
    <pc:docChg chg="modSld">
      <pc:chgData name="Scott, Wendy (Childrens Services)" userId="S::cshftlws@hants.gov.uk::ccf14525-30ec-4eb3-9ec0-c8e827388be1" providerId="AD" clId="Web-{5D805077-082D-48A4-A18C-C8BEEE8A2799}" dt="2025-12-19T15:37:26.375" v="1" actId="20577"/>
      <pc:docMkLst>
        <pc:docMk/>
      </pc:docMkLst>
      <pc:sldChg chg="modSp">
        <pc:chgData name="Scott, Wendy (Childrens Services)" userId="S::cshftlws@hants.gov.uk::ccf14525-30ec-4eb3-9ec0-c8e827388be1" providerId="AD" clId="Web-{5D805077-082D-48A4-A18C-C8BEEE8A2799}" dt="2025-12-19T15:37:26.375" v="1" actId="20577"/>
        <pc:sldMkLst>
          <pc:docMk/>
          <pc:sldMk cId="3313296133" sldId="260"/>
        </pc:sldMkLst>
        <pc:spChg chg="mod">
          <ac:chgData name="Scott, Wendy (Childrens Services)" userId="S::cshftlws@hants.gov.uk::ccf14525-30ec-4eb3-9ec0-c8e827388be1" providerId="AD" clId="Web-{5D805077-082D-48A4-A18C-C8BEEE8A2799}" dt="2025-12-19T15:37:26.375" v="1" actId="20577"/>
          <ac:spMkLst>
            <pc:docMk/>
            <pc:sldMk cId="3313296133" sldId="260"/>
            <ac:spMk id="3" creationId="{94710ACE-4E72-F1D7-3976-008D1C909C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CE1D5-9C6A-45C7-8ED9-4D7AFF84D27B}" type="datetimeFigureOut">
              <a:rPr lang="en-GB" smtClean="0"/>
              <a:t>19/12/2025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0E211-98B4-4466-B351-6C7E8561C317}" type="slidenum">
              <a:rPr lang="en-GB" smtClean="0"/>
              <a:t>‹#›</a:t>
            </a:fld>
            <a:endParaRPr lang="en-GB"/>
          </a:p>
        </p:txBody>
      </p:sp>
    </p:spTree>
    <p:extLst>
      <p:ext uri="{BB962C8B-B14F-4D97-AF65-F5344CB8AC3E}">
        <p14:creationId xmlns:p14="http://schemas.microsoft.com/office/powerpoint/2010/main" val="412775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Timeframe: reports should be submitted to the quality team within 3 working days of the observation taking place.</a:t>
            </a:r>
          </a:p>
          <a:p>
            <a:endParaRPr lang="en-GB" dirty="0"/>
          </a:p>
          <a:p>
            <a:r>
              <a:rPr lang="en-GB" dirty="0"/>
              <a:t>Within the context, please include objectives as bullet points rather than re-writing into a paragraph</a:t>
            </a:r>
          </a:p>
          <a:p>
            <a:r>
              <a:rPr lang="en-GB" dirty="0"/>
              <a:t>Include the aim (intent) of the course and the target learners, if you know the ATL theme (purpose) please include this as well.</a:t>
            </a:r>
          </a:p>
          <a:p>
            <a:endParaRPr lang="en-GB" dirty="0"/>
          </a:p>
          <a:p>
            <a:r>
              <a:rPr lang="en-GB" dirty="0"/>
              <a:t>Main section. Please reframe from a running commentary, every paragraph should have meaningful judgement within it – think ‘what is this telling me?’</a:t>
            </a:r>
          </a:p>
          <a:p>
            <a:endParaRPr lang="en-GB" dirty="0"/>
          </a:p>
          <a:p>
            <a:r>
              <a:rPr lang="en-GB" dirty="0"/>
              <a:t>Actions should be SMART – if you wish to expand on how they could be achieved add this to the developing good practice.</a:t>
            </a:r>
          </a:p>
        </p:txBody>
      </p:sp>
      <p:sp>
        <p:nvSpPr>
          <p:cNvPr id="4" name="Slide Number Placeholder 3"/>
          <p:cNvSpPr>
            <a:spLocks noGrp="1"/>
          </p:cNvSpPr>
          <p:nvPr>
            <p:ph type="sldNum" sz="quarter" idx="5"/>
          </p:nvPr>
        </p:nvSpPr>
        <p:spPr/>
        <p:txBody>
          <a:bodyPr/>
          <a:lstStyle/>
          <a:p>
            <a:fld id="{50D0E211-98B4-4466-B351-6C7E8561C317}" type="slidenum">
              <a:rPr lang="en-GB" smtClean="0"/>
              <a:t>3</a:t>
            </a:fld>
            <a:endParaRPr lang="en-GB"/>
          </a:p>
        </p:txBody>
      </p:sp>
    </p:spTree>
    <p:extLst>
      <p:ext uri="{BB962C8B-B14F-4D97-AF65-F5344CB8AC3E}">
        <p14:creationId xmlns:p14="http://schemas.microsoft.com/office/powerpoint/2010/main" val="273349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Reflection: review wording, clarify what to put</a:t>
            </a:r>
          </a:p>
          <a:p>
            <a:endParaRPr lang="en-GB" dirty="0"/>
          </a:p>
          <a:p>
            <a:r>
              <a:rPr lang="en-GB" dirty="0"/>
              <a:t>1 report for person/observer or subject/team e.g. ESOL together, basic skills together</a:t>
            </a:r>
          </a:p>
        </p:txBody>
      </p:sp>
      <p:sp>
        <p:nvSpPr>
          <p:cNvPr id="4" name="Slide Number Placeholder 3"/>
          <p:cNvSpPr>
            <a:spLocks noGrp="1"/>
          </p:cNvSpPr>
          <p:nvPr>
            <p:ph type="sldNum" sz="quarter" idx="5"/>
          </p:nvPr>
        </p:nvSpPr>
        <p:spPr/>
        <p:txBody>
          <a:bodyPr/>
          <a:lstStyle/>
          <a:p>
            <a:fld id="{50D0E211-98B4-4466-B351-6C7E8561C317}" type="slidenum">
              <a:rPr lang="en-GB" smtClean="0"/>
              <a:t>4</a:t>
            </a:fld>
            <a:endParaRPr lang="en-GB"/>
          </a:p>
        </p:txBody>
      </p:sp>
    </p:spTree>
    <p:extLst>
      <p:ext uri="{BB962C8B-B14F-4D97-AF65-F5344CB8AC3E}">
        <p14:creationId xmlns:p14="http://schemas.microsoft.com/office/powerpoint/2010/main" val="241760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Reports circulated previously for preparation</a:t>
            </a:r>
          </a:p>
        </p:txBody>
      </p:sp>
      <p:sp>
        <p:nvSpPr>
          <p:cNvPr id="4" name="Slide Number Placeholder 3"/>
          <p:cNvSpPr>
            <a:spLocks noGrp="1"/>
          </p:cNvSpPr>
          <p:nvPr>
            <p:ph type="sldNum" sz="quarter" idx="5"/>
          </p:nvPr>
        </p:nvSpPr>
        <p:spPr/>
        <p:txBody>
          <a:bodyPr/>
          <a:lstStyle/>
          <a:p>
            <a:fld id="{50D0E211-98B4-4466-B351-6C7E8561C317}" type="slidenum">
              <a:rPr lang="en-GB" smtClean="0"/>
              <a:t>6</a:t>
            </a:fld>
            <a:endParaRPr lang="en-GB"/>
          </a:p>
        </p:txBody>
      </p:sp>
    </p:spTree>
    <p:extLst>
      <p:ext uri="{BB962C8B-B14F-4D97-AF65-F5344CB8AC3E}">
        <p14:creationId xmlns:p14="http://schemas.microsoft.com/office/powerpoint/2010/main" val="69232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469377736"/>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67634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736327721"/>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23BD-0BFA-5F01-006D-52C8F5A6BC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4E758B-DFD7-A7E9-4996-B2F67A5E4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D78A67-3E97-8601-4B6C-7DA81D5FD51F}"/>
              </a:ext>
            </a:extLst>
          </p:cNvPr>
          <p:cNvSpPr>
            <a:spLocks noGrp="1"/>
          </p:cNvSpPr>
          <p:nvPr>
            <p:ph type="dt" sz="half" idx="10"/>
          </p:nvPr>
        </p:nvSpPr>
        <p:spPr/>
        <p:txBody>
          <a:bodyPr/>
          <a:lstStyle/>
          <a:p>
            <a:fld id="{AFFDF408-6080-47E8-B78D-ACF232BB7031}" type="datetimeFigureOut">
              <a:rPr lang="en-GB" smtClean="0"/>
              <a:t>19/12/2025</a:t>
            </a:fld>
            <a:endParaRPr lang="en-GB"/>
          </a:p>
        </p:txBody>
      </p:sp>
      <p:sp>
        <p:nvSpPr>
          <p:cNvPr id="5" name="Footer Placeholder 4">
            <a:extLst>
              <a:ext uri="{FF2B5EF4-FFF2-40B4-BE49-F238E27FC236}">
                <a16:creationId xmlns:a16="http://schemas.microsoft.com/office/drawing/2014/main" id="{8DFB55D6-5D71-61E1-91A7-7C9A22ABB1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B6ECF1-545E-580B-B0BC-FB4526AF2FCF}"/>
              </a:ext>
            </a:extLst>
          </p:cNvPr>
          <p:cNvSpPr>
            <a:spLocks noGrp="1"/>
          </p:cNvSpPr>
          <p:nvPr>
            <p:ph type="sldNum" sz="quarter" idx="12"/>
          </p:nvPr>
        </p:nvSpPr>
        <p:spPr/>
        <p:txBody>
          <a:bodyPr/>
          <a:lstStyle/>
          <a:p>
            <a:fld id="{013A00F4-6575-4AF0-8454-9BACA698E383}" type="slidenum">
              <a:rPr lang="en-GB" smtClean="0"/>
              <a:t>‹#›</a:t>
            </a:fld>
            <a:endParaRPr lang="en-GB"/>
          </a:p>
        </p:txBody>
      </p:sp>
    </p:spTree>
    <p:extLst>
      <p:ext uri="{BB962C8B-B14F-4D97-AF65-F5344CB8AC3E}">
        <p14:creationId xmlns:p14="http://schemas.microsoft.com/office/powerpoint/2010/main" val="1615634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063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D77FC-70AB-DAAC-7CBB-78364A6C96A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27BD8B6-253F-A34F-10DB-D16554DFEB1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0445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1F4F-0C4F-F8D7-4FC6-27FA7259E4B3}"/>
              </a:ext>
            </a:extLst>
          </p:cNvPr>
          <p:cNvSpPr>
            <a:spLocks noGrp="1"/>
          </p:cNvSpPr>
          <p:nvPr>
            <p:ph type="title"/>
          </p:nvPr>
        </p:nvSpPr>
        <p:spPr/>
        <p:txBody>
          <a:bodyPr/>
          <a:lstStyle/>
          <a:p>
            <a:r>
              <a:rPr lang="en-GB" dirty="0"/>
              <a:t>OTLA standardisation – January 2026</a:t>
            </a:r>
          </a:p>
        </p:txBody>
      </p:sp>
      <p:sp>
        <p:nvSpPr>
          <p:cNvPr id="3" name="Content Placeholder 2">
            <a:extLst>
              <a:ext uri="{FF2B5EF4-FFF2-40B4-BE49-F238E27FC236}">
                <a16:creationId xmlns:a16="http://schemas.microsoft.com/office/drawing/2014/main" id="{52929F6E-7512-1699-A09B-F19D3ED76D38}"/>
              </a:ext>
            </a:extLst>
          </p:cNvPr>
          <p:cNvSpPr>
            <a:spLocks noGrp="1"/>
          </p:cNvSpPr>
          <p:nvPr>
            <p:ph idx="13"/>
          </p:nvPr>
        </p:nvSpPr>
        <p:spPr/>
        <p:txBody>
          <a:bodyPr/>
          <a:lstStyle/>
          <a:p>
            <a:r>
              <a:rPr lang="en-GB" b="1" dirty="0"/>
              <a:t>Reminders: </a:t>
            </a:r>
          </a:p>
          <a:p>
            <a:r>
              <a:rPr lang="en-GB" dirty="0"/>
              <a:t>Only include observed practice rather than comment on review of course (activity outside of the observed time)</a:t>
            </a:r>
          </a:p>
          <a:p>
            <a:endParaRPr lang="en-GB" b="1" dirty="0"/>
          </a:p>
          <a:p>
            <a:r>
              <a:rPr lang="en-GB" b="1" dirty="0"/>
              <a:t>Learning walks: </a:t>
            </a:r>
            <a:r>
              <a:rPr lang="en-GB" dirty="0"/>
              <a:t>focus of Spring, completion of template, update template</a:t>
            </a:r>
          </a:p>
          <a:p>
            <a:endParaRPr lang="en-GB" b="1" dirty="0"/>
          </a:p>
          <a:p>
            <a:r>
              <a:rPr lang="en-GB" b="1" dirty="0"/>
              <a:t>Sample</a:t>
            </a:r>
          </a:p>
          <a:p>
            <a:r>
              <a:rPr lang="en-GB" dirty="0"/>
              <a:t>All observations with action on safeguarding</a:t>
            </a:r>
          </a:p>
          <a:p>
            <a:pPr lvl="2"/>
            <a:r>
              <a:rPr lang="en-GB" sz="1800" dirty="0"/>
              <a:t>Discuss when to say meets/requires support</a:t>
            </a:r>
          </a:p>
          <a:p>
            <a:endParaRPr lang="en-GB" dirty="0"/>
          </a:p>
          <a:p>
            <a:r>
              <a:rPr lang="en-GB" b="1" dirty="0"/>
              <a:t>Review of reports activity</a:t>
            </a:r>
          </a:p>
          <a:p>
            <a:endParaRPr lang="en-GB" b="1" dirty="0"/>
          </a:p>
          <a:p>
            <a:endParaRPr lang="en-GB" dirty="0"/>
          </a:p>
        </p:txBody>
      </p:sp>
    </p:spTree>
    <p:extLst>
      <p:ext uri="{BB962C8B-B14F-4D97-AF65-F5344CB8AC3E}">
        <p14:creationId xmlns:p14="http://schemas.microsoft.com/office/powerpoint/2010/main" val="358982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5922B-32C8-3B5A-40ED-69A562C467A9}"/>
              </a:ext>
            </a:extLst>
          </p:cNvPr>
          <p:cNvSpPr>
            <a:spLocks noGrp="1"/>
          </p:cNvSpPr>
          <p:nvPr>
            <p:ph type="title"/>
          </p:nvPr>
        </p:nvSpPr>
        <p:spPr/>
        <p:txBody>
          <a:bodyPr/>
          <a:lstStyle/>
          <a:p>
            <a:r>
              <a:rPr lang="en-GB" dirty="0"/>
              <a:t>Observation reminders</a:t>
            </a:r>
          </a:p>
        </p:txBody>
      </p:sp>
      <p:sp>
        <p:nvSpPr>
          <p:cNvPr id="3" name="Content Placeholder 2">
            <a:extLst>
              <a:ext uri="{FF2B5EF4-FFF2-40B4-BE49-F238E27FC236}">
                <a16:creationId xmlns:a16="http://schemas.microsoft.com/office/drawing/2014/main" id="{89A0223A-C085-9B5F-4E03-B6A28256CA4D}"/>
              </a:ext>
            </a:extLst>
          </p:cNvPr>
          <p:cNvSpPr>
            <a:spLocks noGrp="1"/>
          </p:cNvSpPr>
          <p:nvPr>
            <p:ph idx="13"/>
          </p:nvPr>
        </p:nvSpPr>
        <p:spPr/>
        <p:txBody>
          <a:bodyPr/>
          <a:lstStyle/>
          <a:p>
            <a:r>
              <a:rPr lang="en-GB" sz="3200" b="1" dirty="0"/>
              <a:t>Timeframe</a:t>
            </a:r>
          </a:p>
          <a:p>
            <a:endParaRPr lang="en-GB" sz="3200" b="1" dirty="0"/>
          </a:p>
          <a:p>
            <a:r>
              <a:rPr lang="en-GB" sz="3200" b="1" dirty="0"/>
              <a:t>Context</a:t>
            </a:r>
          </a:p>
          <a:p>
            <a:endParaRPr lang="en-GB" sz="3200" b="1" dirty="0"/>
          </a:p>
          <a:p>
            <a:r>
              <a:rPr lang="en-GB" sz="3200" b="1" dirty="0"/>
              <a:t>Main section</a:t>
            </a:r>
          </a:p>
          <a:p>
            <a:endParaRPr lang="en-GB" sz="3200" b="1" dirty="0"/>
          </a:p>
          <a:p>
            <a:r>
              <a:rPr lang="en-GB" sz="3200" b="1" dirty="0"/>
              <a:t>Actions</a:t>
            </a:r>
          </a:p>
        </p:txBody>
      </p:sp>
    </p:spTree>
    <p:extLst>
      <p:ext uri="{BB962C8B-B14F-4D97-AF65-F5344CB8AC3E}">
        <p14:creationId xmlns:p14="http://schemas.microsoft.com/office/powerpoint/2010/main" val="164185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B7A5-359B-D990-8CC3-2D7B0AA02796}"/>
              </a:ext>
            </a:extLst>
          </p:cNvPr>
          <p:cNvSpPr>
            <a:spLocks noGrp="1"/>
          </p:cNvSpPr>
          <p:nvPr>
            <p:ph type="title"/>
          </p:nvPr>
        </p:nvSpPr>
        <p:spPr/>
        <p:txBody>
          <a:bodyPr/>
          <a:lstStyle/>
          <a:p>
            <a:r>
              <a:rPr lang="en-GB" dirty="0"/>
              <a:t>Learning Walks (HA27)</a:t>
            </a:r>
          </a:p>
        </p:txBody>
      </p:sp>
      <p:sp>
        <p:nvSpPr>
          <p:cNvPr id="3" name="Content Placeholder 2">
            <a:extLst>
              <a:ext uri="{FF2B5EF4-FFF2-40B4-BE49-F238E27FC236}">
                <a16:creationId xmlns:a16="http://schemas.microsoft.com/office/drawing/2014/main" id="{CBFD2694-C22D-8E4E-6091-C3C132224D93}"/>
              </a:ext>
            </a:extLst>
          </p:cNvPr>
          <p:cNvSpPr>
            <a:spLocks noGrp="1"/>
          </p:cNvSpPr>
          <p:nvPr>
            <p:ph idx="13"/>
          </p:nvPr>
        </p:nvSpPr>
        <p:spPr/>
        <p:txBody>
          <a:bodyPr/>
          <a:lstStyle/>
          <a:p>
            <a:r>
              <a:rPr lang="en-GB" sz="2800" b="1" dirty="0"/>
              <a:t>Overview of feedback on new look</a:t>
            </a:r>
          </a:p>
          <a:p>
            <a:endParaRPr lang="en-GB" sz="2800" b="1" dirty="0"/>
          </a:p>
          <a:p>
            <a:r>
              <a:rPr lang="en-GB" sz="2800" b="1" dirty="0"/>
              <a:t>How information is collated</a:t>
            </a:r>
          </a:p>
          <a:p>
            <a:endParaRPr lang="en-GB" sz="2800" b="1" dirty="0"/>
          </a:p>
          <a:p>
            <a:r>
              <a:rPr lang="en-GB" sz="2800" b="1" dirty="0"/>
              <a:t>Last section: Reflection</a:t>
            </a:r>
          </a:p>
        </p:txBody>
      </p:sp>
    </p:spTree>
    <p:extLst>
      <p:ext uri="{BB962C8B-B14F-4D97-AF65-F5344CB8AC3E}">
        <p14:creationId xmlns:p14="http://schemas.microsoft.com/office/powerpoint/2010/main" val="45293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5CE41-0EAA-E895-0549-F10743FD9DE6}"/>
              </a:ext>
            </a:extLst>
          </p:cNvPr>
          <p:cNvSpPr>
            <a:spLocks noGrp="1"/>
          </p:cNvSpPr>
          <p:nvPr>
            <p:ph type="title"/>
          </p:nvPr>
        </p:nvSpPr>
        <p:spPr/>
        <p:txBody>
          <a:bodyPr/>
          <a:lstStyle/>
          <a:p>
            <a:r>
              <a:rPr lang="en-GB" dirty="0"/>
              <a:t>Standardisation activity: safeguarding</a:t>
            </a:r>
          </a:p>
        </p:txBody>
      </p:sp>
      <p:sp>
        <p:nvSpPr>
          <p:cNvPr id="3" name="Content Placeholder 2">
            <a:extLst>
              <a:ext uri="{FF2B5EF4-FFF2-40B4-BE49-F238E27FC236}">
                <a16:creationId xmlns:a16="http://schemas.microsoft.com/office/drawing/2014/main" id="{74B26C75-400B-E9BC-5F56-5580898DBE40}"/>
              </a:ext>
            </a:extLst>
          </p:cNvPr>
          <p:cNvSpPr>
            <a:spLocks noGrp="1"/>
          </p:cNvSpPr>
          <p:nvPr>
            <p:ph idx="13"/>
          </p:nvPr>
        </p:nvSpPr>
        <p:spPr/>
        <p:txBody>
          <a:bodyPr/>
          <a:lstStyle/>
          <a:p>
            <a:r>
              <a:rPr lang="en-GB" dirty="0"/>
              <a:t>When does a safeguarding action mean tutor should be reobserved?</a:t>
            </a:r>
          </a:p>
          <a:p>
            <a:endParaRPr lang="en-GB" dirty="0"/>
          </a:p>
          <a:p>
            <a:endParaRPr lang="en-GB" dirty="0"/>
          </a:p>
          <a:p>
            <a:endParaRPr lang="en-GB" dirty="0"/>
          </a:p>
        </p:txBody>
      </p:sp>
      <p:graphicFrame>
        <p:nvGraphicFramePr>
          <p:cNvPr id="4" name="Table 3">
            <a:extLst>
              <a:ext uri="{FF2B5EF4-FFF2-40B4-BE49-F238E27FC236}">
                <a16:creationId xmlns:a16="http://schemas.microsoft.com/office/drawing/2014/main" id="{26CD2587-1EC9-AC95-B598-B236BA845AB2}"/>
              </a:ext>
            </a:extLst>
          </p:cNvPr>
          <p:cNvGraphicFramePr>
            <a:graphicFrameLocks noGrp="1"/>
          </p:cNvGraphicFramePr>
          <p:nvPr>
            <p:extLst>
              <p:ext uri="{D42A27DB-BD31-4B8C-83A1-F6EECF244321}">
                <p14:modId xmlns:p14="http://schemas.microsoft.com/office/powerpoint/2010/main" val="2061503179"/>
              </p:ext>
            </p:extLst>
          </p:nvPr>
        </p:nvGraphicFramePr>
        <p:xfrm>
          <a:off x="838200" y="3026163"/>
          <a:ext cx="10596716" cy="3388360"/>
        </p:xfrm>
        <a:graphic>
          <a:graphicData uri="http://schemas.openxmlformats.org/drawingml/2006/table">
            <a:tbl>
              <a:tblPr firstRow="1" bandRow="1">
                <a:tableStyleId>{5C22544A-7EE6-4342-B048-85BDC9FD1C3A}</a:tableStyleId>
              </a:tblPr>
              <a:tblGrid>
                <a:gridCol w="2183435">
                  <a:extLst>
                    <a:ext uri="{9D8B030D-6E8A-4147-A177-3AD203B41FA5}">
                      <a16:colId xmlns:a16="http://schemas.microsoft.com/office/drawing/2014/main" val="3477913127"/>
                    </a:ext>
                  </a:extLst>
                </a:gridCol>
                <a:gridCol w="8413281">
                  <a:extLst>
                    <a:ext uri="{9D8B030D-6E8A-4147-A177-3AD203B41FA5}">
                      <a16:colId xmlns:a16="http://schemas.microsoft.com/office/drawing/2014/main" val="77376723"/>
                    </a:ext>
                  </a:extLst>
                </a:gridCol>
              </a:tblGrid>
              <a:tr h="370840">
                <a:tc>
                  <a:txBody>
                    <a:bodyPr/>
                    <a:lstStyle/>
                    <a:p>
                      <a:r>
                        <a:rPr lang="en-GB" dirty="0">
                          <a:latin typeface="Arial" panose="020B0604020202020204" pitchFamily="34" charset="0"/>
                          <a:cs typeface="Arial" panose="020B0604020202020204" pitchFamily="34" charset="0"/>
                        </a:rPr>
                        <a:t>Concern level</a:t>
                      </a:r>
                    </a:p>
                  </a:txBody>
                  <a:tcPr/>
                </a:tc>
                <a:tc>
                  <a:txBody>
                    <a:bodyPr/>
                    <a:lstStyle/>
                    <a:p>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48008881"/>
                  </a:ext>
                </a:extLst>
              </a:tr>
              <a:tr h="370840">
                <a:tc>
                  <a:txBody>
                    <a:bodyPr/>
                    <a:lstStyle/>
                    <a:p>
                      <a:r>
                        <a:rPr lang="en-GB" dirty="0">
                          <a:latin typeface="Arial" panose="020B0604020202020204" pitchFamily="34" charset="0"/>
                          <a:cs typeface="Arial" panose="020B0604020202020204" pitchFamily="34" charset="0"/>
                        </a:rPr>
                        <a:t>High</a:t>
                      </a:r>
                    </a:p>
                  </a:txBody>
                  <a:tcPr/>
                </a:tc>
                <a:tc>
                  <a:txBody>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No safeguarding information given to learners at all</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Unsafe methods of communication with learners (personal email/private phone number)</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High number of learners do not recall receiving safeguarding information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Tutor not picking up on comments from learners (which suggest potential unsafe situations or not responding to inappropriate comments)</a:t>
                      </a:r>
                    </a:p>
                  </a:txBody>
                  <a:tcPr/>
                </a:tc>
                <a:extLst>
                  <a:ext uri="{0D108BD9-81ED-4DB2-BD59-A6C34878D82A}">
                    <a16:rowId xmlns:a16="http://schemas.microsoft.com/office/drawing/2014/main" val="959159958"/>
                  </a:ext>
                </a:extLst>
              </a:tr>
              <a:tr h="370840">
                <a:tc>
                  <a:txBody>
                    <a:bodyPr/>
                    <a:lstStyle/>
                    <a:p>
                      <a:r>
                        <a:rPr lang="en-GB" dirty="0">
                          <a:latin typeface="Arial" panose="020B0604020202020204" pitchFamily="34" charset="0"/>
                          <a:cs typeface="Arial" panose="020B0604020202020204" pitchFamily="34" charset="0"/>
                        </a:rPr>
                        <a:t>Medium</a:t>
                      </a:r>
                    </a:p>
                  </a:txBody>
                  <a:tcPr/>
                </a:tc>
                <a:tc>
                  <a:txBody>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Tutor not verifying learners for online courses (cameras off)</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Relying on learners reading information sent at enrolment</a:t>
                      </a:r>
                    </a:p>
                  </a:txBody>
                  <a:tcPr/>
                </a:tc>
                <a:extLst>
                  <a:ext uri="{0D108BD9-81ED-4DB2-BD59-A6C34878D82A}">
                    <a16:rowId xmlns:a16="http://schemas.microsoft.com/office/drawing/2014/main" val="1238022749"/>
                  </a:ext>
                </a:extLst>
              </a:tr>
              <a:tr h="370840">
                <a:tc>
                  <a:txBody>
                    <a:bodyPr/>
                    <a:lstStyle/>
                    <a:p>
                      <a:r>
                        <a:rPr lang="en-GB" dirty="0">
                          <a:latin typeface="Arial" panose="020B0604020202020204" pitchFamily="34" charset="0"/>
                          <a:cs typeface="Arial" panose="020B0604020202020204" pitchFamily="34" charset="0"/>
                        </a:rPr>
                        <a:t>Low </a:t>
                      </a:r>
                    </a:p>
                  </a:txBody>
                  <a:tcPr/>
                </a:tc>
                <a:tc>
                  <a:txBody>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Safeguarding only covered within first session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Information on display but not referred to</a:t>
                      </a:r>
                    </a:p>
                  </a:txBody>
                  <a:tcPr/>
                </a:tc>
                <a:extLst>
                  <a:ext uri="{0D108BD9-81ED-4DB2-BD59-A6C34878D82A}">
                    <a16:rowId xmlns:a16="http://schemas.microsoft.com/office/drawing/2014/main" val="2072976231"/>
                  </a:ext>
                </a:extLst>
              </a:tr>
            </a:tbl>
          </a:graphicData>
        </a:graphic>
      </p:graphicFrame>
    </p:spTree>
    <p:extLst>
      <p:ext uri="{BB962C8B-B14F-4D97-AF65-F5344CB8AC3E}">
        <p14:creationId xmlns:p14="http://schemas.microsoft.com/office/powerpoint/2010/main" val="98624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5D6F-0C5D-7538-101F-AEC96E6D1E92}"/>
              </a:ext>
            </a:extLst>
          </p:cNvPr>
          <p:cNvSpPr>
            <a:spLocks noGrp="1"/>
          </p:cNvSpPr>
          <p:nvPr>
            <p:ph type="title"/>
          </p:nvPr>
        </p:nvSpPr>
        <p:spPr/>
        <p:txBody>
          <a:bodyPr/>
          <a:lstStyle/>
          <a:p>
            <a:r>
              <a:rPr lang="en-GB" dirty="0"/>
              <a:t>Standardisation of reports</a:t>
            </a:r>
          </a:p>
        </p:txBody>
      </p:sp>
      <p:sp>
        <p:nvSpPr>
          <p:cNvPr id="3" name="Content Placeholder 2">
            <a:extLst>
              <a:ext uri="{FF2B5EF4-FFF2-40B4-BE49-F238E27FC236}">
                <a16:creationId xmlns:a16="http://schemas.microsoft.com/office/drawing/2014/main" id="{94710ACE-4E72-F1D7-3976-008D1C909CB0}"/>
              </a:ext>
            </a:extLst>
          </p:cNvPr>
          <p:cNvSpPr>
            <a:spLocks noGrp="1"/>
          </p:cNvSpPr>
          <p:nvPr>
            <p:ph idx="13"/>
          </p:nvPr>
        </p:nvSpPr>
        <p:spPr/>
        <p:txBody>
          <a:bodyPr lIns="91440" tIns="45720" rIns="91440" bIns="45720" anchor="t">
            <a:noAutofit/>
          </a:bodyPr>
          <a:lstStyle/>
          <a:p>
            <a:r>
              <a:rPr lang="en-GB" b="1" dirty="0"/>
              <a:t>Discussion on reports</a:t>
            </a:r>
          </a:p>
          <a:p>
            <a:pPr marL="285750" indent="-285750">
              <a:buFont typeface="Arial" panose="020B0604020202020204" pitchFamily="34" charset="0"/>
              <a:buChar char="•"/>
            </a:pPr>
            <a:r>
              <a:rPr lang="en-GB" dirty="0"/>
              <a:t>Is the report written in a supportive manner?</a:t>
            </a:r>
          </a:p>
          <a:p>
            <a:pPr marL="285750" indent="-285750">
              <a:buFont typeface="Arial" panose="020B0604020202020204" pitchFamily="34" charset="0"/>
              <a:buChar char="•"/>
            </a:pPr>
            <a:r>
              <a:rPr lang="en-GB" dirty="0"/>
              <a:t>Does the report contain judgemental language throughout?</a:t>
            </a:r>
          </a:p>
          <a:p>
            <a:pPr marL="285750" indent="-285750">
              <a:buFont typeface="Arial" panose="020B0604020202020204" pitchFamily="34" charset="0"/>
              <a:buChar char="•"/>
            </a:pPr>
            <a:r>
              <a:rPr lang="en-GB" dirty="0"/>
              <a:t>Do the actions and strengths reflect the main content?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313296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BA94-6C30-B864-64C6-10C5C1E5A35F}"/>
              </a:ext>
            </a:extLst>
          </p:cNvPr>
          <p:cNvSpPr>
            <a:spLocks noGrp="1"/>
          </p:cNvSpPr>
          <p:nvPr>
            <p:ph type="title"/>
          </p:nvPr>
        </p:nvSpPr>
        <p:spPr/>
        <p:txBody>
          <a:bodyPr/>
          <a:lstStyle/>
          <a:p>
            <a:r>
              <a:rPr lang="en-GB" dirty="0"/>
              <a:t>Next standardisation meetings</a:t>
            </a:r>
          </a:p>
        </p:txBody>
      </p:sp>
      <p:sp>
        <p:nvSpPr>
          <p:cNvPr id="3" name="Content Placeholder 2">
            <a:extLst>
              <a:ext uri="{FF2B5EF4-FFF2-40B4-BE49-F238E27FC236}">
                <a16:creationId xmlns:a16="http://schemas.microsoft.com/office/drawing/2014/main" id="{E5FC64D3-F2DD-F7C9-68C5-F72A62F8EAB2}"/>
              </a:ext>
            </a:extLst>
          </p:cNvPr>
          <p:cNvSpPr>
            <a:spLocks noGrp="1"/>
          </p:cNvSpPr>
          <p:nvPr>
            <p:ph idx="13"/>
          </p:nvPr>
        </p:nvSpPr>
        <p:spPr/>
        <p:txBody>
          <a:bodyPr/>
          <a:lstStyle/>
          <a:p>
            <a:r>
              <a:rPr lang="en-GB" dirty="0"/>
              <a:t>24</a:t>
            </a:r>
            <a:r>
              <a:rPr lang="en-GB" baseline="30000" dirty="0"/>
              <a:t>th</a:t>
            </a:r>
            <a:r>
              <a:rPr lang="en-GB" dirty="0"/>
              <a:t> March 9-10:15</a:t>
            </a:r>
          </a:p>
          <a:p>
            <a:endParaRPr lang="en-GB" dirty="0"/>
          </a:p>
          <a:p>
            <a:r>
              <a:rPr lang="en-GB"/>
              <a:t>21</a:t>
            </a:r>
            <a:r>
              <a:rPr lang="en-GB" baseline="30000"/>
              <a:t>st</a:t>
            </a:r>
            <a:r>
              <a:rPr lang="en-GB"/>
              <a:t> July 9-10:15</a:t>
            </a:r>
          </a:p>
        </p:txBody>
      </p:sp>
    </p:spTree>
    <p:extLst>
      <p:ext uri="{BB962C8B-B14F-4D97-AF65-F5344CB8AC3E}">
        <p14:creationId xmlns:p14="http://schemas.microsoft.com/office/powerpoint/2010/main" val="2050843335"/>
      </p:ext>
    </p:extLst>
  </p:cSld>
  <p:clrMapOvr>
    <a:masterClrMapping/>
  </p:clrMapOvr>
</p:sld>
</file>

<file path=ppt/theme/theme1.xml><?xml version="1.0" encoding="utf-8"?>
<a:theme xmlns:a="http://schemas.openxmlformats.org/drawingml/2006/main" name="ThemeHA">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HA" id="{1F3737A7-534B-4BAD-B2C1-E1D83B9A247B}" vid="{5FED23C7-60B6-49EB-B6EA-24ED0334E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F72A33DDA3E849BA7AB8F84D4532B3" ma:contentTypeVersion="13" ma:contentTypeDescription="Create a new document." ma:contentTypeScope="" ma:versionID="e5b8ef66eb4e0d3de6313376e279d3a8">
  <xsd:schema xmlns:xsd="http://www.w3.org/2001/XMLSchema" xmlns:xs="http://www.w3.org/2001/XMLSchema" xmlns:p="http://schemas.microsoft.com/office/2006/metadata/properties" xmlns:ns2="b94932a4-8a36-4682-922b-a748b0285a9f" xmlns:ns3="45f13a3b-a8f8-458e-b468-fe19c65d9e9c" xmlns:ns4="c5dbf80e-f509-45f6-9fe5-406e3eefabbb" targetNamespace="http://schemas.microsoft.com/office/2006/metadata/properties" ma:root="true" ma:fieldsID="2bf08a12822c59165828193c822e9d83" ns2:_="" ns3:_="" ns4:_="">
    <xsd:import namespace="b94932a4-8a36-4682-922b-a748b0285a9f"/>
    <xsd:import namespace="45f13a3b-a8f8-458e-b468-fe19c65d9e9c"/>
    <xsd:import namespace="c5dbf80e-f509-45f6-9fe5-406e3eefab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932a4-8a36-4682-922b-a748b0285a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f13a3b-a8f8-458e-b468-fe19c65d9e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4f14ce3-52da-4fa2-a2d4-7c6d80c07d82}" ma:internalName="TaxCatchAll" ma:showField="CatchAllData" ma:web="45f13a3b-a8f8-458e-b468-fe19c65d9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5dbf80e-f509-45f6-9fe5-406e3eefabbb" xsi:nil="true"/>
    <lcf76f155ced4ddcb4097134ff3c332f xmlns="b94932a4-8a36-4682-922b-a748b0285a9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908ED0-1559-4F71-9BF8-03CB4A2C08D7}">
  <ds:schemaRefs>
    <ds:schemaRef ds:uri="http://schemas.microsoft.com/sharepoint/v3/contenttype/forms"/>
  </ds:schemaRefs>
</ds:datastoreItem>
</file>

<file path=customXml/itemProps2.xml><?xml version="1.0" encoding="utf-8"?>
<ds:datastoreItem xmlns:ds="http://schemas.openxmlformats.org/officeDocument/2006/customXml" ds:itemID="{A9910757-DAC6-4EA4-BBF0-8C8D89B92A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4932a4-8a36-4682-922b-a748b0285a9f"/>
    <ds:schemaRef ds:uri="45f13a3b-a8f8-458e-b468-fe19c65d9e9c"/>
    <ds:schemaRef ds:uri="c5dbf80e-f509-45f6-9fe5-406e3eefa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363D71-3185-4201-AFB2-986EB455C364}">
  <ds:schemaRefs>
    <ds:schemaRef ds:uri="http://schemas.microsoft.com/office/2006/metadata/properties"/>
    <ds:schemaRef ds:uri="b94932a4-8a36-4682-922b-a748b0285a9f"/>
    <ds:schemaRef ds:uri="c5dbf80e-f509-45f6-9fe5-406e3eefabbb"/>
    <ds:schemaRef ds:uri="http://schemas.microsoft.com/office/infopath/2007/PartnerControls"/>
    <ds:schemaRef ds:uri="45f13a3b-a8f8-458e-b468-fe19c65d9e9c"/>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ThemeHA</Template>
  <TotalTime>52</TotalTime>
  <Words>384</Words>
  <Application>Microsoft Office PowerPoint</Application>
  <PresentationFormat>Widescreen</PresentationFormat>
  <Paragraphs>64</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ThemeHA</vt:lpstr>
      <vt:lpstr>PowerPoint Presentation</vt:lpstr>
      <vt:lpstr>OTLA standardisation – January 2026</vt:lpstr>
      <vt:lpstr>Observation reminders</vt:lpstr>
      <vt:lpstr>Learning Walks (HA27)</vt:lpstr>
      <vt:lpstr>Standardisation activity: safeguarding</vt:lpstr>
      <vt:lpstr>Standardisation of reports</vt:lpstr>
      <vt:lpstr>Next standardisation meetings</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Wendy (Childrens Services)</dc:creator>
  <cp:lastModifiedBy>Scott, Wendy (Childrens Services)</cp:lastModifiedBy>
  <cp:revision>3</cp:revision>
  <dcterms:created xsi:type="dcterms:W3CDTF">2025-11-27T09:32:40Z</dcterms:created>
  <dcterms:modified xsi:type="dcterms:W3CDTF">2025-12-19T15:37:26Z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0x01010051F72A33DDA3E849BA7AB8F84D4532B3</vt:lpwstr>
  </property>
  <property fmtid="{D5CDD505-2E9C-101B-9397-08002B2CF9AE}" pid="3" name="MediaServiceImageTags">
    <vt:lpwstr/>
  </property>
</Properties>
</file>