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0"/>
  </p:notesMasterIdLst>
  <p:sldIdLst>
    <p:sldId id="261" r:id="rId5"/>
    <p:sldId id="295" r:id="rId6"/>
    <p:sldId id="256" r:id="rId7"/>
    <p:sldId id="291" r:id="rId8"/>
    <p:sldId id="304" r:id="rId9"/>
    <p:sldId id="300" r:id="rId10"/>
    <p:sldId id="303" r:id="rId11"/>
    <p:sldId id="284" r:id="rId12"/>
    <p:sldId id="307" r:id="rId13"/>
    <p:sldId id="294" r:id="rId14"/>
    <p:sldId id="306" r:id="rId15"/>
    <p:sldId id="305" r:id="rId16"/>
    <p:sldId id="299" r:id="rId17"/>
    <p:sldId id="283" r:id="rId18"/>
    <p:sldId id="270" r:id="rId19"/>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0" userDrawn="1">
          <p15:clr>
            <a:srgbClr val="A4A3A4"/>
          </p15:clr>
        </p15:guide>
        <p15:guide id="2" pos="853" userDrawn="1">
          <p15:clr>
            <a:srgbClr val="A4A3A4"/>
          </p15:clr>
        </p15:guide>
        <p15:guide id="3" pos="14483" userDrawn="1">
          <p15:clr>
            <a:srgbClr val="A4A3A4"/>
          </p15:clr>
        </p15:guide>
        <p15:guide id="4" orient="horz" pos="7767" userDrawn="1">
          <p15:clr>
            <a:srgbClr val="A4A3A4"/>
          </p15:clr>
        </p15:guide>
        <p15:guide id="5" pos="1556" userDrawn="1">
          <p15:clr>
            <a:srgbClr val="A4A3A4"/>
          </p15:clr>
        </p15:guide>
        <p15:guide id="6" pos="2032" userDrawn="1">
          <p15:clr>
            <a:srgbClr val="A4A3A4"/>
          </p15:clr>
        </p15:guide>
        <p15:guide id="7" pos="6727" userDrawn="1">
          <p15:clr>
            <a:srgbClr val="A4A3A4"/>
          </p15:clr>
        </p15:guide>
        <p15:guide id="8" pos="6296" userDrawn="1">
          <p15:clr>
            <a:srgbClr val="A4A3A4"/>
          </p15:clr>
        </p15:guide>
        <p15:guide id="9" pos="5548" userDrawn="1">
          <p15:clr>
            <a:srgbClr val="A4A3A4"/>
          </p15:clr>
        </p15:guide>
        <p15:guide id="10" pos="5117" userDrawn="1">
          <p15:clr>
            <a:srgbClr val="A4A3A4"/>
          </p15:clr>
        </p15:guide>
        <p15:guide id="11" pos="4346" userDrawn="1">
          <p15:clr>
            <a:srgbClr val="A4A3A4"/>
          </p15:clr>
        </p15:guide>
        <p15:guide id="12" pos="2758" userDrawn="1">
          <p15:clr>
            <a:srgbClr val="A4A3A4"/>
          </p15:clr>
        </p15:guide>
        <p15:guide id="13" pos="3212" userDrawn="1">
          <p15:clr>
            <a:srgbClr val="A4A3A4"/>
          </p15:clr>
        </p15:guide>
        <p15:guide id="14" pos="3915" userDrawn="1">
          <p15:clr>
            <a:srgbClr val="A4A3A4"/>
          </p15:clr>
        </p15:guide>
        <p15:guide id="15" pos="9789" userDrawn="1">
          <p15:clr>
            <a:srgbClr val="A4A3A4"/>
          </p15:clr>
        </p15:guide>
        <p15:guide id="16" pos="9063" userDrawn="1">
          <p15:clr>
            <a:srgbClr val="A4A3A4"/>
          </p15:clr>
        </p15:guide>
        <p15:guide id="17" pos="8632" userDrawn="1">
          <p15:clr>
            <a:srgbClr val="A4A3A4"/>
          </p15:clr>
        </p15:guide>
        <p15:guide id="18" pos="7453" userDrawn="1">
          <p15:clr>
            <a:srgbClr val="A4A3A4"/>
          </p15:clr>
        </p15:guide>
        <p15:guide id="19" pos="7884" userDrawn="1">
          <p15:clr>
            <a:srgbClr val="A4A3A4"/>
          </p15:clr>
        </p15:guide>
        <p15:guide id="20" pos="10242" userDrawn="1">
          <p15:clr>
            <a:srgbClr val="A4A3A4"/>
          </p15:clr>
        </p15:guide>
        <p15:guide id="21" pos="11399" userDrawn="1">
          <p15:clr>
            <a:srgbClr val="A4A3A4"/>
          </p15:clr>
        </p15:guide>
        <p15:guide id="22" pos="10968" userDrawn="1">
          <p15:clr>
            <a:srgbClr val="A4A3A4"/>
          </p15:clr>
        </p15:guide>
        <p15:guide id="23" pos="12125" userDrawn="1">
          <p15:clr>
            <a:srgbClr val="A4A3A4"/>
          </p15:clr>
        </p15:guide>
        <p15:guide id="24" pos="12556" userDrawn="1">
          <p15:clr>
            <a:srgbClr val="A4A3A4"/>
          </p15:clr>
        </p15:guide>
        <p15:guide id="25" pos="13327" userDrawn="1">
          <p15:clr>
            <a:srgbClr val="A4A3A4"/>
          </p15:clr>
        </p15:guide>
        <p15:guide id="26" pos="13758" userDrawn="1">
          <p15:clr>
            <a:srgbClr val="A4A3A4"/>
          </p15:clr>
        </p15:guide>
        <p15:guide id="27" orient="horz" pos="216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A82"/>
    <a:srgbClr val="8D418D"/>
    <a:srgbClr val="7F1439"/>
    <a:srgbClr val="01A4B4"/>
    <a:srgbClr val="8F3F78"/>
    <a:srgbClr val="08314C"/>
    <a:srgbClr val="E40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49BDE5-6AB2-4977-B40B-FE0730D525C3}" v="17" dt="2026-02-03T11:13:26.589"/>
    <p1510:client id="{67CD3F26-BFA7-49FB-AE6D-1C257AF91D27}" v="1" dt="2026-02-03T10:33:38.8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140" autoAdjust="0"/>
  </p:normalViewPr>
  <p:slideViewPr>
    <p:cSldViewPr snapToGrid="0">
      <p:cViewPr>
        <p:scale>
          <a:sx n="27" d="100"/>
          <a:sy n="27" d="100"/>
        </p:scale>
        <p:origin x="1152" y="44"/>
      </p:cViewPr>
      <p:guideLst>
        <p:guide orient="horz" pos="850"/>
        <p:guide pos="853"/>
        <p:guide pos="14483"/>
        <p:guide orient="horz" pos="7767"/>
        <p:guide pos="1556"/>
        <p:guide pos="2032"/>
        <p:guide pos="6727"/>
        <p:guide pos="6296"/>
        <p:guide pos="5548"/>
        <p:guide pos="5117"/>
        <p:guide pos="4346"/>
        <p:guide pos="2758"/>
        <p:guide pos="3212"/>
        <p:guide pos="3915"/>
        <p:guide pos="9789"/>
        <p:guide pos="9063"/>
        <p:guide pos="8632"/>
        <p:guide pos="7453"/>
        <p:guide pos="7884"/>
        <p:guide pos="10242"/>
        <p:guide pos="11399"/>
        <p:guide pos="10968"/>
        <p:guide pos="12125"/>
        <p:guide pos="12556"/>
        <p:guide pos="13327"/>
        <p:guide pos="13758"/>
        <p:guide orient="horz" pos="2165"/>
      </p:guideLst>
    </p:cSldViewPr>
  </p:slideViewPr>
  <p:notesTextViewPr>
    <p:cViewPr>
      <p:scale>
        <a:sx n="20" d="100"/>
        <a:sy n="2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ylis, Kate" userId="868267ec-9a50-4c97-8bde-4fa8d0aa8565" providerId="ADAL" clId="{8B559A50-B9D2-4979-A833-867265A5DF8A}"/>
    <pc:docChg chg="undo custSel modSld">
      <pc:chgData name="Baylis, Kate" userId="868267ec-9a50-4c97-8bde-4fa8d0aa8565" providerId="ADAL" clId="{8B559A50-B9D2-4979-A833-867265A5DF8A}" dt="2026-02-03T11:13:33.418" v="156" actId="122"/>
      <pc:docMkLst>
        <pc:docMk/>
      </pc:docMkLst>
      <pc:sldChg chg="addSp modSp mod">
        <pc:chgData name="Baylis, Kate" userId="868267ec-9a50-4c97-8bde-4fa8d0aa8565" providerId="ADAL" clId="{8B559A50-B9D2-4979-A833-867265A5DF8A}" dt="2026-02-03T11:13:33.418" v="156" actId="122"/>
        <pc:sldMkLst>
          <pc:docMk/>
          <pc:sldMk cId="778340592" sldId="299"/>
        </pc:sldMkLst>
        <pc:spChg chg="mod">
          <ac:chgData name="Baylis, Kate" userId="868267ec-9a50-4c97-8bde-4fa8d0aa8565" providerId="ADAL" clId="{8B559A50-B9D2-4979-A833-867265A5DF8A}" dt="2026-02-03T11:13:03.250" v="150" actId="1076"/>
          <ac:spMkLst>
            <pc:docMk/>
            <pc:sldMk cId="778340592" sldId="299"/>
            <ac:spMk id="2" creationId="{00200188-5277-C1CE-3A62-05FDA86B598C}"/>
          </ac:spMkLst>
        </pc:spChg>
        <pc:spChg chg="add mod">
          <ac:chgData name="Baylis, Kate" userId="868267ec-9a50-4c97-8bde-4fa8d0aa8565" providerId="ADAL" clId="{8B559A50-B9D2-4979-A833-867265A5DF8A}" dt="2026-02-03T11:13:21.157" v="153" actId="1076"/>
          <ac:spMkLst>
            <pc:docMk/>
            <pc:sldMk cId="778340592" sldId="299"/>
            <ac:spMk id="3" creationId="{115F8FD8-079E-3D6E-BAAA-446B11C4985C}"/>
          </ac:spMkLst>
        </pc:spChg>
        <pc:spChg chg="add mod">
          <ac:chgData name="Baylis, Kate" userId="868267ec-9a50-4c97-8bde-4fa8d0aa8565" providerId="ADAL" clId="{8B559A50-B9D2-4979-A833-867265A5DF8A}" dt="2026-02-03T11:13:26.589" v="154" actId="1076"/>
          <ac:spMkLst>
            <pc:docMk/>
            <pc:sldMk cId="778340592" sldId="299"/>
            <ac:spMk id="4" creationId="{925ABCCE-DEE3-A7E9-D8DA-B6742D964552}"/>
          </ac:spMkLst>
        </pc:spChg>
        <pc:spChg chg="add mod">
          <ac:chgData name="Baylis, Kate" userId="868267ec-9a50-4c97-8bde-4fa8d0aa8565" providerId="ADAL" clId="{8B559A50-B9D2-4979-A833-867265A5DF8A}" dt="2026-02-03T11:13:33.418" v="156" actId="122"/>
          <ac:spMkLst>
            <pc:docMk/>
            <pc:sldMk cId="778340592" sldId="299"/>
            <ac:spMk id="5" creationId="{5DF97C0C-4A13-9A03-72C3-E7DC12999D04}"/>
          </ac:spMkLst>
        </pc:spChg>
        <pc:graphicFrameChg chg="mod">
          <ac:chgData name="Baylis, Kate" userId="868267ec-9a50-4c97-8bde-4fa8d0aa8565" providerId="ADAL" clId="{8B559A50-B9D2-4979-A833-867265A5DF8A}" dt="2026-02-03T11:13:15.307" v="152" actId="1076"/>
          <ac:graphicFrameMkLst>
            <pc:docMk/>
            <pc:sldMk cId="778340592" sldId="299"/>
            <ac:graphicFrameMk id="8" creationId="{7E15AA1D-CBF3-8C58-5196-67768BE68FA2}"/>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038E89-101D-4BB3-8EF0-C365567866F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6A65680-5174-42FD-9F54-162831E2B712}">
      <dgm:prSet/>
      <dgm:spPr/>
      <dgm:t>
        <a:bodyPr/>
        <a:lstStyle/>
        <a:p>
          <a:r>
            <a:rPr lang="en-GB" dirty="0"/>
            <a:t>Ideally carried out by trusted attuned adult who knows YP well in a safe space</a:t>
          </a:r>
          <a:endParaRPr lang="en-US" dirty="0"/>
        </a:p>
      </dgm:t>
    </dgm:pt>
    <dgm:pt modelId="{4804FD98-35BC-471B-B817-C577EDECD34C}" type="parTrans" cxnId="{9F278043-FC8F-40CD-82B0-3E56EFE1B5A2}">
      <dgm:prSet/>
      <dgm:spPr/>
      <dgm:t>
        <a:bodyPr/>
        <a:lstStyle/>
        <a:p>
          <a:endParaRPr lang="en-US"/>
        </a:p>
      </dgm:t>
    </dgm:pt>
    <dgm:pt modelId="{B4AA3B2C-2AB1-4B9C-A012-D249EB932B73}" type="sibTrans" cxnId="{9F278043-FC8F-40CD-82B0-3E56EFE1B5A2}">
      <dgm:prSet/>
      <dgm:spPr/>
      <dgm:t>
        <a:bodyPr/>
        <a:lstStyle/>
        <a:p>
          <a:endParaRPr lang="en-US"/>
        </a:p>
      </dgm:t>
    </dgm:pt>
    <dgm:pt modelId="{EAC53118-ED9C-4F1E-B1E6-A1FDFEF25314}">
      <dgm:prSet/>
      <dgm:spPr/>
      <dgm:t>
        <a:bodyPr/>
        <a:lstStyle/>
        <a:p>
          <a:r>
            <a:rPr lang="en-GB" dirty="0"/>
            <a:t>6x 1:1 session - to build initial profile (with regular reviews following this)</a:t>
          </a:r>
          <a:endParaRPr lang="en-US" dirty="0"/>
        </a:p>
      </dgm:t>
    </dgm:pt>
    <dgm:pt modelId="{4ACFA6B6-AFF0-4A08-A765-CE7B75A74BCB}" type="parTrans" cxnId="{8AA134F3-B13E-4086-B8FF-DAB7F08C0E84}">
      <dgm:prSet/>
      <dgm:spPr/>
      <dgm:t>
        <a:bodyPr/>
        <a:lstStyle/>
        <a:p>
          <a:endParaRPr lang="en-US"/>
        </a:p>
      </dgm:t>
    </dgm:pt>
    <dgm:pt modelId="{D46DF6C9-DD4C-4486-B9EF-4CB2423C5993}" type="sibTrans" cxnId="{8AA134F3-B13E-4086-B8FF-DAB7F08C0E84}">
      <dgm:prSet/>
      <dgm:spPr/>
      <dgm:t>
        <a:bodyPr/>
        <a:lstStyle/>
        <a:p>
          <a:endParaRPr lang="en-US"/>
        </a:p>
      </dgm:t>
    </dgm:pt>
    <dgm:pt modelId="{D46B2656-6BD1-4CD7-9E82-29CB1E3DBF4B}">
      <dgm:prSet/>
      <dgm:spPr/>
      <dgm:t>
        <a:bodyPr/>
        <a:lstStyle/>
        <a:p>
          <a:r>
            <a:rPr lang="en-GB" dirty="0"/>
            <a:t>Focus on YP voice- - Build ambition – Identify Goals – a useful passport</a:t>
          </a:r>
          <a:endParaRPr lang="en-US" dirty="0"/>
        </a:p>
      </dgm:t>
    </dgm:pt>
    <dgm:pt modelId="{C47DA8EA-F8FE-4788-B36B-4082ED5640BE}" type="parTrans" cxnId="{0A30BD65-DCCD-48F4-9357-25A2B9E39854}">
      <dgm:prSet/>
      <dgm:spPr/>
      <dgm:t>
        <a:bodyPr/>
        <a:lstStyle/>
        <a:p>
          <a:endParaRPr lang="en-US"/>
        </a:p>
      </dgm:t>
    </dgm:pt>
    <dgm:pt modelId="{594CA790-4E24-44CC-AB1D-1BCC2BA6ABB9}" type="sibTrans" cxnId="{0A30BD65-DCCD-48F4-9357-25A2B9E39854}">
      <dgm:prSet/>
      <dgm:spPr/>
      <dgm:t>
        <a:bodyPr/>
        <a:lstStyle/>
        <a:p>
          <a:endParaRPr lang="en-US"/>
        </a:p>
      </dgm:t>
    </dgm:pt>
    <dgm:pt modelId="{ECB09436-0AAA-4279-9AF3-F470A722E830}">
      <dgm:prSet/>
      <dgm:spPr/>
      <dgm:t>
        <a:bodyPr/>
        <a:lstStyle/>
        <a:p>
          <a:r>
            <a:rPr lang="en-GB" dirty="0"/>
            <a:t>Identify barriers – sensitively manage expectations – plan supported steps to success</a:t>
          </a:r>
          <a:endParaRPr lang="en-US" dirty="0"/>
        </a:p>
      </dgm:t>
    </dgm:pt>
    <dgm:pt modelId="{A7605707-A819-45E6-A057-CC7A3637AECF}" type="parTrans" cxnId="{7A9DBEE8-4256-48D9-90AB-24BD731A1562}">
      <dgm:prSet/>
      <dgm:spPr/>
      <dgm:t>
        <a:bodyPr/>
        <a:lstStyle/>
        <a:p>
          <a:endParaRPr lang="en-US"/>
        </a:p>
      </dgm:t>
    </dgm:pt>
    <dgm:pt modelId="{55C8E185-2F16-40B4-8665-6B07EBC67776}" type="sibTrans" cxnId="{7A9DBEE8-4256-48D9-90AB-24BD731A1562}">
      <dgm:prSet/>
      <dgm:spPr/>
      <dgm:t>
        <a:bodyPr/>
        <a:lstStyle/>
        <a:p>
          <a:endParaRPr lang="en-US"/>
        </a:p>
      </dgm:t>
    </dgm:pt>
    <dgm:pt modelId="{2936DDE4-6F75-42E2-82A6-E7A6D61E55D3}">
      <dgm:prSet/>
      <dgm:spPr/>
      <dgm:t>
        <a:bodyPr/>
        <a:lstStyle/>
        <a:p>
          <a:r>
            <a:rPr lang="en-GB" dirty="0"/>
            <a:t>Considerations: Saving- Access - GDPR</a:t>
          </a:r>
          <a:endParaRPr lang="en-US" dirty="0"/>
        </a:p>
      </dgm:t>
    </dgm:pt>
    <dgm:pt modelId="{4329C227-4270-4EBD-BDE2-01396AC06DC2}" type="parTrans" cxnId="{14A93188-9995-47A3-931A-750EE2FDEFFD}">
      <dgm:prSet/>
      <dgm:spPr/>
      <dgm:t>
        <a:bodyPr/>
        <a:lstStyle/>
        <a:p>
          <a:endParaRPr lang="en-US"/>
        </a:p>
      </dgm:t>
    </dgm:pt>
    <dgm:pt modelId="{FAFF657F-82BF-4CA7-8373-5515C0A8A78A}" type="sibTrans" cxnId="{14A93188-9995-47A3-931A-750EE2FDEFFD}">
      <dgm:prSet/>
      <dgm:spPr/>
      <dgm:t>
        <a:bodyPr/>
        <a:lstStyle/>
        <a:p>
          <a:endParaRPr lang="en-US"/>
        </a:p>
      </dgm:t>
    </dgm:pt>
    <dgm:pt modelId="{CCD2CAEA-E493-479E-99D6-FBA703C7B493}" type="pres">
      <dgm:prSet presAssocID="{32038E89-101D-4BB3-8EF0-C365567866FE}" presName="linear" presStyleCnt="0">
        <dgm:presLayoutVars>
          <dgm:animLvl val="lvl"/>
          <dgm:resizeHandles val="exact"/>
        </dgm:presLayoutVars>
      </dgm:prSet>
      <dgm:spPr/>
    </dgm:pt>
    <dgm:pt modelId="{5BD55FD0-5632-413C-B2BB-8482340BCAAB}" type="pres">
      <dgm:prSet presAssocID="{06A65680-5174-42FD-9F54-162831E2B712}" presName="parentText" presStyleLbl="node1" presStyleIdx="0" presStyleCnt="5" custLinFactNeighborX="415" custLinFactNeighborY="63376">
        <dgm:presLayoutVars>
          <dgm:chMax val="0"/>
          <dgm:bulletEnabled val="1"/>
        </dgm:presLayoutVars>
      </dgm:prSet>
      <dgm:spPr/>
    </dgm:pt>
    <dgm:pt modelId="{17ABB11B-8ADB-41E6-826E-5ED897A59C1C}" type="pres">
      <dgm:prSet presAssocID="{B4AA3B2C-2AB1-4B9C-A012-D249EB932B73}" presName="spacer" presStyleCnt="0"/>
      <dgm:spPr/>
    </dgm:pt>
    <dgm:pt modelId="{890F5807-1DDF-4FFE-AB9B-54C2896F5E61}" type="pres">
      <dgm:prSet presAssocID="{EAC53118-ED9C-4F1E-B1E6-A1FDFEF25314}" presName="parentText" presStyleLbl="node1" presStyleIdx="1" presStyleCnt="5">
        <dgm:presLayoutVars>
          <dgm:chMax val="0"/>
          <dgm:bulletEnabled val="1"/>
        </dgm:presLayoutVars>
      </dgm:prSet>
      <dgm:spPr/>
    </dgm:pt>
    <dgm:pt modelId="{1C3EB925-B8CC-46AA-9F4A-3DEA667D9D5C}" type="pres">
      <dgm:prSet presAssocID="{D46DF6C9-DD4C-4486-B9EF-4CB2423C5993}" presName="spacer" presStyleCnt="0"/>
      <dgm:spPr/>
    </dgm:pt>
    <dgm:pt modelId="{9502EBA1-01B7-476B-B71C-A39D613E20D8}" type="pres">
      <dgm:prSet presAssocID="{D46B2656-6BD1-4CD7-9E82-29CB1E3DBF4B}" presName="parentText" presStyleLbl="node1" presStyleIdx="2" presStyleCnt="5">
        <dgm:presLayoutVars>
          <dgm:chMax val="0"/>
          <dgm:bulletEnabled val="1"/>
        </dgm:presLayoutVars>
      </dgm:prSet>
      <dgm:spPr/>
    </dgm:pt>
    <dgm:pt modelId="{AAFB3195-4393-4449-B760-3EACBA0C26B5}" type="pres">
      <dgm:prSet presAssocID="{594CA790-4E24-44CC-AB1D-1BCC2BA6ABB9}" presName="spacer" presStyleCnt="0"/>
      <dgm:spPr/>
    </dgm:pt>
    <dgm:pt modelId="{7F15D9A8-22A4-4C11-AC79-4C896F6ED56E}" type="pres">
      <dgm:prSet presAssocID="{ECB09436-0AAA-4279-9AF3-F470A722E830}" presName="parentText" presStyleLbl="node1" presStyleIdx="3" presStyleCnt="5" custLinFactNeighborX="-46954" custLinFactNeighborY="67761">
        <dgm:presLayoutVars>
          <dgm:chMax val="0"/>
          <dgm:bulletEnabled val="1"/>
        </dgm:presLayoutVars>
      </dgm:prSet>
      <dgm:spPr/>
    </dgm:pt>
    <dgm:pt modelId="{2E379466-EF57-4F9A-B0F5-2C28D8C08D23}" type="pres">
      <dgm:prSet presAssocID="{55C8E185-2F16-40B4-8665-6B07EBC67776}" presName="spacer" presStyleCnt="0"/>
      <dgm:spPr/>
    </dgm:pt>
    <dgm:pt modelId="{05A22486-F75D-4EE5-9E89-D8E5415CAA1C}" type="pres">
      <dgm:prSet presAssocID="{2936DDE4-6F75-42E2-82A6-E7A6D61E55D3}" presName="parentText" presStyleLbl="node1" presStyleIdx="4" presStyleCnt="5">
        <dgm:presLayoutVars>
          <dgm:chMax val="0"/>
          <dgm:bulletEnabled val="1"/>
        </dgm:presLayoutVars>
      </dgm:prSet>
      <dgm:spPr/>
    </dgm:pt>
  </dgm:ptLst>
  <dgm:cxnLst>
    <dgm:cxn modelId="{9FA22A34-5778-4F9F-A39A-E15C7E76FD75}" type="presOf" srcId="{2936DDE4-6F75-42E2-82A6-E7A6D61E55D3}" destId="{05A22486-F75D-4EE5-9E89-D8E5415CAA1C}" srcOrd="0" destOrd="0" presId="urn:microsoft.com/office/officeart/2005/8/layout/vList2"/>
    <dgm:cxn modelId="{CB84DE5C-F3F7-4EA8-8328-60664923B5C1}" type="presOf" srcId="{06A65680-5174-42FD-9F54-162831E2B712}" destId="{5BD55FD0-5632-413C-B2BB-8482340BCAAB}" srcOrd="0" destOrd="0" presId="urn:microsoft.com/office/officeart/2005/8/layout/vList2"/>
    <dgm:cxn modelId="{9F278043-FC8F-40CD-82B0-3E56EFE1B5A2}" srcId="{32038E89-101D-4BB3-8EF0-C365567866FE}" destId="{06A65680-5174-42FD-9F54-162831E2B712}" srcOrd="0" destOrd="0" parTransId="{4804FD98-35BC-471B-B817-C577EDECD34C}" sibTransId="{B4AA3B2C-2AB1-4B9C-A012-D249EB932B73}"/>
    <dgm:cxn modelId="{0A30BD65-DCCD-48F4-9357-25A2B9E39854}" srcId="{32038E89-101D-4BB3-8EF0-C365567866FE}" destId="{D46B2656-6BD1-4CD7-9E82-29CB1E3DBF4B}" srcOrd="2" destOrd="0" parTransId="{C47DA8EA-F8FE-4788-B36B-4082ED5640BE}" sibTransId="{594CA790-4E24-44CC-AB1D-1BCC2BA6ABB9}"/>
    <dgm:cxn modelId="{417F9C4A-2837-4831-9E42-86282D6C1FBB}" type="presOf" srcId="{D46B2656-6BD1-4CD7-9E82-29CB1E3DBF4B}" destId="{9502EBA1-01B7-476B-B71C-A39D613E20D8}" srcOrd="0" destOrd="0" presId="urn:microsoft.com/office/officeart/2005/8/layout/vList2"/>
    <dgm:cxn modelId="{32A38458-989D-40CB-8AF6-498C8D32A7CB}" type="presOf" srcId="{EAC53118-ED9C-4F1E-B1E6-A1FDFEF25314}" destId="{890F5807-1DDF-4FFE-AB9B-54C2896F5E61}" srcOrd="0" destOrd="0" presId="urn:microsoft.com/office/officeart/2005/8/layout/vList2"/>
    <dgm:cxn modelId="{14A93188-9995-47A3-931A-750EE2FDEFFD}" srcId="{32038E89-101D-4BB3-8EF0-C365567866FE}" destId="{2936DDE4-6F75-42E2-82A6-E7A6D61E55D3}" srcOrd="4" destOrd="0" parTransId="{4329C227-4270-4EBD-BDE2-01396AC06DC2}" sibTransId="{FAFF657F-82BF-4CA7-8373-5515C0A8A78A}"/>
    <dgm:cxn modelId="{0B9498A8-5609-4F71-8AE4-FA98E62A8965}" type="presOf" srcId="{ECB09436-0AAA-4279-9AF3-F470A722E830}" destId="{7F15D9A8-22A4-4C11-AC79-4C896F6ED56E}" srcOrd="0" destOrd="0" presId="urn:microsoft.com/office/officeart/2005/8/layout/vList2"/>
    <dgm:cxn modelId="{3A1991D3-9F16-4658-855E-5BAB81C6473F}" type="presOf" srcId="{32038E89-101D-4BB3-8EF0-C365567866FE}" destId="{CCD2CAEA-E493-479E-99D6-FBA703C7B493}" srcOrd="0" destOrd="0" presId="urn:microsoft.com/office/officeart/2005/8/layout/vList2"/>
    <dgm:cxn modelId="{7A9DBEE8-4256-48D9-90AB-24BD731A1562}" srcId="{32038E89-101D-4BB3-8EF0-C365567866FE}" destId="{ECB09436-0AAA-4279-9AF3-F470A722E830}" srcOrd="3" destOrd="0" parTransId="{A7605707-A819-45E6-A057-CC7A3637AECF}" sibTransId="{55C8E185-2F16-40B4-8665-6B07EBC67776}"/>
    <dgm:cxn modelId="{8AA134F3-B13E-4086-B8FF-DAB7F08C0E84}" srcId="{32038E89-101D-4BB3-8EF0-C365567866FE}" destId="{EAC53118-ED9C-4F1E-B1E6-A1FDFEF25314}" srcOrd="1" destOrd="0" parTransId="{4ACFA6B6-AFF0-4A08-A765-CE7B75A74BCB}" sibTransId="{D46DF6C9-DD4C-4486-B9EF-4CB2423C5993}"/>
    <dgm:cxn modelId="{829FDC2C-DFFD-438D-98EB-F71F3EA584CA}" type="presParOf" srcId="{CCD2CAEA-E493-479E-99D6-FBA703C7B493}" destId="{5BD55FD0-5632-413C-B2BB-8482340BCAAB}" srcOrd="0" destOrd="0" presId="urn:microsoft.com/office/officeart/2005/8/layout/vList2"/>
    <dgm:cxn modelId="{AFAD94B3-3E4C-493B-8D12-2CD3B77F9B31}" type="presParOf" srcId="{CCD2CAEA-E493-479E-99D6-FBA703C7B493}" destId="{17ABB11B-8ADB-41E6-826E-5ED897A59C1C}" srcOrd="1" destOrd="0" presId="urn:microsoft.com/office/officeart/2005/8/layout/vList2"/>
    <dgm:cxn modelId="{169CBFB8-203A-4131-BA4D-8A29C00F3F94}" type="presParOf" srcId="{CCD2CAEA-E493-479E-99D6-FBA703C7B493}" destId="{890F5807-1DDF-4FFE-AB9B-54C2896F5E61}" srcOrd="2" destOrd="0" presId="urn:microsoft.com/office/officeart/2005/8/layout/vList2"/>
    <dgm:cxn modelId="{3C918801-5056-4A55-8941-CE7D163616CD}" type="presParOf" srcId="{CCD2CAEA-E493-479E-99D6-FBA703C7B493}" destId="{1C3EB925-B8CC-46AA-9F4A-3DEA667D9D5C}" srcOrd="3" destOrd="0" presId="urn:microsoft.com/office/officeart/2005/8/layout/vList2"/>
    <dgm:cxn modelId="{1938E342-1045-4846-9E6E-A016CE824961}" type="presParOf" srcId="{CCD2CAEA-E493-479E-99D6-FBA703C7B493}" destId="{9502EBA1-01B7-476B-B71C-A39D613E20D8}" srcOrd="4" destOrd="0" presId="urn:microsoft.com/office/officeart/2005/8/layout/vList2"/>
    <dgm:cxn modelId="{63F24094-5D5E-41C4-98A0-430154F53DB6}" type="presParOf" srcId="{CCD2CAEA-E493-479E-99D6-FBA703C7B493}" destId="{AAFB3195-4393-4449-B760-3EACBA0C26B5}" srcOrd="5" destOrd="0" presId="urn:microsoft.com/office/officeart/2005/8/layout/vList2"/>
    <dgm:cxn modelId="{245F1C80-919E-4E70-82FA-FFA37A22BA6C}" type="presParOf" srcId="{CCD2CAEA-E493-479E-99D6-FBA703C7B493}" destId="{7F15D9A8-22A4-4C11-AC79-4C896F6ED56E}" srcOrd="6" destOrd="0" presId="urn:microsoft.com/office/officeart/2005/8/layout/vList2"/>
    <dgm:cxn modelId="{064F2CA1-7A7E-42FE-9181-BA5B4E1F3381}" type="presParOf" srcId="{CCD2CAEA-E493-479E-99D6-FBA703C7B493}" destId="{2E379466-EF57-4F9A-B0F5-2C28D8C08D23}" srcOrd="7" destOrd="0" presId="urn:microsoft.com/office/officeart/2005/8/layout/vList2"/>
    <dgm:cxn modelId="{F03D5587-13DC-49F2-BE28-DEAF0AF06EC8}" type="presParOf" srcId="{CCD2CAEA-E493-479E-99D6-FBA703C7B493}" destId="{05A22486-F75D-4EE5-9E89-D8E5415CAA1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55FD0-5632-413C-B2BB-8482340BCAAB}">
      <dsp:nvSpPr>
        <dsp:cNvPr id="0" name=""/>
        <dsp:cNvSpPr/>
      </dsp:nvSpPr>
      <dsp:spPr>
        <a:xfrm>
          <a:off x="0" y="523493"/>
          <a:ext cx="12489717" cy="19492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GB" sz="4900" kern="1200" dirty="0"/>
            <a:t>Ideally carried out by trusted attuned adult who knows YP well in a safe space</a:t>
          </a:r>
          <a:endParaRPr lang="en-US" sz="4900" kern="1200" dirty="0"/>
        </a:p>
      </dsp:txBody>
      <dsp:txXfrm>
        <a:off x="95153" y="618646"/>
        <a:ext cx="12299411" cy="1758914"/>
      </dsp:txXfrm>
    </dsp:sp>
    <dsp:sp modelId="{890F5807-1DDF-4FFE-AB9B-54C2896F5E61}">
      <dsp:nvSpPr>
        <dsp:cNvPr id="0" name=""/>
        <dsp:cNvSpPr/>
      </dsp:nvSpPr>
      <dsp:spPr>
        <a:xfrm>
          <a:off x="0" y="2524397"/>
          <a:ext cx="12489717" cy="1949220"/>
        </a:xfrm>
        <a:prstGeom prst="roundRect">
          <a:avLst/>
        </a:prstGeom>
        <a:solidFill>
          <a:schemeClr val="accent5">
            <a:hueOff val="589196"/>
            <a:satOff val="-2817"/>
            <a:lumOff val="30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GB" sz="4900" kern="1200" dirty="0"/>
            <a:t>6x 1:1 session - to build initial profile (with regular reviews following this)</a:t>
          </a:r>
          <a:endParaRPr lang="en-US" sz="4900" kern="1200" dirty="0"/>
        </a:p>
      </dsp:txBody>
      <dsp:txXfrm>
        <a:off x="95153" y="2619550"/>
        <a:ext cx="12299411" cy="1758914"/>
      </dsp:txXfrm>
    </dsp:sp>
    <dsp:sp modelId="{9502EBA1-01B7-476B-B71C-A39D613E20D8}">
      <dsp:nvSpPr>
        <dsp:cNvPr id="0" name=""/>
        <dsp:cNvSpPr/>
      </dsp:nvSpPr>
      <dsp:spPr>
        <a:xfrm>
          <a:off x="0" y="4614737"/>
          <a:ext cx="12489717" cy="1949220"/>
        </a:xfrm>
        <a:prstGeom prst="roundRect">
          <a:avLst/>
        </a:prstGeom>
        <a:solidFill>
          <a:schemeClr val="accent5">
            <a:hueOff val="1178392"/>
            <a:satOff val="-5635"/>
            <a:lumOff val="6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GB" sz="4900" kern="1200" dirty="0"/>
            <a:t>Focus on YP voice- - Build ambition – Identify Goals – a useful passport</a:t>
          </a:r>
          <a:endParaRPr lang="en-US" sz="4900" kern="1200" dirty="0"/>
        </a:p>
      </dsp:txBody>
      <dsp:txXfrm>
        <a:off x="95153" y="4709890"/>
        <a:ext cx="12299411" cy="1758914"/>
      </dsp:txXfrm>
    </dsp:sp>
    <dsp:sp modelId="{7F15D9A8-22A4-4C11-AC79-4C896F6ED56E}">
      <dsp:nvSpPr>
        <dsp:cNvPr id="0" name=""/>
        <dsp:cNvSpPr/>
      </dsp:nvSpPr>
      <dsp:spPr>
        <a:xfrm>
          <a:off x="0" y="6800701"/>
          <a:ext cx="12489717" cy="1949220"/>
        </a:xfrm>
        <a:prstGeom prst="roundRect">
          <a:avLst/>
        </a:prstGeom>
        <a:solidFill>
          <a:schemeClr val="accent5">
            <a:hueOff val="1767588"/>
            <a:satOff val="-8452"/>
            <a:lumOff val="92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GB" sz="4900" kern="1200" dirty="0"/>
            <a:t>Identify barriers – sensitively manage expectations – plan supported steps to success</a:t>
          </a:r>
          <a:endParaRPr lang="en-US" sz="4900" kern="1200" dirty="0"/>
        </a:p>
      </dsp:txBody>
      <dsp:txXfrm>
        <a:off x="95153" y="6895854"/>
        <a:ext cx="12299411" cy="1758914"/>
      </dsp:txXfrm>
    </dsp:sp>
    <dsp:sp modelId="{05A22486-F75D-4EE5-9E89-D8E5415CAA1C}">
      <dsp:nvSpPr>
        <dsp:cNvPr id="0" name=""/>
        <dsp:cNvSpPr/>
      </dsp:nvSpPr>
      <dsp:spPr>
        <a:xfrm>
          <a:off x="0" y="8795417"/>
          <a:ext cx="12489717" cy="1949220"/>
        </a:xfrm>
        <a:prstGeom prst="roundRect">
          <a:avLst/>
        </a:prstGeom>
        <a:solidFill>
          <a:schemeClr val="accent5">
            <a:hueOff val="2356783"/>
            <a:satOff val="-11270"/>
            <a:lumOff val="1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GB" sz="4900" kern="1200" dirty="0"/>
            <a:t>Considerations: Saving- Access - GDPR</a:t>
          </a:r>
          <a:endParaRPr lang="en-US" sz="4900" kern="1200" dirty="0"/>
        </a:p>
      </dsp:txBody>
      <dsp:txXfrm>
        <a:off x="95153" y="8890570"/>
        <a:ext cx="12299411" cy="17589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908D7-F33E-440F-8F8F-11E8B446AB37}" type="datetimeFigureOut">
              <a:rPr lang="en-GB" smtClean="0"/>
              <a:t>03/02/2026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3D3396-641B-4D5B-A18E-39D11D6A2860}" type="slidenum">
              <a:rPr lang="en-GB" smtClean="0"/>
              <a:t>‹#›</a:t>
            </a:fld>
            <a:endParaRPr lang="en-GB"/>
          </a:p>
        </p:txBody>
      </p:sp>
    </p:spTree>
    <p:extLst>
      <p:ext uri="{BB962C8B-B14F-4D97-AF65-F5344CB8AC3E}">
        <p14:creationId xmlns:p14="http://schemas.microsoft.com/office/powerpoint/2010/main" val="3024823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3D3396-641B-4D5B-A18E-39D11D6A2860}" type="slidenum">
              <a:rPr lang="en-GB" smtClean="0"/>
              <a:t>1</a:t>
            </a:fld>
            <a:endParaRPr lang="en-GB"/>
          </a:p>
        </p:txBody>
      </p:sp>
    </p:spTree>
    <p:extLst>
      <p:ext uri="{BB962C8B-B14F-4D97-AF65-F5344CB8AC3E}">
        <p14:creationId xmlns:p14="http://schemas.microsoft.com/office/powerpoint/2010/main" val="3359368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3D3396-641B-4D5B-A18E-39D11D6A2860}" type="slidenum">
              <a:rPr lang="en-GB" smtClean="0"/>
              <a:t>11</a:t>
            </a:fld>
            <a:endParaRPr lang="en-GB"/>
          </a:p>
        </p:txBody>
      </p:sp>
    </p:spTree>
    <p:extLst>
      <p:ext uri="{BB962C8B-B14F-4D97-AF65-F5344CB8AC3E}">
        <p14:creationId xmlns:p14="http://schemas.microsoft.com/office/powerpoint/2010/main" val="19942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3D3396-641B-4D5B-A18E-39D11D6A2860}" type="slidenum">
              <a:rPr lang="en-GB" smtClean="0"/>
              <a:t>12</a:t>
            </a:fld>
            <a:endParaRPr lang="en-GB"/>
          </a:p>
        </p:txBody>
      </p:sp>
    </p:spTree>
    <p:extLst>
      <p:ext uri="{BB962C8B-B14F-4D97-AF65-F5344CB8AC3E}">
        <p14:creationId xmlns:p14="http://schemas.microsoft.com/office/powerpoint/2010/main" val="2205726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3D3396-641B-4D5B-A18E-39D11D6A2860}" type="slidenum">
              <a:rPr lang="en-GB" smtClean="0"/>
              <a:t>13</a:t>
            </a:fld>
            <a:endParaRPr lang="en-GB"/>
          </a:p>
        </p:txBody>
      </p:sp>
    </p:spTree>
    <p:extLst>
      <p:ext uri="{BB962C8B-B14F-4D97-AF65-F5344CB8AC3E}">
        <p14:creationId xmlns:p14="http://schemas.microsoft.com/office/powerpoint/2010/main" val="2165452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3D3396-641B-4D5B-A18E-39D11D6A2860}" type="slidenum">
              <a:rPr lang="en-GB" smtClean="0"/>
              <a:t>14</a:t>
            </a:fld>
            <a:endParaRPr lang="en-GB"/>
          </a:p>
        </p:txBody>
      </p:sp>
    </p:spTree>
    <p:extLst>
      <p:ext uri="{BB962C8B-B14F-4D97-AF65-F5344CB8AC3E}">
        <p14:creationId xmlns:p14="http://schemas.microsoft.com/office/powerpoint/2010/main" val="476178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3D3396-641B-4D5B-A18E-39D11D6A2860}" type="slidenum">
              <a:rPr lang="en-GB" smtClean="0"/>
              <a:t>15</a:t>
            </a:fld>
            <a:endParaRPr lang="en-GB"/>
          </a:p>
        </p:txBody>
      </p:sp>
    </p:spTree>
    <p:extLst>
      <p:ext uri="{BB962C8B-B14F-4D97-AF65-F5344CB8AC3E}">
        <p14:creationId xmlns:p14="http://schemas.microsoft.com/office/powerpoint/2010/main" val="562711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3D3396-641B-4D5B-A18E-39D11D6A2860}" type="slidenum">
              <a:rPr lang="en-GB" smtClean="0"/>
              <a:t>2</a:t>
            </a:fld>
            <a:endParaRPr lang="en-GB"/>
          </a:p>
        </p:txBody>
      </p:sp>
    </p:spTree>
    <p:extLst>
      <p:ext uri="{BB962C8B-B14F-4D97-AF65-F5344CB8AC3E}">
        <p14:creationId xmlns:p14="http://schemas.microsoft.com/office/powerpoint/2010/main" val="400329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3D3396-641B-4D5B-A18E-39D11D6A2860}" type="slidenum">
              <a:rPr lang="en-GB" smtClean="0"/>
              <a:t>4</a:t>
            </a:fld>
            <a:endParaRPr lang="en-GB"/>
          </a:p>
        </p:txBody>
      </p:sp>
    </p:spTree>
    <p:extLst>
      <p:ext uri="{BB962C8B-B14F-4D97-AF65-F5344CB8AC3E}">
        <p14:creationId xmlns:p14="http://schemas.microsoft.com/office/powerpoint/2010/main" val="2219001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3D3396-641B-4D5B-A18E-39D11D6A2860}" type="slidenum">
              <a:rPr lang="en-GB" smtClean="0"/>
              <a:t>5</a:t>
            </a:fld>
            <a:endParaRPr lang="en-GB"/>
          </a:p>
        </p:txBody>
      </p:sp>
    </p:spTree>
    <p:extLst>
      <p:ext uri="{BB962C8B-B14F-4D97-AF65-F5344CB8AC3E}">
        <p14:creationId xmlns:p14="http://schemas.microsoft.com/office/powerpoint/2010/main" val="2963207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3D3396-641B-4D5B-A18E-39D11D6A2860}" type="slidenum">
              <a:rPr lang="en-GB" smtClean="0"/>
              <a:t>6</a:t>
            </a:fld>
            <a:endParaRPr lang="en-GB"/>
          </a:p>
        </p:txBody>
      </p:sp>
    </p:spTree>
    <p:extLst>
      <p:ext uri="{BB962C8B-B14F-4D97-AF65-F5344CB8AC3E}">
        <p14:creationId xmlns:p14="http://schemas.microsoft.com/office/powerpoint/2010/main" val="1643267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41B28-9330-F744-1FF3-6545D1D0D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60C32-CC47-473F-F8AA-974B26C560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CE83D1-5FF1-847C-DC02-B4C3C26F62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67D4C6-24B5-EDA3-A5A8-66D9CB81604A}"/>
              </a:ext>
            </a:extLst>
          </p:cNvPr>
          <p:cNvSpPr>
            <a:spLocks noGrp="1"/>
          </p:cNvSpPr>
          <p:nvPr>
            <p:ph type="sldNum" sz="quarter" idx="5"/>
          </p:nvPr>
        </p:nvSpPr>
        <p:spPr/>
        <p:txBody>
          <a:bodyPr/>
          <a:lstStyle/>
          <a:p>
            <a:fld id="{D63D3396-641B-4D5B-A18E-39D11D6A2860}" type="slidenum">
              <a:rPr lang="en-GB" smtClean="0"/>
              <a:t>7</a:t>
            </a:fld>
            <a:endParaRPr lang="en-GB"/>
          </a:p>
        </p:txBody>
      </p:sp>
    </p:spTree>
    <p:extLst>
      <p:ext uri="{BB962C8B-B14F-4D97-AF65-F5344CB8AC3E}">
        <p14:creationId xmlns:p14="http://schemas.microsoft.com/office/powerpoint/2010/main" val="3971864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3D3396-641B-4D5B-A18E-39D11D6A2860}" type="slidenum">
              <a:rPr lang="en-GB" smtClean="0"/>
              <a:t>8</a:t>
            </a:fld>
            <a:endParaRPr lang="en-GB"/>
          </a:p>
        </p:txBody>
      </p:sp>
    </p:spTree>
    <p:extLst>
      <p:ext uri="{BB962C8B-B14F-4D97-AF65-F5344CB8AC3E}">
        <p14:creationId xmlns:p14="http://schemas.microsoft.com/office/powerpoint/2010/main" val="431856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3D3396-641B-4D5B-A18E-39D11D6A2860}" type="slidenum">
              <a:rPr lang="en-GB" smtClean="0"/>
              <a:t>9</a:t>
            </a:fld>
            <a:endParaRPr lang="en-GB"/>
          </a:p>
        </p:txBody>
      </p:sp>
    </p:spTree>
    <p:extLst>
      <p:ext uri="{BB962C8B-B14F-4D97-AF65-F5344CB8AC3E}">
        <p14:creationId xmlns:p14="http://schemas.microsoft.com/office/powerpoint/2010/main" val="140619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3D3396-641B-4D5B-A18E-39D11D6A2860}" type="slidenum">
              <a:rPr lang="en-GB" smtClean="0"/>
              <a:t>10</a:t>
            </a:fld>
            <a:endParaRPr lang="en-GB"/>
          </a:p>
        </p:txBody>
      </p:sp>
    </p:spTree>
    <p:extLst>
      <p:ext uri="{BB962C8B-B14F-4D97-AF65-F5344CB8AC3E}">
        <p14:creationId xmlns:p14="http://schemas.microsoft.com/office/powerpoint/2010/main" val="2044652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lvl1pPr>
              <a:defRPr>
                <a:solidFill>
                  <a:srgbClr val="B31A82"/>
                </a:solidFill>
              </a:defRPr>
            </a:lvl1pPr>
          </a:lstStyle>
          <a:p>
            <a:r>
              <a:rPr lang="en-GB"/>
              <a:t>Click to edit Master title style</a:t>
            </a:r>
            <a:endParaRPr lang="en-US"/>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1371601" y="4431892"/>
            <a:ext cx="21334521" cy="7873093"/>
          </a:xfrm>
          <a:prstGeom prst="rect">
            <a:avLst/>
          </a:prstGeom>
        </p:spPr>
        <p:txBody>
          <a:bodyPr>
            <a:noAutofit/>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4021111606"/>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lvl1pPr>
              <a:defRPr>
                <a:solidFill>
                  <a:srgbClr val="B31A82"/>
                </a:solidFill>
              </a:defRPr>
            </a:lvl1pPr>
          </a:lstStyle>
          <a:p>
            <a:r>
              <a:rPr lang="en-GB"/>
              <a:t>Click to edit Master title style</a:t>
            </a:r>
            <a:endParaRPr lang="en-US"/>
          </a:p>
        </p:txBody>
      </p:sp>
      <p:sp>
        <p:nvSpPr>
          <p:cNvPr id="8" name="Content Placeholder 2">
            <a:extLst>
              <a:ext uri="{FF2B5EF4-FFF2-40B4-BE49-F238E27FC236}">
                <a16:creationId xmlns:a16="http://schemas.microsoft.com/office/drawing/2014/main" id="{8930ED8D-4BDE-196E-914C-62E1395EEA5E}"/>
              </a:ext>
            </a:extLst>
          </p:cNvPr>
          <p:cNvSpPr>
            <a:spLocks noGrp="1"/>
          </p:cNvSpPr>
          <p:nvPr>
            <p:ph idx="13" hasCustomPrompt="1"/>
          </p:nvPr>
        </p:nvSpPr>
        <p:spPr>
          <a:xfrm>
            <a:off x="1371601" y="4431892"/>
            <a:ext cx="21334521" cy="7873093"/>
          </a:xfrm>
          <a:prstGeom prst="rect">
            <a:avLst/>
          </a:prstGeom>
        </p:spPr>
        <p:txBody>
          <a:bodyPr numCol="2" spcCol="1944000">
            <a:noAutofit/>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144628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lvl1pPr>
              <a:defRPr>
                <a:solidFill>
                  <a:srgbClr val="B31A82"/>
                </a:solidFill>
              </a:defRPr>
            </a:lvl1pPr>
          </a:lstStyle>
          <a:p>
            <a:r>
              <a:rPr lang="en-GB"/>
              <a:t>Click to edit Master title style</a:t>
            </a:r>
            <a:endParaRPr lang="en-US"/>
          </a:p>
        </p:txBody>
      </p:sp>
      <p:sp>
        <p:nvSpPr>
          <p:cNvPr id="8" name="Content Placeholder 2">
            <a:extLst>
              <a:ext uri="{FF2B5EF4-FFF2-40B4-BE49-F238E27FC236}">
                <a16:creationId xmlns:a16="http://schemas.microsoft.com/office/drawing/2014/main" id="{53B659A6-DCB3-F617-8D9C-E4B57AF63E56}"/>
              </a:ext>
            </a:extLst>
          </p:cNvPr>
          <p:cNvSpPr>
            <a:spLocks noGrp="1"/>
          </p:cNvSpPr>
          <p:nvPr>
            <p:ph idx="13" hasCustomPrompt="1"/>
          </p:nvPr>
        </p:nvSpPr>
        <p:spPr>
          <a:xfrm>
            <a:off x="1371601" y="4431892"/>
            <a:ext cx="21334521" cy="7873093"/>
          </a:xfrm>
          <a:prstGeom prst="rect">
            <a:avLst/>
          </a:prstGeom>
        </p:spPr>
        <p:txBody>
          <a:bodyPr wrap="square" numCol="3" spcCol="1944000">
            <a:noAutofit/>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3287400552"/>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CD091-1151-6F3A-D275-E5D4B57BFF3C}"/>
              </a:ext>
            </a:extLst>
          </p:cNvPr>
          <p:cNvSpPr>
            <a:spLocks noGrp="1"/>
          </p:cNvSpPr>
          <p:nvPr>
            <p:ph type="ctrTitle"/>
          </p:nvPr>
        </p:nvSpPr>
        <p:spPr>
          <a:xfrm>
            <a:off x="3047802" y="2244726"/>
            <a:ext cx="18286810" cy="4775200"/>
          </a:xfrm>
        </p:spPr>
        <p:txBody>
          <a:bodyPr anchor="b"/>
          <a:lstStyle>
            <a:lvl1pPr algn="ctr">
              <a:defRPr sz="11999"/>
            </a:lvl1pPr>
          </a:lstStyle>
          <a:p>
            <a:r>
              <a:rPr lang="en-US"/>
              <a:t>Click to edit Master title style</a:t>
            </a:r>
            <a:endParaRPr lang="en-GB"/>
          </a:p>
        </p:txBody>
      </p:sp>
      <p:sp>
        <p:nvSpPr>
          <p:cNvPr id="3" name="Subtitle 2">
            <a:extLst>
              <a:ext uri="{FF2B5EF4-FFF2-40B4-BE49-F238E27FC236}">
                <a16:creationId xmlns:a16="http://schemas.microsoft.com/office/drawing/2014/main" id="{A6F8D614-ACD9-CEA4-6CF5-FC24D282550D}"/>
              </a:ext>
            </a:extLst>
          </p:cNvPr>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39C04C8-059C-A6C5-38E5-FEDD6FD9DDDA}"/>
              </a:ext>
            </a:extLst>
          </p:cNvPr>
          <p:cNvSpPr>
            <a:spLocks noGrp="1"/>
          </p:cNvSpPr>
          <p:nvPr>
            <p:ph type="dt" sz="half" idx="10"/>
          </p:nvPr>
        </p:nvSpPr>
        <p:spPr/>
        <p:txBody>
          <a:bodyPr/>
          <a:lstStyle/>
          <a:p>
            <a:fld id="{CC134D91-33B6-426A-9625-E244C45EBC95}" type="datetimeFigureOut">
              <a:rPr lang="en-GB" smtClean="0"/>
              <a:t>03/02/2026</a:t>
            </a:fld>
            <a:endParaRPr lang="en-GB"/>
          </a:p>
        </p:txBody>
      </p:sp>
      <p:sp>
        <p:nvSpPr>
          <p:cNvPr id="5" name="Footer Placeholder 4">
            <a:extLst>
              <a:ext uri="{FF2B5EF4-FFF2-40B4-BE49-F238E27FC236}">
                <a16:creationId xmlns:a16="http://schemas.microsoft.com/office/drawing/2014/main" id="{7ED47396-D710-07BA-7381-A04A369142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688BBD-D935-9D4D-7CD3-58DEBF096226}"/>
              </a:ext>
            </a:extLst>
          </p:cNvPr>
          <p:cNvSpPr>
            <a:spLocks noGrp="1"/>
          </p:cNvSpPr>
          <p:nvPr>
            <p:ph type="sldNum" sz="quarter" idx="12"/>
          </p:nvPr>
        </p:nvSpPr>
        <p:spPr/>
        <p:txBody>
          <a:bodyPr/>
          <a:lstStyle/>
          <a:p>
            <a:fld id="{E6920164-85A0-4BDA-A631-F8C41504A5EA}" type="slidenum">
              <a:rPr lang="en-GB" smtClean="0"/>
              <a:t>‹#›</a:t>
            </a:fld>
            <a:endParaRPr lang="en-GB"/>
          </a:p>
        </p:txBody>
      </p:sp>
    </p:spTree>
    <p:extLst>
      <p:ext uri="{BB962C8B-B14F-4D97-AF65-F5344CB8AC3E}">
        <p14:creationId xmlns:p14="http://schemas.microsoft.com/office/powerpoint/2010/main" val="42174078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970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1828709" rtl="0" eaLnBrk="1" latinLnBrk="0" hangingPunct="1">
        <a:lnSpc>
          <a:spcPct val="90000"/>
        </a:lnSpc>
        <a:spcBef>
          <a:spcPct val="0"/>
        </a:spcBef>
        <a:buNone/>
        <a:defRPr sz="8800" b="1" kern="1200">
          <a:solidFill>
            <a:srgbClr val="08314C"/>
          </a:solidFill>
          <a:latin typeface="Arial" panose="020B0604020202020204" pitchFamily="34" charset="0"/>
          <a:ea typeface="+mj-ea"/>
          <a:cs typeface="Arial" panose="020B0604020202020204" pitchFamily="34" charset="0"/>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rgbClr val="08314C"/>
          </a:solidFill>
          <a:latin typeface="Arial" panose="020B0604020202020204" pitchFamily="34" charset="0"/>
          <a:ea typeface="+mn-ea"/>
          <a:cs typeface="Arial" panose="020B0604020202020204" pitchFamily="34" charset="0"/>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mailto:laura.flanagan@hants.gov.uk" TargetMode="External"/><Relationship Id="rId4" Type="http://schemas.openxmlformats.org/officeDocument/2006/relationships/hyperlink" Target="mailto:ate.baylis@hants.gov.uk"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careerswales.gov.wales/buzzquiz" TargetMode="External"/><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forms.office.com/e/UbvCfmf2Wv"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forms.office.com/e/kPV6YHxSHF"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skillsbuilder.uk/universal-framework" TargetMode="External"/><Relationship Id="rId13" Type="http://schemas.openxmlformats.org/officeDocument/2006/relationships/hyperlink" Target="https://www.childrensrightshighland.co.uk/children-young-peoples-participation-strategy/highland-resources" TargetMode="External"/><Relationship Id="rId18" Type="http://schemas.openxmlformats.org/officeDocument/2006/relationships/hyperlink" Target="https://whatsyourstrength.co.uk/product-category/cards/" TargetMode="External"/><Relationship Id="rId3" Type="http://schemas.openxmlformats.org/officeDocument/2006/relationships/hyperlink" Target="https://youtu.be/Z5sUx9XetGo" TargetMode="External"/><Relationship Id="rId7" Type="http://schemas.openxmlformats.org/officeDocument/2006/relationships/image" Target="../media/image4.png"/><Relationship Id="rId12" Type="http://schemas.openxmlformats.org/officeDocument/2006/relationships/image" Target="../media/image31.png"/><Relationship Id="rId17" Type="http://schemas.openxmlformats.org/officeDocument/2006/relationships/image" Target="../media/image15.png"/><Relationship Id="rId2" Type="http://schemas.openxmlformats.org/officeDocument/2006/relationships/notesSlide" Target="../notesSlides/notesSlide13.xml"/><Relationship Id="rId16" Type="http://schemas.openxmlformats.org/officeDocument/2006/relationships/image" Target="../media/image32.png"/><Relationship Id="rId20"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mailto:laura.flanagan@hants.gov.uk" TargetMode="External"/><Relationship Id="rId11" Type="http://schemas.openxmlformats.org/officeDocument/2006/relationships/hyperlink" Target="https://www.gov.uk/government/publications/connect-to-work/connect-to-work-grant-guidance-for-england#:~:text=Vocational%20Profiling,:%20Supported%20Employment%20Delivery%20Model)." TargetMode="External"/><Relationship Id="rId5" Type="http://schemas.openxmlformats.org/officeDocument/2006/relationships/hyperlink" Target="mailto:Kate.Baylis@hants.gov.uk" TargetMode="External"/><Relationship Id="rId15" Type="http://schemas.openxmlformats.org/officeDocument/2006/relationships/hyperlink" Target="https://whatsyourstrength.co.uk/shop/" TargetMode="External"/><Relationship Id="rId10" Type="http://schemas.openxmlformats.org/officeDocument/2006/relationships/hyperlink" Target="https://www.gov.uk/government/publications/identifying-and-supporting-the-needs-of-children-with-send-in-mainstream-settings" TargetMode="External"/><Relationship Id="rId19" Type="http://schemas.openxmlformats.org/officeDocument/2006/relationships/image" Target="../media/image33.png"/><Relationship Id="rId4" Type="http://schemas.openxmlformats.org/officeDocument/2006/relationships/hyperlink" Target="https://www.cambslearntogether.co.uk/asset-library/Links-Vocational-Profile-to-Gatsby-Standards-May-2025.pdf" TargetMode="External"/><Relationship Id="rId9" Type="http://schemas.openxmlformats.org/officeDocument/2006/relationships/image" Target="../media/image30.png"/><Relationship Id="rId14" Type="http://schemas.openxmlformats.org/officeDocument/2006/relationships/hyperlink" Target="https://www.schoolwellbeingcards.co.u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5793BC-ACA0-3F26-32CA-1CF9550528D7}"/>
              </a:ext>
            </a:extLst>
          </p:cNvPr>
          <p:cNvSpPr txBox="1"/>
          <p:nvPr/>
        </p:nvSpPr>
        <p:spPr>
          <a:xfrm>
            <a:off x="1354137" y="1431933"/>
            <a:ext cx="21674138" cy="4862870"/>
          </a:xfrm>
          <a:prstGeom prst="rect">
            <a:avLst/>
          </a:prstGeom>
          <a:noFill/>
        </p:spPr>
        <p:txBody>
          <a:bodyPr wrap="square" rtlCol="0">
            <a:spAutoFit/>
          </a:bodyPr>
          <a:lstStyle/>
          <a:p>
            <a:r>
              <a:rPr lang="en-US" sz="11800" b="1" dirty="0">
                <a:solidFill>
                  <a:schemeClr val="accent3"/>
                </a:solidFill>
                <a:latin typeface="Arial" panose="020B0604020202020204" pitchFamily="34" charset="0"/>
                <a:cs typeface="Arial" panose="020B0604020202020204" pitchFamily="34" charset="0"/>
              </a:rPr>
              <a:t>Vocational Profiling</a:t>
            </a:r>
          </a:p>
          <a:p>
            <a:r>
              <a:rPr lang="en-US" sz="4800" b="1" dirty="0">
                <a:solidFill>
                  <a:schemeClr val="bg1"/>
                </a:solidFill>
                <a:latin typeface="Arial" panose="020B0604020202020204" pitchFamily="34" charset="0"/>
                <a:cs typeface="Arial" panose="020B0604020202020204" pitchFamily="34" charset="0"/>
              </a:rPr>
              <a:t>..an overview for schools</a:t>
            </a:r>
          </a:p>
          <a:p>
            <a:endParaRPr lang="en-US" sz="4800" b="1" dirty="0">
              <a:solidFill>
                <a:schemeClr val="bg1"/>
              </a:solidFill>
              <a:latin typeface="Arial" panose="020B0604020202020204" pitchFamily="34" charset="0"/>
              <a:cs typeface="Arial" panose="020B0604020202020204" pitchFamily="34" charset="0"/>
            </a:endParaRPr>
          </a:p>
          <a:p>
            <a:endParaRPr lang="en-US" sz="4800" b="1" dirty="0">
              <a:solidFill>
                <a:schemeClr val="bg1"/>
              </a:solidFill>
              <a:latin typeface="Arial" panose="020B0604020202020204" pitchFamily="34" charset="0"/>
              <a:cs typeface="Arial" panose="020B0604020202020204" pitchFamily="34" charset="0"/>
            </a:endParaRPr>
          </a:p>
          <a:p>
            <a:endParaRPr lang="en-US" sz="48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3F5F527-2F6A-17F6-A143-77514FAD0D60}"/>
              </a:ext>
            </a:extLst>
          </p:cNvPr>
          <p:cNvSpPr txBox="1"/>
          <p:nvPr/>
        </p:nvSpPr>
        <p:spPr>
          <a:xfrm>
            <a:off x="2084879" y="6858000"/>
            <a:ext cx="10772779" cy="5909310"/>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Vocational Profile Adviser Contacts</a:t>
            </a:r>
            <a:r>
              <a:rPr lang="en-GB" sz="3600" dirty="0">
                <a:solidFill>
                  <a:schemeClr val="bg1"/>
                </a:solidFill>
                <a:latin typeface="Arial" panose="020B0604020202020204" pitchFamily="34" charset="0"/>
                <a:cs typeface="Arial" panose="020B0604020202020204" pitchFamily="34" charset="0"/>
              </a:rPr>
              <a:t>:</a:t>
            </a:r>
          </a:p>
          <a:p>
            <a:r>
              <a:rPr lang="en-GB" sz="3600" b="1" dirty="0">
                <a:solidFill>
                  <a:schemeClr val="bg1"/>
                </a:solidFill>
                <a:latin typeface="Arial" panose="020B0604020202020204" pitchFamily="34" charset="0"/>
                <a:cs typeface="Arial" panose="020B0604020202020204" pitchFamily="34" charset="0"/>
              </a:rPr>
              <a:t>Kate Baylis</a:t>
            </a:r>
          </a:p>
          <a:p>
            <a:r>
              <a:rPr lang="en-GB" sz="3600" b="1" dirty="0">
                <a:solidFill>
                  <a:schemeClr val="bg1"/>
                </a:solidFill>
                <a:latin typeface="Arial" panose="020B0604020202020204" pitchFamily="34" charset="0"/>
                <a:cs typeface="Arial" panose="020B0604020202020204" pitchFamily="34" charset="0"/>
              </a:rPr>
              <a:t>         </a:t>
            </a:r>
            <a:r>
              <a:rPr lang="en-GB" sz="3600" dirty="0">
                <a:solidFill>
                  <a:schemeClr val="accent3"/>
                </a:solidFill>
                <a:latin typeface="Arial" panose="020B0604020202020204" pitchFamily="34" charset="0"/>
                <a:cs typeface="Arial" panose="020B0604020202020204" pitchFamily="34" charset="0"/>
              </a:rPr>
              <a:t>k</a:t>
            </a:r>
            <a:r>
              <a:rPr lang="en-GB" sz="3600" dirty="0">
                <a:solidFill>
                  <a:schemeClr val="accent3"/>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ate.baylis@hants.gov.uk</a:t>
            </a:r>
            <a:endParaRPr lang="en-GB" sz="3600" dirty="0">
              <a:solidFill>
                <a:schemeClr val="accent3"/>
              </a:solidFill>
              <a:latin typeface="Arial" panose="020B0604020202020204" pitchFamily="34" charset="0"/>
              <a:cs typeface="Arial" panose="020B0604020202020204" pitchFamily="34" charset="0"/>
            </a:endParaRPr>
          </a:p>
          <a:p>
            <a:r>
              <a:rPr lang="en-GB" sz="3600" dirty="0">
                <a:solidFill>
                  <a:schemeClr val="bg1"/>
                </a:solidFill>
                <a:latin typeface="Arial" panose="020B0604020202020204" pitchFamily="34" charset="0"/>
                <a:cs typeface="Arial" panose="020B0604020202020204" pitchFamily="34" charset="0"/>
              </a:rPr>
              <a:t>         (Mondays &amp; Tuesdays)</a:t>
            </a:r>
          </a:p>
          <a:p>
            <a:endParaRPr lang="en-GB" sz="3600" dirty="0">
              <a:solidFill>
                <a:schemeClr val="bg1"/>
              </a:solidFill>
              <a:latin typeface="Arial" panose="020B0604020202020204" pitchFamily="34" charset="0"/>
              <a:cs typeface="Arial" panose="020B0604020202020204" pitchFamily="34" charset="0"/>
            </a:endParaRPr>
          </a:p>
          <a:p>
            <a:r>
              <a:rPr lang="en-GB" sz="3600" b="1" dirty="0">
                <a:solidFill>
                  <a:schemeClr val="bg1"/>
                </a:solidFill>
                <a:latin typeface="Arial" panose="020B0604020202020204" pitchFamily="34" charset="0"/>
                <a:cs typeface="Arial" panose="020B0604020202020204" pitchFamily="34" charset="0"/>
              </a:rPr>
              <a:t>Laura Flanagan</a:t>
            </a:r>
          </a:p>
          <a:p>
            <a:r>
              <a:rPr lang="en-GB" sz="3600" dirty="0">
                <a:solidFill>
                  <a:schemeClr val="bg1"/>
                </a:solidFill>
                <a:latin typeface="Arial" panose="020B0604020202020204" pitchFamily="34" charset="0"/>
                <a:cs typeface="Arial" panose="020B0604020202020204" pitchFamily="34" charset="0"/>
              </a:rPr>
              <a:t>          </a:t>
            </a:r>
            <a:r>
              <a:rPr lang="en-GB" sz="3600" dirty="0">
                <a:solidFill>
                  <a:schemeClr val="accent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laura.flanagan@hants.gov.uk</a:t>
            </a:r>
            <a:r>
              <a:rPr lang="en-GB" sz="3600" dirty="0">
                <a:solidFill>
                  <a:schemeClr val="accent3"/>
                </a:solidFill>
                <a:latin typeface="Arial" panose="020B0604020202020204" pitchFamily="34" charset="0"/>
                <a:cs typeface="Arial" panose="020B0604020202020204" pitchFamily="34" charset="0"/>
              </a:rPr>
              <a:t>  </a:t>
            </a:r>
          </a:p>
          <a:p>
            <a:r>
              <a:rPr lang="en-GB" sz="3600" dirty="0">
                <a:solidFill>
                  <a:schemeClr val="bg1"/>
                </a:solidFill>
                <a:latin typeface="Arial" panose="020B0604020202020204" pitchFamily="34" charset="0"/>
                <a:cs typeface="Arial" panose="020B0604020202020204" pitchFamily="34" charset="0"/>
              </a:rPr>
              <a:t>         (Mondays, Thursdays and Friday mornings</a:t>
            </a:r>
            <a:r>
              <a:rPr lang="en-GB" sz="3600" dirty="0">
                <a:latin typeface="Arial" panose="020B0604020202020204" pitchFamily="34" charset="0"/>
                <a:cs typeface="Arial" panose="020B0604020202020204" pitchFamily="34" charset="0"/>
              </a:rPr>
              <a:t>)</a:t>
            </a:r>
          </a:p>
          <a:p>
            <a:endParaRPr lang="en-GB" dirty="0"/>
          </a:p>
          <a:p>
            <a:endParaRPr lang="en-GB" dirty="0"/>
          </a:p>
          <a:p>
            <a:endParaRPr lang="en-GB" dirty="0"/>
          </a:p>
          <a:p>
            <a:endParaRPr lang="en-GB" dirty="0"/>
          </a:p>
          <a:p>
            <a:endParaRPr lang="en-GB" dirty="0"/>
          </a:p>
        </p:txBody>
      </p:sp>
      <p:pic>
        <p:nvPicPr>
          <p:cNvPr id="6" name="Picture 5">
            <a:extLst>
              <a:ext uri="{FF2B5EF4-FFF2-40B4-BE49-F238E27FC236}">
                <a16:creationId xmlns:a16="http://schemas.microsoft.com/office/drawing/2014/main" id="{4D74C857-4E78-8BC4-E75E-094CAAAF8D85}"/>
              </a:ext>
            </a:extLst>
          </p:cNvPr>
          <p:cNvPicPr>
            <a:picLocks noChangeAspect="1"/>
          </p:cNvPicPr>
          <p:nvPr/>
        </p:nvPicPr>
        <p:blipFill>
          <a:blip r:embed="rId6"/>
          <a:stretch>
            <a:fillRect/>
          </a:stretch>
        </p:blipFill>
        <p:spPr>
          <a:xfrm>
            <a:off x="2084879" y="7984394"/>
            <a:ext cx="987577" cy="1372911"/>
          </a:xfrm>
          <a:prstGeom prst="rect">
            <a:avLst/>
          </a:prstGeom>
        </p:spPr>
      </p:pic>
      <p:pic>
        <p:nvPicPr>
          <p:cNvPr id="7" name="Picture 6" descr="A person with curly hair wearing glasses&#10;&#10;AI-generated content may be incorrect.">
            <a:extLst>
              <a:ext uri="{FF2B5EF4-FFF2-40B4-BE49-F238E27FC236}">
                <a16:creationId xmlns:a16="http://schemas.microsoft.com/office/drawing/2014/main" id="{02C1ADA8-3939-BCF0-DD9F-0F2BAB178B35}"/>
              </a:ext>
            </a:extLst>
          </p:cNvPr>
          <p:cNvPicPr>
            <a:picLocks noChangeAspect="1"/>
          </p:cNvPicPr>
          <p:nvPr/>
        </p:nvPicPr>
        <p:blipFill>
          <a:blip r:embed="rId7"/>
          <a:stretch>
            <a:fillRect/>
          </a:stretch>
        </p:blipFill>
        <p:spPr>
          <a:xfrm>
            <a:off x="2142765" y="10483137"/>
            <a:ext cx="1033296" cy="1372910"/>
          </a:xfrm>
          <a:prstGeom prst="rect">
            <a:avLst/>
          </a:prstGeom>
        </p:spPr>
      </p:pic>
    </p:spTree>
    <p:extLst>
      <p:ext uri="{BB962C8B-B14F-4D97-AF65-F5344CB8AC3E}">
        <p14:creationId xmlns:p14="http://schemas.microsoft.com/office/powerpoint/2010/main" val="78971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CC90F1-81B5-F765-42E3-B9B0D30BEF55}"/>
              </a:ext>
            </a:extLst>
          </p:cNvPr>
          <p:cNvSpPr txBox="1">
            <a:spLocks noGrp="1"/>
          </p:cNvSpPr>
          <p:nvPr>
            <p:ph type="title"/>
          </p:nvPr>
        </p:nvSpPr>
        <p:spPr>
          <a:xfrm>
            <a:off x="1676399" y="521282"/>
            <a:ext cx="21334413" cy="2640723"/>
          </a:xfrm>
          <a:prstGeom prst="rect">
            <a:avLst/>
          </a:prstGeom>
          <a:noFill/>
        </p:spPr>
        <p:txBody>
          <a:bodyPr wrap="square">
            <a:spAutoFit/>
          </a:bodyPr>
          <a:lstStyle/>
          <a:p>
            <a:pPr algn="ctr"/>
            <a:r>
              <a:rPr lang="en-GB" sz="8000" dirty="0">
                <a:solidFill>
                  <a:srgbClr val="6EAC1C"/>
                </a:solidFill>
                <a:hlinkClick r:id="rId3">
                  <a:extLst>
                    <a:ext uri="{A12FA001-AC4F-418D-AE19-62706E023703}">
                      <ahyp:hlinkClr xmlns:ahyp="http://schemas.microsoft.com/office/drawing/2018/hyperlinkcolor" val="tx"/>
                    </a:ext>
                  </a:extLst>
                </a:hlinkClick>
              </a:rPr>
              <a:t>Resources: A Strengths-based Approach</a:t>
            </a:r>
            <a:br>
              <a:rPr lang="en-GB" sz="8000" dirty="0">
                <a:solidFill>
                  <a:srgbClr val="6EAC1C"/>
                </a:solidFill>
                <a:hlinkClick r:id="rId3">
                  <a:extLst>
                    <a:ext uri="{A12FA001-AC4F-418D-AE19-62706E023703}">
                      <ahyp:hlinkClr xmlns:ahyp="http://schemas.microsoft.com/office/drawing/2018/hyperlinkcolor" val="tx"/>
                    </a:ext>
                  </a:extLst>
                </a:hlinkClick>
              </a:rPr>
            </a:br>
            <a:r>
              <a:rPr lang="en-GB" sz="3200" dirty="0">
                <a:solidFill>
                  <a:schemeClr val="accent1"/>
                </a:solidFill>
                <a:hlinkClick r:id="rId3">
                  <a:extLst>
                    <a:ext uri="{A12FA001-AC4F-418D-AE19-62706E023703}">
                      <ahyp:hlinkClr xmlns:ahyp="http://schemas.microsoft.com/office/drawing/2018/hyperlinkcolor" val="tx"/>
                    </a:ext>
                  </a:extLst>
                </a:hlinkClick>
              </a:rPr>
              <a:t>Buzz Quiz</a:t>
            </a:r>
            <a:br>
              <a:rPr lang="en-GB" sz="8000" dirty="0"/>
            </a:br>
            <a:r>
              <a:rPr lang="en-GB" sz="3600" dirty="0" err="1"/>
              <a:t>careerswales.gov.wales</a:t>
            </a:r>
            <a:r>
              <a:rPr lang="en-GB" sz="3600" dirty="0"/>
              <a:t>/</a:t>
            </a:r>
            <a:r>
              <a:rPr lang="en-GB" sz="3600" dirty="0" err="1"/>
              <a:t>buzzquiz</a:t>
            </a:r>
            <a:br>
              <a:rPr lang="en-GB" sz="3600" dirty="0"/>
            </a:br>
            <a:endParaRPr lang="en-GB" sz="3600" dirty="0"/>
          </a:p>
        </p:txBody>
      </p:sp>
      <p:pic>
        <p:nvPicPr>
          <p:cNvPr id="15" name="Picture 14">
            <a:extLst>
              <a:ext uri="{FF2B5EF4-FFF2-40B4-BE49-F238E27FC236}">
                <a16:creationId xmlns:a16="http://schemas.microsoft.com/office/drawing/2014/main" id="{B4049366-998C-DCDC-0E2C-25897144FEE6}"/>
              </a:ext>
            </a:extLst>
          </p:cNvPr>
          <p:cNvPicPr>
            <a:picLocks noChangeAspect="1"/>
          </p:cNvPicPr>
          <p:nvPr/>
        </p:nvPicPr>
        <p:blipFill>
          <a:blip r:embed="rId4"/>
          <a:stretch>
            <a:fillRect/>
          </a:stretch>
        </p:blipFill>
        <p:spPr>
          <a:xfrm>
            <a:off x="550175" y="7928392"/>
            <a:ext cx="5512520" cy="5266325"/>
          </a:xfrm>
          <a:prstGeom prst="rect">
            <a:avLst/>
          </a:prstGeom>
        </p:spPr>
      </p:pic>
      <p:pic>
        <p:nvPicPr>
          <p:cNvPr id="6" name="Picture 5">
            <a:extLst>
              <a:ext uri="{FF2B5EF4-FFF2-40B4-BE49-F238E27FC236}">
                <a16:creationId xmlns:a16="http://schemas.microsoft.com/office/drawing/2014/main" id="{F4489ABD-883D-6CF8-25CF-89B2EC5B625A}"/>
              </a:ext>
            </a:extLst>
          </p:cNvPr>
          <p:cNvPicPr>
            <a:picLocks noChangeAspect="1"/>
          </p:cNvPicPr>
          <p:nvPr/>
        </p:nvPicPr>
        <p:blipFill>
          <a:blip r:embed="rId5"/>
          <a:stretch>
            <a:fillRect/>
          </a:stretch>
        </p:blipFill>
        <p:spPr>
          <a:xfrm>
            <a:off x="550236" y="5787607"/>
            <a:ext cx="9719023" cy="1554374"/>
          </a:xfrm>
          <a:prstGeom prst="rect">
            <a:avLst/>
          </a:prstGeom>
        </p:spPr>
      </p:pic>
      <p:pic>
        <p:nvPicPr>
          <p:cNvPr id="8" name="Picture 7">
            <a:extLst>
              <a:ext uri="{FF2B5EF4-FFF2-40B4-BE49-F238E27FC236}">
                <a16:creationId xmlns:a16="http://schemas.microsoft.com/office/drawing/2014/main" id="{08A2FEF1-0F0C-29B9-4046-BE1FBAA88B81}"/>
              </a:ext>
            </a:extLst>
          </p:cNvPr>
          <p:cNvPicPr>
            <a:picLocks noChangeAspect="1"/>
          </p:cNvPicPr>
          <p:nvPr/>
        </p:nvPicPr>
        <p:blipFill>
          <a:blip r:embed="rId6"/>
          <a:stretch>
            <a:fillRect/>
          </a:stretch>
        </p:blipFill>
        <p:spPr>
          <a:xfrm>
            <a:off x="6366338" y="7928393"/>
            <a:ext cx="3902921" cy="5266325"/>
          </a:xfrm>
          <a:prstGeom prst="rect">
            <a:avLst/>
          </a:prstGeom>
        </p:spPr>
      </p:pic>
      <p:pic>
        <p:nvPicPr>
          <p:cNvPr id="10" name="Picture 9">
            <a:extLst>
              <a:ext uri="{FF2B5EF4-FFF2-40B4-BE49-F238E27FC236}">
                <a16:creationId xmlns:a16="http://schemas.microsoft.com/office/drawing/2014/main" id="{A80A3C12-AB9C-2235-E1CB-1D22AB6179F9}"/>
              </a:ext>
            </a:extLst>
          </p:cNvPr>
          <p:cNvPicPr>
            <a:picLocks noChangeAspect="1"/>
          </p:cNvPicPr>
          <p:nvPr/>
        </p:nvPicPr>
        <p:blipFill>
          <a:blip r:embed="rId7"/>
          <a:stretch>
            <a:fillRect/>
          </a:stretch>
        </p:blipFill>
        <p:spPr>
          <a:xfrm>
            <a:off x="10876545" y="2698497"/>
            <a:ext cx="13260429" cy="10800935"/>
          </a:xfrm>
          <a:prstGeom prst="rect">
            <a:avLst/>
          </a:prstGeom>
        </p:spPr>
      </p:pic>
      <p:sp>
        <p:nvSpPr>
          <p:cNvPr id="2" name="TextBox 1">
            <a:extLst>
              <a:ext uri="{FF2B5EF4-FFF2-40B4-BE49-F238E27FC236}">
                <a16:creationId xmlns:a16="http://schemas.microsoft.com/office/drawing/2014/main" id="{A2209FDD-24C4-9F9E-DAA4-5430F8E3F929}"/>
              </a:ext>
            </a:extLst>
          </p:cNvPr>
          <p:cNvSpPr txBox="1"/>
          <p:nvPr/>
        </p:nvSpPr>
        <p:spPr>
          <a:xfrm>
            <a:off x="550175" y="3162005"/>
            <a:ext cx="9719023" cy="1323439"/>
          </a:xfrm>
          <a:prstGeom prst="rect">
            <a:avLst/>
          </a:prstGeom>
          <a:noFill/>
        </p:spPr>
        <p:txBody>
          <a:bodyPr wrap="square" rtlCol="0">
            <a:spAutoFit/>
          </a:bodyPr>
          <a:lstStyle/>
          <a:p>
            <a:r>
              <a:rPr lang="en-GB" sz="4000" b="1" dirty="0">
                <a:solidFill>
                  <a:schemeClr val="accent2"/>
                </a:solidFill>
              </a:rPr>
              <a:t>VP Section 1: Thinking about me</a:t>
            </a:r>
          </a:p>
          <a:p>
            <a:r>
              <a:rPr lang="en-GB" sz="4000" dirty="0">
                <a:solidFill>
                  <a:schemeClr val="accent1"/>
                </a:solidFill>
              </a:rPr>
              <a:t>What do you like about yourself? </a:t>
            </a:r>
          </a:p>
        </p:txBody>
      </p:sp>
    </p:spTree>
    <p:extLst>
      <p:ext uri="{BB962C8B-B14F-4D97-AF65-F5344CB8AC3E}">
        <p14:creationId xmlns:p14="http://schemas.microsoft.com/office/powerpoint/2010/main" val="1550176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1BF2D85-16A0-3010-8DE8-497702AF9634}"/>
              </a:ext>
            </a:extLst>
          </p:cNvPr>
          <p:cNvPicPr>
            <a:picLocks noGrp="1" noChangeAspect="1"/>
          </p:cNvPicPr>
          <p:nvPr>
            <p:ph idx="13"/>
          </p:nvPr>
        </p:nvPicPr>
        <p:blipFill>
          <a:blip r:embed="rId3"/>
          <a:stretch>
            <a:fillRect/>
          </a:stretch>
        </p:blipFill>
        <p:spPr>
          <a:xfrm>
            <a:off x="745958" y="1338446"/>
            <a:ext cx="22162168" cy="11090620"/>
          </a:xfrm>
          <a:prstGeom prst="rect">
            <a:avLst/>
          </a:prstGeom>
        </p:spPr>
      </p:pic>
      <p:sp>
        <p:nvSpPr>
          <p:cNvPr id="6" name="Title 1">
            <a:extLst>
              <a:ext uri="{FF2B5EF4-FFF2-40B4-BE49-F238E27FC236}">
                <a16:creationId xmlns:a16="http://schemas.microsoft.com/office/drawing/2014/main" id="{802B9E2A-B8CD-6B2A-F92C-6C8E1F10CF94}"/>
              </a:ext>
            </a:extLst>
          </p:cNvPr>
          <p:cNvSpPr>
            <a:spLocks noGrp="1"/>
          </p:cNvSpPr>
          <p:nvPr>
            <p:ph type="title"/>
          </p:nvPr>
        </p:nvSpPr>
        <p:spPr>
          <a:xfrm>
            <a:off x="1371601" y="730251"/>
            <a:ext cx="21334522" cy="232275"/>
          </a:xfrm>
        </p:spPr>
        <p:txBody>
          <a:bodyPr>
            <a:normAutofit fontScale="90000"/>
          </a:bodyPr>
          <a:lstStyle/>
          <a:p>
            <a:pPr algn="ctr"/>
            <a:r>
              <a:rPr lang="en-GB" dirty="0"/>
              <a:t>Impact: Pre-Post Project Questionnaires</a:t>
            </a:r>
          </a:p>
        </p:txBody>
      </p:sp>
    </p:spTree>
    <p:extLst>
      <p:ext uri="{BB962C8B-B14F-4D97-AF65-F5344CB8AC3E}">
        <p14:creationId xmlns:p14="http://schemas.microsoft.com/office/powerpoint/2010/main" val="1404711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8B513-3B0A-F628-59EC-FEC7D4F1C2A1}"/>
              </a:ext>
            </a:extLst>
          </p:cNvPr>
          <p:cNvSpPr>
            <a:spLocks noGrp="1"/>
          </p:cNvSpPr>
          <p:nvPr>
            <p:ph type="title"/>
          </p:nvPr>
        </p:nvSpPr>
        <p:spPr>
          <a:xfrm>
            <a:off x="1371600" y="511292"/>
            <a:ext cx="21334522" cy="1603875"/>
          </a:xfrm>
        </p:spPr>
        <p:txBody>
          <a:bodyPr>
            <a:normAutofit fontScale="90000"/>
          </a:bodyPr>
          <a:lstStyle/>
          <a:p>
            <a:r>
              <a:rPr lang="en-GB" dirty="0"/>
              <a:t>Pilot Project Timeline </a:t>
            </a:r>
            <a:r>
              <a:rPr lang="en-GB" sz="4000" dirty="0">
                <a:solidFill>
                  <a:schemeClr val="tx1"/>
                </a:solidFill>
              </a:rPr>
              <a:t>Key Dates &amp; Suggestions for roll-out:</a:t>
            </a:r>
            <a:br>
              <a:rPr lang="en-GB" dirty="0"/>
            </a:br>
            <a:endParaRPr lang="en-GB" dirty="0"/>
          </a:p>
        </p:txBody>
      </p:sp>
      <p:sp>
        <p:nvSpPr>
          <p:cNvPr id="3" name="Content Placeholder 2">
            <a:extLst>
              <a:ext uri="{FF2B5EF4-FFF2-40B4-BE49-F238E27FC236}">
                <a16:creationId xmlns:a16="http://schemas.microsoft.com/office/drawing/2014/main" id="{8FD30A30-E4D0-6B13-037B-3E2E186A7BAA}"/>
              </a:ext>
            </a:extLst>
          </p:cNvPr>
          <p:cNvSpPr>
            <a:spLocks noGrp="1"/>
          </p:cNvSpPr>
          <p:nvPr>
            <p:ph idx="13"/>
          </p:nvPr>
        </p:nvSpPr>
        <p:spPr>
          <a:xfrm>
            <a:off x="1371600" y="1943264"/>
            <a:ext cx="21921536" cy="8923608"/>
          </a:xfrm>
        </p:spPr>
        <p:txBody>
          <a:bodyPr/>
          <a:lstStyle/>
          <a:p>
            <a:endParaRPr lang="en-GB" b="1" dirty="0"/>
          </a:p>
        </p:txBody>
      </p:sp>
      <p:graphicFrame>
        <p:nvGraphicFramePr>
          <p:cNvPr id="4" name="Table 3">
            <a:extLst>
              <a:ext uri="{FF2B5EF4-FFF2-40B4-BE49-F238E27FC236}">
                <a16:creationId xmlns:a16="http://schemas.microsoft.com/office/drawing/2014/main" id="{90035B0B-35A8-7105-4E63-0A7668A911FC}"/>
              </a:ext>
            </a:extLst>
          </p:cNvPr>
          <p:cNvGraphicFramePr>
            <a:graphicFrameLocks noGrp="1"/>
          </p:cNvGraphicFramePr>
          <p:nvPr>
            <p:extLst>
              <p:ext uri="{D42A27DB-BD31-4B8C-83A1-F6EECF244321}">
                <p14:modId xmlns:p14="http://schemas.microsoft.com/office/powerpoint/2010/main" val="1358291206"/>
              </p:ext>
            </p:extLst>
          </p:nvPr>
        </p:nvGraphicFramePr>
        <p:xfrm>
          <a:off x="1371600" y="1943264"/>
          <a:ext cx="22330612" cy="10995660"/>
        </p:xfrm>
        <a:graphic>
          <a:graphicData uri="http://schemas.openxmlformats.org/drawingml/2006/table">
            <a:tbl>
              <a:tblPr firstRow="1" bandRow="1">
                <a:tableStyleId>{F5AB1C69-6EDB-4FF4-983F-18BD219EF322}</a:tableStyleId>
              </a:tblPr>
              <a:tblGrid>
                <a:gridCol w="4657849">
                  <a:extLst>
                    <a:ext uri="{9D8B030D-6E8A-4147-A177-3AD203B41FA5}">
                      <a16:colId xmlns:a16="http://schemas.microsoft.com/office/drawing/2014/main" val="2910908485"/>
                    </a:ext>
                  </a:extLst>
                </a:gridCol>
                <a:gridCol w="2127962">
                  <a:extLst>
                    <a:ext uri="{9D8B030D-6E8A-4147-A177-3AD203B41FA5}">
                      <a16:colId xmlns:a16="http://schemas.microsoft.com/office/drawing/2014/main" val="4016021058"/>
                    </a:ext>
                  </a:extLst>
                </a:gridCol>
                <a:gridCol w="15544801">
                  <a:extLst>
                    <a:ext uri="{9D8B030D-6E8A-4147-A177-3AD203B41FA5}">
                      <a16:colId xmlns:a16="http://schemas.microsoft.com/office/drawing/2014/main" val="1572189899"/>
                    </a:ext>
                  </a:extLst>
                </a:gridCol>
              </a:tblGrid>
              <a:tr h="370840">
                <a:tc gridSpan="2">
                  <a:txBody>
                    <a:bodyPr/>
                    <a:lstStyle/>
                    <a:p>
                      <a:r>
                        <a:rPr lang="en-GB" dirty="0">
                          <a:solidFill>
                            <a:schemeClr val="tx1"/>
                          </a:solidFill>
                        </a:rPr>
                        <a:t>End of this week </a:t>
                      </a:r>
                    </a:p>
                    <a:p>
                      <a:r>
                        <a:rPr lang="en-GB" dirty="0">
                          <a:solidFill>
                            <a:schemeClr val="tx1"/>
                          </a:solidFill>
                        </a:rPr>
                        <a:t>By Friday 30</a:t>
                      </a:r>
                      <a:r>
                        <a:rPr lang="en-GB" baseline="30000" dirty="0">
                          <a:solidFill>
                            <a:schemeClr val="tx1"/>
                          </a:solidFill>
                        </a:rPr>
                        <a:t>th</a:t>
                      </a:r>
                      <a:r>
                        <a:rPr lang="en-GB" dirty="0">
                          <a:solidFill>
                            <a:schemeClr val="tx1"/>
                          </a:solidFill>
                        </a:rPr>
                        <a:t> Jan</a:t>
                      </a:r>
                    </a:p>
                  </a:txBody>
                  <a:tcPr>
                    <a:solidFill>
                      <a:schemeClr val="accent3">
                        <a:lumMod val="20000"/>
                        <a:lumOff val="80000"/>
                      </a:schemeClr>
                    </a:solidFill>
                  </a:tcPr>
                </a:tc>
                <a:tc hMerge="1">
                  <a:txBody>
                    <a:bodyPr/>
                    <a:lstStyle/>
                    <a:p>
                      <a:endParaRPr lang="en-GB"/>
                    </a:p>
                  </a:txBody>
                  <a:tcPr/>
                </a:tc>
                <a:tc>
                  <a:txBody>
                    <a:bodyPr/>
                    <a:lstStyle/>
                    <a:p>
                      <a:r>
                        <a:rPr lang="en-GB" sz="3600" b="0" kern="1200" dirty="0">
                          <a:solidFill>
                            <a:schemeClr val="tx1"/>
                          </a:solidFill>
                          <a:effectLst/>
                          <a:latin typeface="+mn-lt"/>
                          <a:ea typeface="+mn-ea"/>
                          <a:cs typeface="+mn-cs"/>
                        </a:rPr>
                        <a:t>Provide Laura / Kate with details of YP you have chosen to take part in the pilot project.</a:t>
                      </a:r>
                    </a:p>
                    <a:p>
                      <a:r>
                        <a:rPr lang="en-GB" sz="3600" b="0" kern="1200" dirty="0">
                          <a:solidFill>
                            <a:schemeClr val="tx1"/>
                          </a:solidFill>
                          <a:effectLst/>
                          <a:latin typeface="+mn-lt"/>
                          <a:ea typeface="+mn-ea"/>
                          <a:cs typeface="+mn-cs"/>
                        </a:rPr>
                        <a:t>Name, DOB, UPN, Year Group, SEND(K) or EHCP</a:t>
                      </a:r>
                    </a:p>
                    <a:p>
                      <a:r>
                        <a:rPr lang="en-GB" sz="3600" b="0" kern="1200" dirty="0">
                          <a:solidFill>
                            <a:srgbClr val="B31A82"/>
                          </a:solidFill>
                          <a:effectLst/>
                          <a:latin typeface="+mn-lt"/>
                          <a:ea typeface="+mn-ea"/>
                          <a:cs typeface="+mn-cs"/>
                        </a:rPr>
                        <a:t>Minimum Total: 25 pupils </a:t>
                      </a:r>
                      <a:endParaRPr lang="en-GB" b="0" dirty="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551657663"/>
                  </a:ext>
                </a:extLst>
              </a:tr>
              <a:tr h="0">
                <a:tc rowSpan="3" gridSpan="2">
                  <a:txBody>
                    <a:bodyPr/>
                    <a:lstStyle/>
                    <a:p>
                      <a:r>
                        <a:rPr lang="en-GB" b="1" dirty="0">
                          <a:solidFill>
                            <a:schemeClr val="tx1"/>
                          </a:solidFill>
                        </a:rPr>
                        <a:t>Before Feb Half Term </a:t>
                      </a:r>
                    </a:p>
                    <a:p>
                      <a:endParaRPr lang="en-GB" b="1" dirty="0">
                        <a:solidFill>
                          <a:schemeClr val="tx1"/>
                        </a:solidFill>
                      </a:endParaRPr>
                    </a:p>
                    <a:p>
                      <a:endParaRPr lang="en-GB" b="1" dirty="0">
                        <a:solidFill>
                          <a:schemeClr val="tx1"/>
                        </a:solidFill>
                      </a:endParaRPr>
                    </a:p>
                  </a:txBody>
                  <a:tcPr>
                    <a:solidFill>
                      <a:schemeClr val="accent3">
                        <a:lumMod val="40000"/>
                        <a:lumOff val="60000"/>
                      </a:schemeClr>
                    </a:solidFill>
                  </a:tcPr>
                </a:tc>
                <a:tc rowSpan="3" hMerge="1">
                  <a:txBody>
                    <a:bodyPr/>
                    <a:lstStyle/>
                    <a:p>
                      <a:endParaRPr lang="en-GB"/>
                    </a:p>
                  </a:txBody>
                  <a:tcPr/>
                </a:tc>
                <a:tc>
                  <a:txBody>
                    <a:bodyPr/>
                    <a:lstStyle/>
                    <a:p>
                      <a:r>
                        <a:rPr lang="en-GB" sz="3600" b="0" kern="1200" dirty="0">
                          <a:solidFill>
                            <a:schemeClr val="dk1"/>
                          </a:solidFill>
                          <a:effectLst/>
                          <a:latin typeface="+mn-lt"/>
                          <a:ea typeface="+mn-ea"/>
                          <a:cs typeface="+mn-cs"/>
                        </a:rPr>
                        <a:t>Confirm Date &amp; </a:t>
                      </a:r>
                      <a:r>
                        <a:rPr lang="en-GB" sz="3600" b="1" kern="1200" dirty="0">
                          <a:solidFill>
                            <a:schemeClr val="dk1"/>
                          </a:solidFill>
                          <a:effectLst/>
                          <a:latin typeface="+mn-lt"/>
                          <a:ea typeface="+mn-ea"/>
                          <a:cs typeface="+mn-cs"/>
                        </a:rPr>
                        <a:t>book in Laura or Kate to provide training </a:t>
                      </a:r>
                      <a:r>
                        <a:rPr lang="en-GB" sz="3600" b="0" kern="1200" dirty="0">
                          <a:solidFill>
                            <a:schemeClr val="dk1"/>
                          </a:solidFill>
                          <a:effectLst/>
                          <a:latin typeface="+mn-lt"/>
                          <a:ea typeface="+mn-ea"/>
                          <a:cs typeface="+mn-cs"/>
                        </a:rPr>
                        <a:t>to administrators.</a:t>
                      </a:r>
                    </a:p>
                    <a:p>
                      <a:r>
                        <a:rPr lang="en-GB" sz="3600" b="0" kern="1200" dirty="0">
                          <a:solidFill>
                            <a:schemeClr val="dk1"/>
                          </a:solidFill>
                          <a:effectLst/>
                          <a:latin typeface="+mn-lt"/>
                          <a:ea typeface="+mn-ea"/>
                          <a:cs typeface="+mn-cs"/>
                        </a:rPr>
                        <a:t>Follow-up modelling and support will be provided as required.</a:t>
                      </a:r>
                      <a:endParaRPr lang="en-GB" b="0" dirty="0">
                        <a:solidFill>
                          <a:schemeClr val="tx1"/>
                        </a:solidFill>
                      </a:endParaRPr>
                    </a:p>
                  </a:txBody>
                  <a:tcPr>
                    <a:solidFill>
                      <a:schemeClr val="accent3">
                        <a:lumMod val="40000"/>
                        <a:lumOff val="60000"/>
                      </a:schemeClr>
                    </a:solidFill>
                  </a:tcPr>
                </a:tc>
                <a:extLst>
                  <a:ext uri="{0D108BD9-81ED-4DB2-BD59-A6C34878D82A}">
                    <a16:rowId xmlns:a16="http://schemas.microsoft.com/office/drawing/2014/main" val="3632635276"/>
                  </a:ext>
                </a:extLst>
              </a:tr>
              <a:tr h="0">
                <a:tc gridSpan="2" vMerge="1">
                  <a:txBody>
                    <a:bodyPr/>
                    <a:lstStyle/>
                    <a:p>
                      <a:endParaRPr/>
                    </a:p>
                  </a:txBody>
                  <a:tcPr>
                    <a:solidFill>
                      <a:schemeClr val="accent3">
                        <a:lumMod val="40000"/>
                        <a:lumOff val="60000"/>
                      </a:schemeClr>
                    </a:solidFill>
                  </a:tcPr>
                </a:tc>
                <a:tc hMerge="1" vMerge="1">
                  <a:txBody>
                    <a:bodyPr/>
                    <a:lstStyle/>
                    <a:p>
                      <a:endParaRPr lang="en-GB"/>
                    </a:p>
                  </a:txBody>
                  <a:tcPr/>
                </a:tc>
                <a:tc>
                  <a:txBody>
                    <a:bodyPr/>
                    <a:lstStyle/>
                    <a:p>
                      <a:r>
                        <a:rPr lang="en-GB" b="1" dirty="0">
                          <a:solidFill>
                            <a:schemeClr val="tx1"/>
                          </a:solidFill>
                        </a:rPr>
                        <a:t>Collect Baseline data</a:t>
                      </a:r>
                      <a:r>
                        <a:rPr lang="en-GB" b="0" dirty="0">
                          <a:solidFill>
                            <a:schemeClr val="tx1"/>
                          </a:solidFill>
                        </a:rPr>
                        <a:t>: Complete pre VP questionnaire with EHCP/Y11 pupils</a:t>
                      </a:r>
                    </a:p>
                  </a:txBody>
                  <a:tcPr>
                    <a:solidFill>
                      <a:schemeClr val="accent3">
                        <a:lumMod val="40000"/>
                        <a:lumOff val="60000"/>
                      </a:schemeClr>
                    </a:solidFill>
                  </a:tcPr>
                </a:tc>
                <a:extLst>
                  <a:ext uri="{0D108BD9-81ED-4DB2-BD59-A6C34878D82A}">
                    <a16:rowId xmlns:a16="http://schemas.microsoft.com/office/drawing/2014/main" val="2677209058"/>
                  </a:ext>
                </a:extLst>
              </a:tr>
              <a:tr h="0">
                <a:tc gridSpan="2" vMerge="1">
                  <a:txBody>
                    <a:bodyPr/>
                    <a:lstStyle/>
                    <a:p>
                      <a:endParaRPr lang="en-GB" b="1" dirty="0">
                        <a:solidFill>
                          <a:schemeClr val="tx1"/>
                        </a:solidFill>
                      </a:endParaRPr>
                    </a:p>
                  </a:txBody>
                  <a:tcPr>
                    <a:solidFill>
                      <a:schemeClr val="accent3">
                        <a:lumMod val="40000"/>
                        <a:lumOff val="60000"/>
                      </a:schemeClr>
                    </a:solidFill>
                  </a:tcPr>
                </a:tc>
                <a:tc hMerge="1" vMerge="1">
                  <a:txBody>
                    <a:bodyPr/>
                    <a:lstStyle/>
                    <a:p>
                      <a:endParaRPr lang="en-GB"/>
                    </a:p>
                  </a:txBody>
                  <a:tcPr/>
                </a:tc>
                <a:tc>
                  <a:txBody>
                    <a:bodyPr/>
                    <a:lstStyle/>
                    <a:p>
                      <a:r>
                        <a:rPr lang="en-GB" b="0" dirty="0">
                          <a:solidFill>
                            <a:schemeClr val="tx1"/>
                          </a:solidFill>
                        </a:rPr>
                        <a:t>Ask Key adults to complete &amp; return </a:t>
                      </a:r>
                      <a:r>
                        <a:rPr lang="en-GB" b="1" dirty="0">
                          <a:solidFill>
                            <a:schemeClr val="tx1"/>
                          </a:solidFill>
                        </a:rPr>
                        <a:t>VIP Form</a:t>
                      </a:r>
                    </a:p>
                  </a:txBody>
                  <a:tcPr>
                    <a:solidFill>
                      <a:schemeClr val="accent3">
                        <a:lumMod val="40000"/>
                        <a:lumOff val="60000"/>
                      </a:schemeClr>
                    </a:solidFill>
                  </a:tcPr>
                </a:tc>
                <a:extLst>
                  <a:ext uri="{0D108BD9-81ED-4DB2-BD59-A6C34878D82A}">
                    <a16:rowId xmlns:a16="http://schemas.microsoft.com/office/drawing/2014/main" val="3313849320"/>
                  </a:ext>
                </a:extLst>
              </a:tr>
              <a:tr h="370840">
                <a:tc gridSpan="3">
                  <a:txBody>
                    <a:bodyPr/>
                    <a:lstStyle/>
                    <a:p>
                      <a:pPr algn="ctr"/>
                      <a:r>
                        <a:rPr lang="en-GB" b="1" dirty="0">
                          <a:solidFill>
                            <a:schemeClr val="bg1"/>
                          </a:solidFill>
                        </a:rPr>
                        <a:t>Feb ½ Term Break w/b 16</a:t>
                      </a:r>
                      <a:r>
                        <a:rPr lang="en-GB" b="1" baseline="30000" dirty="0">
                          <a:solidFill>
                            <a:schemeClr val="bg1"/>
                          </a:solidFill>
                        </a:rPr>
                        <a:t>th</a:t>
                      </a:r>
                      <a:r>
                        <a:rPr lang="en-GB" b="1" dirty="0">
                          <a:solidFill>
                            <a:schemeClr val="bg1"/>
                          </a:solidFill>
                        </a:rPr>
                        <a:t> Feb</a:t>
                      </a:r>
                    </a:p>
                  </a:txBody>
                  <a:tcPr>
                    <a:solidFill>
                      <a:schemeClr val="accent2">
                        <a:lumMod val="75000"/>
                      </a:schemeClr>
                    </a:solidFill>
                  </a:tcPr>
                </a:tc>
                <a:tc hMerge="1">
                  <a:txBody>
                    <a:bodyPr/>
                    <a:lstStyle/>
                    <a:p>
                      <a:endParaRPr lang="en-GB"/>
                    </a:p>
                  </a:txBody>
                  <a:tcPr/>
                </a:tc>
                <a:tc hMerge="1">
                  <a:txBody>
                    <a:bodyPr/>
                    <a:lstStyle/>
                    <a:p>
                      <a:endParaRPr lang="en-GB" b="0" dirty="0">
                        <a:solidFill>
                          <a:schemeClr val="tx1"/>
                        </a:solidFill>
                      </a:endParaRPr>
                    </a:p>
                  </a:txBody>
                  <a:tcPr>
                    <a:solidFill>
                      <a:schemeClr val="accent3">
                        <a:lumMod val="40000"/>
                        <a:lumOff val="60000"/>
                      </a:schemeClr>
                    </a:solidFill>
                  </a:tcPr>
                </a:tc>
                <a:extLst>
                  <a:ext uri="{0D108BD9-81ED-4DB2-BD59-A6C34878D82A}">
                    <a16:rowId xmlns:a16="http://schemas.microsoft.com/office/drawing/2014/main" val="1646265850"/>
                  </a:ext>
                </a:extLst>
              </a:tr>
              <a:tr h="370840">
                <a:tc gridSpan="2">
                  <a:txBody>
                    <a:bodyPr/>
                    <a:lstStyle/>
                    <a:p>
                      <a:r>
                        <a:rPr lang="en-GB" b="1" dirty="0" err="1">
                          <a:solidFill>
                            <a:schemeClr val="tx1"/>
                          </a:solidFill>
                        </a:rPr>
                        <a:t>Wk</a:t>
                      </a:r>
                      <a:r>
                        <a:rPr lang="en-GB" b="1" dirty="0">
                          <a:solidFill>
                            <a:schemeClr val="tx1"/>
                          </a:solidFill>
                        </a:rPr>
                        <a:t> 1 (after Feb Half Term)</a:t>
                      </a:r>
                    </a:p>
                    <a:p>
                      <a:r>
                        <a:rPr lang="en-GB" b="1" dirty="0">
                          <a:solidFill>
                            <a:schemeClr val="tx1"/>
                          </a:solidFill>
                        </a:rPr>
                        <a:t>w/b 23rd Feb (5 </a:t>
                      </a:r>
                      <a:r>
                        <a:rPr lang="en-GB" b="1" dirty="0" err="1">
                          <a:solidFill>
                            <a:schemeClr val="tx1"/>
                          </a:solidFill>
                        </a:rPr>
                        <a:t>wks</a:t>
                      </a:r>
                      <a:r>
                        <a:rPr lang="en-GB" b="1" dirty="0">
                          <a:solidFill>
                            <a:schemeClr val="tx1"/>
                          </a:solidFill>
                        </a:rPr>
                        <a:t> to Easter)</a:t>
                      </a:r>
                    </a:p>
                  </a:txBody>
                  <a:tcPr>
                    <a:solidFill>
                      <a:schemeClr val="accent3">
                        <a:lumMod val="20000"/>
                        <a:lumOff val="80000"/>
                      </a:schemeClr>
                    </a:solidFill>
                  </a:tcPr>
                </a:tc>
                <a:tc hMerge="1">
                  <a:txBody>
                    <a:bodyPr/>
                    <a:lstStyle/>
                    <a:p>
                      <a:endParaRPr lang="en-GB"/>
                    </a:p>
                  </a:txBody>
                  <a:tcPr/>
                </a:tc>
                <a:tc>
                  <a: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lang="en-GB" sz="3600" b="0" kern="1200" dirty="0">
                          <a:solidFill>
                            <a:schemeClr val="tx1"/>
                          </a:solidFill>
                          <a:effectLst/>
                          <a:latin typeface="+mn-lt"/>
                          <a:ea typeface="+mn-ea"/>
                          <a:cs typeface="+mn-cs"/>
                        </a:rPr>
                        <a:t>Begin Vocational Profiling with small focus-group </a:t>
                      </a:r>
                    </a:p>
                    <a:p>
                      <a:pPr marL="0" marR="0" lvl="0" indent="0" algn="l" defTabSz="1828709" rtl="0" eaLnBrk="1" fontAlgn="auto" latinLnBrk="0" hangingPunct="1">
                        <a:lnSpc>
                          <a:spcPct val="100000"/>
                        </a:lnSpc>
                        <a:spcBef>
                          <a:spcPts val="0"/>
                        </a:spcBef>
                        <a:spcAft>
                          <a:spcPts val="0"/>
                        </a:spcAft>
                        <a:buClrTx/>
                        <a:buSzTx/>
                        <a:buFontTx/>
                        <a:buNone/>
                        <a:tabLst/>
                        <a:defRPr/>
                      </a:pPr>
                      <a:r>
                        <a:rPr lang="en-GB" sz="3600" b="0" kern="1200" dirty="0">
                          <a:solidFill>
                            <a:srgbClr val="B31A82"/>
                          </a:solidFill>
                          <a:effectLst/>
                          <a:latin typeface="+mn-lt"/>
                          <a:ea typeface="+mn-ea"/>
                          <a:cs typeface="+mn-cs"/>
                        </a:rPr>
                        <a:t>Suggested focus: Y9 EHCP pupils &amp; Y11s (SEND K)- </a:t>
                      </a:r>
                      <a:r>
                        <a:rPr lang="en-GB" sz="3600" b="0" kern="1200" dirty="0" err="1">
                          <a:solidFill>
                            <a:srgbClr val="B31A82"/>
                          </a:solidFill>
                          <a:effectLst/>
                          <a:latin typeface="+mn-lt"/>
                          <a:ea typeface="+mn-ea"/>
                          <a:cs typeface="+mn-cs"/>
                        </a:rPr>
                        <a:t>aprox</a:t>
                      </a:r>
                      <a:r>
                        <a:rPr lang="en-GB" sz="3600" b="0" kern="1200" dirty="0">
                          <a:solidFill>
                            <a:srgbClr val="B31A82"/>
                          </a:solidFill>
                          <a:effectLst/>
                          <a:latin typeface="+mn-lt"/>
                          <a:ea typeface="+mn-ea"/>
                          <a:cs typeface="+mn-cs"/>
                        </a:rPr>
                        <a:t> total 15 pupils</a:t>
                      </a:r>
                      <a:endParaRPr lang="en-GB" b="0" dirty="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3493799526"/>
                  </a:ext>
                </a:extLst>
              </a:tr>
              <a:tr h="370840">
                <a:tc gridSpan="3">
                  <a:txBody>
                    <a:bodyPr/>
                    <a:lstStyle/>
                    <a:p>
                      <a:pPr algn="ctr">
                        <a:lnSpc>
                          <a:spcPct val="115000"/>
                        </a:lnSpc>
                        <a:spcAft>
                          <a:spcPts val="800"/>
                        </a:spcAft>
                        <a:buNone/>
                      </a:pPr>
                      <a:r>
                        <a:rPr lang="en-GB" sz="3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2-7</a:t>
                      </a:r>
                      <a:r>
                        <a:rPr lang="en-GB" sz="3600" b="1" kern="100" baseline="300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a:t>
                      </a:r>
                      <a:r>
                        <a:rPr lang="en-GB" sz="3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March 2026 National Careers Week</a:t>
                      </a:r>
                      <a:endParaRPr lang="en-GB" sz="3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2">
                        <a:lumMod val="75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70893555"/>
                  </a:ext>
                </a:extLst>
              </a:tr>
              <a:tr h="370840">
                <a:tc gridSpan="2">
                  <a:txBody>
                    <a:bodyPr/>
                    <a:lstStyle/>
                    <a:p>
                      <a:pPr algn="l">
                        <a:lnSpc>
                          <a:spcPct val="115000"/>
                        </a:lnSpc>
                        <a:spcAft>
                          <a:spcPts val="800"/>
                        </a:spcAft>
                        <a:buNone/>
                      </a:pPr>
                      <a:r>
                        <a:rPr lang="en-GB" sz="36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By w/b  23</a:t>
                      </a:r>
                      <a:r>
                        <a:rPr lang="en-GB" sz="3600" b="1" kern="100" baseline="300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rd</a:t>
                      </a:r>
                      <a:r>
                        <a:rPr lang="en-GB" sz="36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March </a:t>
                      </a:r>
                    </a:p>
                  </a:txBody>
                  <a:tcPr marL="68580" marR="68580" marT="0" marB="0">
                    <a:solidFill>
                      <a:schemeClr val="accent3">
                        <a:lumMod val="40000"/>
                        <a:lumOff val="60000"/>
                      </a:schemeClr>
                    </a:solidFill>
                  </a:tcPr>
                </a:tc>
                <a:tc hMerge="1">
                  <a:txBody>
                    <a:bodyPr/>
                    <a:lstStyle/>
                    <a:p>
                      <a:endParaRPr lang="en-GB"/>
                    </a:p>
                  </a:txBody>
                  <a:tcPr/>
                </a:tc>
                <a:tc>
                  <a: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lang="en-GB" dirty="0">
                          <a:solidFill>
                            <a:schemeClr val="tx1"/>
                          </a:solidFill>
                        </a:rPr>
                        <a:t>Collect impact data- Post VP questionnaire for EHCP/Y11 pupils</a:t>
                      </a:r>
                    </a:p>
                  </a:txBody>
                  <a:tcPr marL="68580" marR="68580" marT="0" marB="0">
                    <a:solidFill>
                      <a:schemeClr val="accent3">
                        <a:lumMod val="40000"/>
                        <a:lumOff val="60000"/>
                      </a:schemeClr>
                    </a:solidFill>
                  </a:tcPr>
                </a:tc>
                <a:extLst>
                  <a:ext uri="{0D108BD9-81ED-4DB2-BD59-A6C34878D82A}">
                    <a16:rowId xmlns:a16="http://schemas.microsoft.com/office/drawing/2014/main" val="1766374850"/>
                  </a:ext>
                </a:extLst>
              </a:tr>
              <a:tr h="370840">
                <a:tc gridSpan="3">
                  <a:txBody>
                    <a:bodyPr/>
                    <a:lstStyle/>
                    <a:p>
                      <a:pPr algn="ctr">
                        <a:lnSpc>
                          <a:spcPct val="115000"/>
                        </a:lnSpc>
                        <a:spcAft>
                          <a:spcPts val="800"/>
                        </a:spcAft>
                        <a:buNone/>
                      </a:pPr>
                      <a:r>
                        <a:rPr lang="en-GB" sz="3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Easter Break 30</a:t>
                      </a:r>
                      <a:r>
                        <a:rPr lang="en-GB" sz="3600" b="1" kern="100" baseline="300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a:t>
                      </a:r>
                      <a:r>
                        <a:rPr lang="en-GB" sz="3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GB" sz="3600" b="1"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Mch</a:t>
                      </a:r>
                      <a:r>
                        <a:rPr lang="en-GB" sz="3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- 10</a:t>
                      </a:r>
                      <a:r>
                        <a:rPr lang="en-GB" sz="3600" b="1" kern="100" baseline="300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a:t>
                      </a:r>
                      <a:r>
                        <a:rPr lang="en-GB" sz="3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Apr</a:t>
                      </a:r>
                    </a:p>
                  </a:txBody>
                  <a:tcPr marL="68580" marR="68580" marT="0" marB="0">
                    <a:solidFill>
                      <a:schemeClr val="accent2">
                        <a:lumMod val="75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12946808"/>
                  </a:ext>
                </a:extLst>
              </a:tr>
              <a:tr h="370840">
                <a:tc gridSpan="2">
                  <a:txBody>
                    <a:bodyPr/>
                    <a:lstStyle/>
                    <a:p>
                      <a:pPr>
                        <a:lnSpc>
                          <a:spcPct val="115000"/>
                        </a:lnSpc>
                        <a:spcAft>
                          <a:spcPts val="800"/>
                        </a:spcAft>
                        <a:buNone/>
                      </a:pPr>
                      <a:r>
                        <a:rPr lang="en-GB" sz="3600" b="1" kern="100" dirty="0" err="1">
                          <a:effectLst/>
                          <a:latin typeface="Aptos" panose="020B0004020202020204" pitchFamily="34" charset="0"/>
                          <a:ea typeface="Aptos" panose="020B0004020202020204" pitchFamily="34" charset="0"/>
                          <a:cs typeface="Times New Roman" panose="02020603050405020304" pitchFamily="18" charset="0"/>
                        </a:rPr>
                        <a:t>Wk</a:t>
                      </a:r>
                      <a:r>
                        <a:rPr lang="en-GB" sz="3600" b="1" kern="100" dirty="0">
                          <a:effectLst/>
                          <a:latin typeface="Aptos" panose="020B0004020202020204" pitchFamily="34" charset="0"/>
                          <a:ea typeface="Aptos" panose="020B0004020202020204" pitchFamily="34" charset="0"/>
                          <a:cs typeface="Times New Roman" panose="02020603050405020304" pitchFamily="18" charset="0"/>
                        </a:rPr>
                        <a:t> 1 (after Easter)</a:t>
                      </a:r>
                    </a:p>
                    <a:p>
                      <a:pPr>
                        <a:lnSpc>
                          <a:spcPct val="115000"/>
                        </a:lnSpc>
                        <a:spcAft>
                          <a:spcPts val="800"/>
                        </a:spcAft>
                        <a:buNone/>
                      </a:pPr>
                      <a:r>
                        <a:rPr lang="en-GB" sz="3600" b="1" kern="100" dirty="0">
                          <a:effectLst/>
                          <a:latin typeface="Aptos" panose="020B0004020202020204" pitchFamily="34" charset="0"/>
                          <a:ea typeface="Aptos" panose="020B0004020202020204" pitchFamily="34" charset="0"/>
                          <a:cs typeface="Times New Roman" panose="02020603050405020304" pitchFamily="18" charset="0"/>
                        </a:rPr>
                        <a:t>w/b 13</a:t>
                      </a:r>
                      <a:r>
                        <a:rPr lang="en-GB" sz="3600" b="1"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GB" sz="3600" b="1" kern="100" dirty="0">
                          <a:effectLst/>
                          <a:latin typeface="Aptos" panose="020B0004020202020204" pitchFamily="34" charset="0"/>
                          <a:ea typeface="Aptos" panose="020B0004020202020204" pitchFamily="34" charset="0"/>
                          <a:cs typeface="Times New Roman" panose="02020603050405020304" pitchFamily="18" charset="0"/>
                        </a:rPr>
                        <a:t> April 2026</a:t>
                      </a:r>
                      <a:endParaRPr lang="en-GB" sz="3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3">
                        <a:lumMod val="20000"/>
                        <a:lumOff val="80000"/>
                      </a:schemeClr>
                    </a:solidFill>
                  </a:tcPr>
                </a:tc>
                <a:tc hMerge="1">
                  <a:txBody>
                    <a:bodyPr/>
                    <a:lstStyle/>
                    <a:p>
                      <a:endParaRPr lang="en-GB"/>
                    </a:p>
                  </a:txBody>
                  <a:tcPr/>
                </a:tc>
                <a:tc>
                  <a:txBody>
                    <a:bodyPr/>
                    <a:lstStyle/>
                    <a:p>
                      <a:pPr>
                        <a:lnSpc>
                          <a:spcPct val="115000"/>
                        </a:lnSpc>
                        <a:spcAft>
                          <a:spcPts val="800"/>
                        </a:spcAft>
                        <a:buNone/>
                      </a:pPr>
                      <a:r>
                        <a:rPr lang="en-GB" sz="3600" b="0" kern="100" dirty="0">
                          <a:effectLst/>
                          <a:latin typeface="Aptos" panose="020B0004020202020204" pitchFamily="34" charset="0"/>
                          <a:ea typeface="Aptos" panose="020B0004020202020204" pitchFamily="34" charset="0"/>
                          <a:cs typeface="Times New Roman" panose="02020603050405020304" pitchFamily="18" charset="0"/>
                        </a:rPr>
                        <a:t>Continue roll-out of VP </a:t>
                      </a:r>
                    </a:p>
                    <a:p>
                      <a:pPr>
                        <a:lnSpc>
                          <a:spcPct val="115000"/>
                        </a:lnSpc>
                        <a:spcAft>
                          <a:spcPts val="800"/>
                        </a:spcAft>
                        <a:buNone/>
                      </a:pPr>
                      <a:r>
                        <a:rPr lang="en-GB" sz="3600" b="0" kern="100" dirty="0">
                          <a:solidFill>
                            <a:srgbClr val="B31A82"/>
                          </a:solidFill>
                          <a:effectLst/>
                          <a:latin typeface="Aptos" panose="020B0004020202020204" pitchFamily="34" charset="0"/>
                          <a:ea typeface="Aptos" panose="020B0004020202020204" pitchFamily="34" charset="0"/>
                          <a:cs typeface="Times New Roman" panose="02020603050405020304" pitchFamily="18" charset="0"/>
                        </a:rPr>
                        <a:t>Suggested focus: Y10 SEND K pupils</a:t>
                      </a:r>
                      <a:endParaRPr lang="en-GB" sz="36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039539993"/>
                  </a:ext>
                </a:extLst>
              </a:tr>
              <a:tr h="370840">
                <a:tc gridSpan="3">
                  <a:txBody>
                    <a:bodyPr/>
                    <a:lstStyle/>
                    <a:p>
                      <a:pPr algn="ctr"/>
                      <a:r>
                        <a:rPr lang="en-GB" sz="3600" b="1" kern="1200" dirty="0">
                          <a:solidFill>
                            <a:srgbClr val="7F1439"/>
                          </a:solidFill>
                          <a:effectLst/>
                          <a:latin typeface="+mn-lt"/>
                          <a:ea typeface="+mn-ea"/>
                          <a:cs typeface="+mn-cs"/>
                        </a:rPr>
                        <a:t>GCSE Exam Period: 4</a:t>
                      </a:r>
                      <a:r>
                        <a:rPr lang="en-GB" sz="3600" b="1" kern="1200" baseline="30000" dirty="0">
                          <a:solidFill>
                            <a:srgbClr val="7F1439"/>
                          </a:solidFill>
                          <a:effectLst/>
                          <a:latin typeface="+mn-lt"/>
                          <a:ea typeface="+mn-ea"/>
                          <a:cs typeface="+mn-cs"/>
                        </a:rPr>
                        <a:t>th</a:t>
                      </a:r>
                      <a:r>
                        <a:rPr lang="en-GB" sz="3600" b="1" kern="1200" dirty="0">
                          <a:solidFill>
                            <a:srgbClr val="7F1439"/>
                          </a:solidFill>
                          <a:effectLst/>
                          <a:latin typeface="+mn-lt"/>
                          <a:ea typeface="+mn-ea"/>
                          <a:cs typeface="+mn-cs"/>
                        </a:rPr>
                        <a:t> May- 26</a:t>
                      </a:r>
                      <a:r>
                        <a:rPr lang="en-GB" sz="3600" b="1" kern="1200" baseline="30000" dirty="0">
                          <a:solidFill>
                            <a:srgbClr val="7F1439"/>
                          </a:solidFill>
                          <a:effectLst/>
                          <a:latin typeface="+mn-lt"/>
                          <a:ea typeface="+mn-ea"/>
                          <a:cs typeface="+mn-cs"/>
                        </a:rPr>
                        <a:t>th</a:t>
                      </a:r>
                      <a:r>
                        <a:rPr lang="en-GB" sz="3600" b="1" kern="1200" dirty="0">
                          <a:solidFill>
                            <a:srgbClr val="7F1439"/>
                          </a:solidFill>
                          <a:effectLst/>
                          <a:latin typeface="+mn-lt"/>
                          <a:ea typeface="+mn-ea"/>
                          <a:cs typeface="+mn-cs"/>
                        </a:rPr>
                        <a:t> June</a:t>
                      </a:r>
                      <a:endParaRPr lang="en-GB" dirty="0">
                        <a:solidFill>
                          <a:srgbClr val="7F1439"/>
                        </a:solidFill>
                      </a:endParaRPr>
                    </a:p>
                  </a:txBody>
                  <a:tcPr>
                    <a:solidFill>
                      <a:schemeClr val="accent3">
                        <a:lumMod val="40000"/>
                        <a:lumOff val="6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56094467"/>
                  </a:ext>
                </a:extLst>
              </a:tr>
              <a:tr h="136174">
                <a:tc>
                  <a:txBody>
                    <a:bodyPr/>
                    <a:lstStyle/>
                    <a:p>
                      <a:r>
                        <a:rPr lang="en-GB" b="1" dirty="0">
                          <a:solidFill>
                            <a:schemeClr val="tx1"/>
                          </a:solidFill>
                        </a:rPr>
                        <a:t>By w/b 13</a:t>
                      </a:r>
                      <a:r>
                        <a:rPr lang="en-GB" b="1" baseline="30000" dirty="0">
                          <a:solidFill>
                            <a:schemeClr val="tx1"/>
                          </a:solidFill>
                        </a:rPr>
                        <a:t>th</a:t>
                      </a:r>
                      <a:r>
                        <a:rPr lang="en-GB" b="1" dirty="0">
                          <a:solidFill>
                            <a:schemeClr val="tx1"/>
                          </a:solidFill>
                        </a:rPr>
                        <a:t> July 2026</a:t>
                      </a:r>
                    </a:p>
                  </a:txBody>
                  <a:tcPr>
                    <a:solidFill>
                      <a:schemeClr val="accent3">
                        <a:lumMod val="20000"/>
                        <a:lumOff val="80000"/>
                      </a:schemeClr>
                    </a:solidFill>
                  </a:tcPr>
                </a:tc>
                <a:tc>
                  <a:txBody>
                    <a:bodyPr/>
                    <a:lstStyle/>
                    <a:p>
                      <a:endParaRPr lang="en-GB" dirty="0">
                        <a:solidFill>
                          <a:schemeClr val="tx1"/>
                        </a:solidFill>
                      </a:endParaRPr>
                    </a:p>
                  </a:txBody>
                  <a:tcPr>
                    <a:solidFill>
                      <a:schemeClr val="accent3">
                        <a:lumMod val="20000"/>
                        <a:lumOff val="80000"/>
                      </a:schemeClr>
                    </a:solidFill>
                  </a:tcPr>
                </a:tc>
                <a:tc>
                  <a:txBody>
                    <a:bodyPr/>
                    <a:lstStyle/>
                    <a:p>
                      <a:r>
                        <a:rPr lang="en-GB" dirty="0">
                          <a:solidFill>
                            <a:schemeClr val="tx1"/>
                          </a:solidFill>
                        </a:rPr>
                        <a:t>Collect impact data- Post VP questionnaire for Y9s &amp; 10s</a:t>
                      </a:r>
                    </a:p>
                  </a:txBody>
                  <a:tcPr>
                    <a:solidFill>
                      <a:schemeClr val="accent3">
                        <a:lumMod val="20000"/>
                        <a:lumOff val="80000"/>
                      </a:schemeClr>
                    </a:solidFill>
                  </a:tcPr>
                </a:tc>
                <a:extLst>
                  <a:ext uri="{0D108BD9-81ED-4DB2-BD59-A6C34878D82A}">
                    <a16:rowId xmlns:a16="http://schemas.microsoft.com/office/drawing/2014/main" val="1700581350"/>
                  </a:ext>
                </a:extLst>
              </a:tr>
            </a:tbl>
          </a:graphicData>
        </a:graphic>
      </p:graphicFrame>
    </p:spTree>
    <p:extLst>
      <p:ext uri="{BB962C8B-B14F-4D97-AF65-F5344CB8AC3E}">
        <p14:creationId xmlns:p14="http://schemas.microsoft.com/office/powerpoint/2010/main" val="151067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626"/>
            <a:ext cx="24382412"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00200188-5277-C1CE-3A62-05FDA86B598C}"/>
              </a:ext>
            </a:extLst>
          </p:cNvPr>
          <p:cNvSpPr>
            <a:spLocks noGrp="1"/>
          </p:cNvSpPr>
          <p:nvPr>
            <p:ph type="title"/>
          </p:nvPr>
        </p:nvSpPr>
        <p:spPr>
          <a:xfrm>
            <a:off x="627343" y="1498102"/>
            <a:ext cx="8583421" cy="9311260"/>
          </a:xfrm>
        </p:spPr>
        <p:txBody>
          <a:bodyPr vert="horz" lIns="91440" tIns="45720" rIns="91440" bIns="45720" rtlCol="0" anchor="ctr">
            <a:normAutofit/>
          </a:bodyPr>
          <a:lstStyle/>
          <a:p>
            <a:pPr algn="r" defTabSz="914400"/>
            <a:r>
              <a:rPr lang="en-US" sz="8700" kern="1200" dirty="0"/>
              <a:t>Planning for Success</a:t>
            </a:r>
            <a:br>
              <a:rPr lang="en-US" sz="8700" kern="1200" dirty="0"/>
            </a:br>
            <a:r>
              <a:rPr lang="en-US" sz="8700" kern="1200" dirty="0"/>
              <a:t>Considerations for implementation</a:t>
            </a:r>
            <a:br>
              <a:rPr lang="en-US" sz="8700" kern="1200" dirty="0"/>
            </a:br>
            <a:endParaRPr lang="en-US" sz="8700" kern="1200" dirty="0"/>
          </a:p>
        </p:txBody>
      </p:sp>
      <p:cxnSp>
        <p:nvCxnSpPr>
          <p:cNvPr id="14" name="Straight Connector 13">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55490" y="2264228"/>
            <a:ext cx="0" cy="1143514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8" name="TextBox 5">
            <a:extLst>
              <a:ext uri="{FF2B5EF4-FFF2-40B4-BE49-F238E27FC236}">
                <a16:creationId xmlns:a16="http://schemas.microsoft.com/office/drawing/2014/main" id="{7E15AA1D-CBF3-8C58-5196-67768BE68FA2}"/>
              </a:ext>
            </a:extLst>
          </p:cNvPr>
          <p:cNvGraphicFramePr/>
          <p:nvPr>
            <p:extLst>
              <p:ext uri="{D42A27DB-BD31-4B8C-83A1-F6EECF244321}">
                <p14:modId xmlns:p14="http://schemas.microsoft.com/office/powerpoint/2010/main" val="2650577993"/>
              </p:ext>
            </p:extLst>
          </p:nvPr>
        </p:nvGraphicFramePr>
        <p:xfrm>
          <a:off x="10022813" y="608755"/>
          <a:ext cx="12489717" cy="11178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1">
            <a:extLst>
              <a:ext uri="{FF2B5EF4-FFF2-40B4-BE49-F238E27FC236}">
                <a16:creationId xmlns:a16="http://schemas.microsoft.com/office/drawing/2014/main" id="{115F8FD8-079E-3D6E-BAAA-446B11C4985C}"/>
              </a:ext>
            </a:extLst>
          </p:cNvPr>
          <p:cNvSpPr>
            <a:spLocks noChangeArrowheads="1"/>
          </p:cNvSpPr>
          <p:nvPr/>
        </p:nvSpPr>
        <p:spPr bwMode="auto">
          <a:xfrm>
            <a:off x="9700217" y="12379578"/>
            <a:ext cx="69832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hlinkClick r:id="rId8"/>
              </a:rPr>
              <a:t>Vocational Profiling Pre-Intervention Questionnaire – Fill in form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925ABCCE-DEE3-A7E9-D8DA-B6742D964552}"/>
              </a:ext>
            </a:extLst>
          </p:cNvPr>
          <p:cNvSpPr>
            <a:spLocks noChangeArrowheads="1"/>
          </p:cNvSpPr>
          <p:nvPr/>
        </p:nvSpPr>
        <p:spPr bwMode="auto">
          <a:xfrm>
            <a:off x="17037659" y="12379578"/>
            <a:ext cx="76284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hlinkClick r:id="rId9"/>
              </a:rPr>
              <a:t>Vocational Profiling Post-Intervention Questionnaire – Fill in form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5DF97C0C-4A13-9A03-72C3-E7DC12999D04}"/>
              </a:ext>
            </a:extLst>
          </p:cNvPr>
          <p:cNvSpPr txBox="1"/>
          <p:nvPr/>
        </p:nvSpPr>
        <p:spPr>
          <a:xfrm>
            <a:off x="615104" y="11871746"/>
            <a:ext cx="8225283" cy="1384995"/>
          </a:xfrm>
          <a:prstGeom prst="rect">
            <a:avLst/>
          </a:prstGeom>
          <a:noFill/>
        </p:spPr>
        <p:txBody>
          <a:bodyPr wrap="square" rtlCol="0">
            <a:spAutoFit/>
          </a:bodyPr>
          <a:lstStyle/>
          <a:p>
            <a:pPr algn="ctr"/>
            <a:r>
              <a:rPr lang="en-GB" sz="2800" i="1" dirty="0"/>
              <a:t>To support the project we would also really appreciate the young people filling out a pre and post questionnaire:</a:t>
            </a:r>
          </a:p>
        </p:txBody>
      </p:sp>
    </p:spTree>
    <p:extLst>
      <p:ext uri="{BB962C8B-B14F-4D97-AF65-F5344CB8AC3E}">
        <p14:creationId xmlns:p14="http://schemas.microsoft.com/office/powerpoint/2010/main" val="778340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1A46-DE62-7828-77C1-91D1A99B7595}"/>
              </a:ext>
            </a:extLst>
          </p:cNvPr>
          <p:cNvSpPr>
            <a:spLocks noGrp="1"/>
          </p:cNvSpPr>
          <p:nvPr>
            <p:ph type="title"/>
          </p:nvPr>
        </p:nvSpPr>
        <p:spPr>
          <a:xfrm>
            <a:off x="1371601" y="297240"/>
            <a:ext cx="21334522" cy="2651126"/>
          </a:xfrm>
        </p:spPr>
        <p:txBody>
          <a:bodyPr/>
          <a:lstStyle/>
          <a:p>
            <a:r>
              <a:rPr lang="en-GB" dirty="0"/>
              <a:t>Useful Links &amp; Further info</a:t>
            </a:r>
          </a:p>
        </p:txBody>
      </p:sp>
      <p:sp>
        <p:nvSpPr>
          <p:cNvPr id="5" name="TextBox 4">
            <a:extLst>
              <a:ext uri="{FF2B5EF4-FFF2-40B4-BE49-F238E27FC236}">
                <a16:creationId xmlns:a16="http://schemas.microsoft.com/office/drawing/2014/main" id="{5960BEBF-4F2A-020E-CECD-EBF977EE5473}"/>
              </a:ext>
            </a:extLst>
          </p:cNvPr>
          <p:cNvSpPr txBox="1"/>
          <p:nvPr/>
        </p:nvSpPr>
        <p:spPr>
          <a:xfrm>
            <a:off x="1121776" y="2599359"/>
            <a:ext cx="12187988" cy="3539430"/>
          </a:xfrm>
          <a:prstGeom prst="rect">
            <a:avLst/>
          </a:prstGeom>
          <a:noFill/>
        </p:spPr>
        <p:txBody>
          <a:bodyPr wrap="square">
            <a:spAutoFit/>
          </a:bodyPr>
          <a:lstStyle/>
          <a:p>
            <a:r>
              <a:rPr lang="en-GB" sz="2800" dirty="0"/>
              <a:t>National Development Team for Inclusion</a:t>
            </a:r>
            <a:r>
              <a:rPr lang="en-GB" sz="2800" dirty="0">
                <a:solidFill>
                  <a:schemeClr val="accent1"/>
                </a:solidFill>
              </a:rPr>
              <a:t>: </a:t>
            </a:r>
          </a:p>
          <a:p>
            <a:r>
              <a:rPr lang="en-GB" sz="2800" dirty="0">
                <a:solidFill>
                  <a:schemeClr val="accent1"/>
                </a:solidFill>
                <a:hlinkClick r:id="rId3"/>
              </a:rPr>
              <a:t>https://youtu.be/Z5sUx9XetGo</a:t>
            </a:r>
            <a:endParaRPr lang="en-GB" sz="2800" dirty="0">
              <a:solidFill>
                <a:schemeClr val="accent1"/>
              </a:solidFill>
            </a:endParaRPr>
          </a:p>
          <a:p>
            <a:endParaRPr lang="en-GB" sz="2800" dirty="0">
              <a:solidFill>
                <a:schemeClr val="accent1"/>
              </a:solidFill>
            </a:endParaRPr>
          </a:p>
          <a:p>
            <a:endParaRPr lang="en-GB" sz="2800" dirty="0">
              <a:solidFill>
                <a:schemeClr val="accent1"/>
              </a:solidFill>
            </a:endParaRPr>
          </a:p>
          <a:p>
            <a:r>
              <a:rPr lang="en-GB" sz="2800" dirty="0">
                <a:solidFill>
                  <a:schemeClr val="accent1"/>
                </a:solidFill>
              </a:rPr>
              <a:t>Vocational Profile | </a:t>
            </a:r>
            <a:r>
              <a:rPr lang="en-GB" sz="2800" dirty="0" err="1">
                <a:solidFill>
                  <a:schemeClr val="accent1"/>
                </a:solidFill>
              </a:rPr>
              <a:t>NDTi</a:t>
            </a:r>
            <a:r>
              <a:rPr lang="en-GB" sz="2800" dirty="0">
                <a:solidFill>
                  <a:schemeClr val="accent1"/>
                </a:solidFill>
              </a:rPr>
              <a:t> </a:t>
            </a:r>
          </a:p>
          <a:p>
            <a:endParaRPr lang="en-GB" sz="2800" dirty="0">
              <a:solidFill>
                <a:schemeClr val="accent1"/>
              </a:solidFill>
            </a:endParaRPr>
          </a:p>
          <a:p>
            <a:r>
              <a:rPr lang="en-GB" sz="2800" dirty="0">
                <a:hlinkClick r:id="rId4"/>
              </a:rPr>
              <a:t>Links Vocational Profile to Gatsby Standards May 2025</a:t>
            </a:r>
            <a:endParaRPr lang="en-GB" sz="2800" dirty="0">
              <a:solidFill>
                <a:schemeClr val="accent1"/>
              </a:solidFill>
            </a:endParaRPr>
          </a:p>
          <a:p>
            <a:endParaRPr lang="en-GB" sz="2800" dirty="0">
              <a:solidFill>
                <a:schemeClr val="accent1"/>
              </a:solidFill>
            </a:endParaRPr>
          </a:p>
        </p:txBody>
      </p:sp>
      <p:sp>
        <p:nvSpPr>
          <p:cNvPr id="7" name="TextBox 6">
            <a:extLst>
              <a:ext uri="{FF2B5EF4-FFF2-40B4-BE49-F238E27FC236}">
                <a16:creationId xmlns:a16="http://schemas.microsoft.com/office/drawing/2014/main" id="{CB53275F-7E65-4BB0-BEA6-AA4F67402502}"/>
              </a:ext>
            </a:extLst>
          </p:cNvPr>
          <p:cNvSpPr txBox="1"/>
          <p:nvPr/>
        </p:nvSpPr>
        <p:spPr>
          <a:xfrm>
            <a:off x="13226121" y="8731346"/>
            <a:ext cx="10772779" cy="5909310"/>
          </a:xfrm>
          <a:prstGeom prst="rect">
            <a:avLst/>
          </a:prstGeom>
          <a:noFill/>
        </p:spPr>
        <p:txBody>
          <a:bodyPr wrap="square" rtlCol="0">
            <a:spAutoFit/>
          </a:bodyPr>
          <a:lstStyle/>
          <a:p>
            <a:pPr algn="ctr"/>
            <a:r>
              <a:rPr lang="en-GB" sz="3600" b="1" dirty="0">
                <a:solidFill>
                  <a:srgbClr val="7030A0"/>
                </a:solidFill>
                <a:latin typeface="Arial" panose="020B0604020202020204" pitchFamily="34" charset="0"/>
                <a:cs typeface="Arial" panose="020B0604020202020204" pitchFamily="34" charset="0"/>
              </a:rPr>
              <a:t>Vocational Profile Advisor Contacts</a:t>
            </a:r>
            <a:r>
              <a:rPr lang="en-GB" sz="3600" dirty="0">
                <a:latin typeface="Arial" panose="020B0604020202020204" pitchFamily="34" charset="0"/>
                <a:cs typeface="Arial" panose="020B0604020202020204" pitchFamily="34" charset="0"/>
              </a:rPr>
              <a:t>:</a:t>
            </a:r>
          </a:p>
          <a:p>
            <a:r>
              <a:rPr lang="en-GB" sz="3600" b="1" dirty="0">
                <a:solidFill>
                  <a:srgbClr val="7030A0"/>
                </a:solidFill>
                <a:latin typeface="Arial" panose="020B0604020202020204" pitchFamily="34" charset="0"/>
                <a:cs typeface="Arial" panose="020B0604020202020204" pitchFamily="34" charset="0"/>
              </a:rPr>
              <a:t>Kate Baylis</a:t>
            </a:r>
          </a:p>
          <a:p>
            <a:r>
              <a:rPr lang="en-GB" sz="3600" b="1" dirty="0">
                <a:solidFill>
                  <a:srgbClr val="7030A0"/>
                </a:solidFill>
                <a:latin typeface="Arial" panose="020B0604020202020204" pitchFamily="34" charset="0"/>
                <a:cs typeface="Arial" panose="020B0604020202020204" pitchFamily="34" charset="0"/>
              </a:rPr>
              <a:t>         </a:t>
            </a:r>
            <a:r>
              <a:rPr lang="en-GB" sz="3600" b="1" dirty="0">
                <a:solidFill>
                  <a:srgbClr val="7030A0"/>
                </a:solidFill>
                <a:latin typeface="Arial" panose="020B0604020202020204" pitchFamily="34" charset="0"/>
                <a:cs typeface="Arial" panose="020B0604020202020204" pitchFamily="34" charset="0"/>
                <a:hlinkClick r:id="rId5"/>
              </a:rPr>
              <a:t>Kate.Baylis@hants.gov.uk</a:t>
            </a:r>
            <a:endParaRPr lang="en-GB" sz="3600" b="1" dirty="0">
              <a:solidFill>
                <a:srgbClr val="7030A0"/>
              </a:solidFill>
              <a:latin typeface="Arial" panose="020B0604020202020204" pitchFamily="34" charset="0"/>
              <a:cs typeface="Arial" panose="020B0604020202020204" pitchFamily="34" charset="0"/>
            </a:endParaRPr>
          </a:p>
          <a:p>
            <a:r>
              <a:rPr lang="en-GB" sz="3600" dirty="0">
                <a:latin typeface="Arial" panose="020B0604020202020204" pitchFamily="34" charset="0"/>
                <a:cs typeface="Arial" panose="020B0604020202020204" pitchFamily="34" charset="0"/>
              </a:rPr>
              <a:t>         (Mondays &amp; Tuesdays)</a:t>
            </a:r>
          </a:p>
          <a:p>
            <a:endParaRPr lang="en-GB" sz="3600" dirty="0">
              <a:latin typeface="Arial" panose="020B0604020202020204" pitchFamily="34" charset="0"/>
              <a:cs typeface="Arial" panose="020B0604020202020204" pitchFamily="34" charset="0"/>
            </a:endParaRPr>
          </a:p>
          <a:p>
            <a:r>
              <a:rPr lang="en-GB" sz="3600" b="1" dirty="0">
                <a:solidFill>
                  <a:srgbClr val="7030A0"/>
                </a:solidFill>
                <a:latin typeface="Arial" panose="020B0604020202020204" pitchFamily="34" charset="0"/>
                <a:cs typeface="Arial" panose="020B0604020202020204" pitchFamily="34" charset="0"/>
              </a:rPr>
              <a:t>Laura Flanagan</a:t>
            </a:r>
          </a:p>
          <a:p>
            <a:r>
              <a:rPr lang="en-GB" sz="3600" dirty="0">
                <a:latin typeface="Arial" panose="020B0604020202020204" pitchFamily="34" charset="0"/>
                <a:cs typeface="Arial" panose="020B0604020202020204" pitchFamily="34" charset="0"/>
              </a:rPr>
              <a:t>          </a:t>
            </a:r>
            <a:r>
              <a:rPr lang="en-GB" sz="3600" dirty="0">
                <a:latin typeface="Arial" panose="020B0604020202020204" pitchFamily="34" charset="0"/>
                <a:cs typeface="Arial" panose="020B0604020202020204" pitchFamily="34" charset="0"/>
                <a:hlinkClick r:id="rId6"/>
              </a:rPr>
              <a:t>laura.flanagan@hants.gov.uk</a:t>
            </a:r>
            <a:r>
              <a:rPr lang="en-GB" sz="3600" dirty="0">
                <a:latin typeface="Arial" panose="020B0604020202020204" pitchFamily="34" charset="0"/>
                <a:cs typeface="Arial" panose="020B0604020202020204" pitchFamily="34" charset="0"/>
              </a:rPr>
              <a:t>  </a:t>
            </a:r>
          </a:p>
          <a:p>
            <a:r>
              <a:rPr lang="en-GB" sz="3600" dirty="0">
                <a:latin typeface="Arial" panose="020B0604020202020204" pitchFamily="34" charset="0"/>
                <a:cs typeface="Arial" panose="020B0604020202020204" pitchFamily="34" charset="0"/>
              </a:rPr>
              <a:t>         (Mondays, Thursdays and Friday mornings)</a:t>
            </a:r>
          </a:p>
          <a:p>
            <a:endParaRPr lang="en-GB" dirty="0"/>
          </a:p>
          <a:p>
            <a:endParaRPr lang="en-GB" dirty="0"/>
          </a:p>
          <a:p>
            <a:endParaRPr lang="en-GB" dirty="0"/>
          </a:p>
          <a:p>
            <a:endParaRPr lang="en-GB" dirty="0"/>
          </a:p>
          <a:p>
            <a:endParaRPr lang="en-GB" dirty="0"/>
          </a:p>
        </p:txBody>
      </p:sp>
      <p:pic>
        <p:nvPicPr>
          <p:cNvPr id="9" name="Picture 8" descr="A person with curly hair wearing glasses&#10;&#10;AI-generated content may be incorrect.">
            <a:extLst>
              <a:ext uri="{FF2B5EF4-FFF2-40B4-BE49-F238E27FC236}">
                <a16:creationId xmlns:a16="http://schemas.microsoft.com/office/drawing/2014/main" id="{B0961BB3-B5DC-79BF-020C-A16337447E6A}"/>
              </a:ext>
            </a:extLst>
          </p:cNvPr>
          <p:cNvPicPr>
            <a:picLocks noChangeAspect="1"/>
          </p:cNvPicPr>
          <p:nvPr/>
        </p:nvPicPr>
        <p:blipFill>
          <a:blip r:embed="rId7"/>
          <a:stretch>
            <a:fillRect/>
          </a:stretch>
        </p:blipFill>
        <p:spPr>
          <a:xfrm>
            <a:off x="13312528" y="12096471"/>
            <a:ext cx="871804" cy="1158340"/>
          </a:xfrm>
          <a:prstGeom prst="rect">
            <a:avLst/>
          </a:prstGeom>
        </p:spPr>
      </p:pic>
      <p:pic>
        <p:nvPicPr>
          <p:cNvPr id="10" name="Content Placeholder 4">
            <a:hlinkClick r:id="rId8"/>
            <a:extLst>
              <a:ext uri="{FF2B5EF4-FFF2-40B4-BE49-F238E27FC236}">
                <a16:creationId xmlns:a16="http://schemas.microsoft.com/office/drawing/2014/main" id="{A4C7D1D4-64B8-0203-2025-C469E069FF54}"/>
              </a:ext>
            </a:extLst>
          </p:cNvPr>
          <p:cNvPicPr>
            <a:picLocks noGrp="1" noChangeAspect="1"/>
          </p:cNvPicPr>
          <p:nvPr>
            <p:ph idx="13"/>
          </p:nvPr>
        </p:nvPicPr>
        <p:blipFill>
          <a:blip r:embed="rId9"/>
          <a:stretch>
            <a:fillRect/>
          </a:stretch>
        </p:blipFill>
        <p:spPr>
          <a:xfrm>
            <a:off x="1121776" y="6858000"/>
            <a:ext cx="4838949" cy="1873346"/>
          </a:xfrm>
          <a:prstGeom prst="rect">
            <a:avLst/>
          </a:prstGeom>
        </p:spPr>
      </p:pic>
      <p:sp>
        <p:nvSpPr>
          <p:cNvPr id="12" name="TextBox 11">
            <a:extLst>
              <a:ext uri="{FF2B5EF4-FFF2-40B4-BE49-F238E27FC236}">
                <a16:creationId xmlns:a16="http://schemas.microsoft.com/office/drawing/2014/main" id="{510EA81B-19E7-01B8-106B-0904BEB2559D}"/>
              </a:ext>
            </a:extLst>
          </p:cNvPr>
          <p:cNvSpPr txBox="1"/>
          <p:nvPr/>
        </p:nvSpPr>
        <p:spPr>
          <a:xfrm>
            <a:off x="1121776" y="9788129"/>
            <a:ext cx="12187988" cy="922497"/>
          </a:xfrm>
          <a:prstGeom prst="rect">
            <a:avLst/>
          </a:prstGeom>
          <a:noFill/>
        </p:spPr>
        <p:txBody>
          <a:bodyPr wrap="square">
            <a:spAutoFit/>
          </a:bodyPr>
          <a:lstStyle/>
          <a:p>
            <a:pPr>
              <a:lnSpc>
                <a:spcPct val="115000"/>
              </a:lnSpc>
              <a:spcAft>
                <a:spcPts val="800"/>
              </a:spcAft>
              <a:buNone/>
            </a:pPr>
            <a:r>
              <a:rPr lang="en-GB" sz="2400" b="1" kern="150" dirty="0">
                <a:solidFill>
                  <a:srgbClr val="01A4B4"/>
                </a:solidFill>
                <a:effectLst/>
                <a:latin typeface="Aptos" panose="020B0004020202020204" pitchFamily="34" charset="0"/>
                <a:ea typeface="Aptos" panose="020B0004020202020204" pitchFamily="34" charset="0"/>
                <a:cs typeface="Times New Roman" panose="02020603050405020304" pitchFamily="18" charset="0"/>
              </a:rPr>
              <a:t>DfE Gov.UK- Research Report: </a:t>
            </a:r>
          </a:p>
          <a:p>
            <a:pPr>
              <a:lnSpc>
                <a:spcPct val="115000"/>
              </a:lnSpc>
              <a:spcAft>
                <a:spcPts val="800"/>
              </a:spcAft>
              <a:buNone/>
            </a:pPr>
            <a:r>
              <a:rPr lang="en-GB" sz="1800" u="sng" kern="150" dirty="0">
                <a:solidFill>
                  <a:srgbClr val="467886"/>
                </a:solidFill>
                <a:effectLst/>
                <a:uFill>
                  <a:solidFill>
                    <a:srgbClr val="000000"/>
                  </a:solidFill>
                </a:uFill>
                <a:latin typeface="Aptos" panose="020B0004020202020204" pitchFamily="34" charset="0"/>
                <a:ea typeface="Aptos" panose="020B0004020202020204" pitchFamily="34" charset="0"/>
                <a:cs typeface="Times New Roman" panose="02020603050405020304" pitchFamily="18" charset="0"/>
                <a:hlinkClick r:id="rId10"/>
              </a:rPr>
              <a:t>Identifying and supporting the needs of children with SEND in mainstream settings - GOV.UK</a:t>
            </a:r>
            <a:endParaRPr lang="en-GB" sz="1800" kern="15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4" name="Picture 13">
            <a:hlinkClick r:id="rId11"/>
            <a:extLst>
              <a:ext uri="{FF2B5EF4-FFF2-40B4-BE49-F238E27FC236}">
                <a16:creationId xmlns:a16="http://schemas.microsoft.com/office/drawing/2014/main" id="{951CAD34-B22D-CD24-1882-9462290E1EB0}"/>
              </a:ext>
            </a:extLst>
          </p:cNvPr>
          <p:cNvPicPr>
            <a:picLocks noChangeAspect="1"/>
          </p:cNvPicPr>
          <p:nvPr/>
        </p:nvPicPr>
        <p:blipFill>
          <a:blip r:embed="rId12"/>
          <a:stretch>
            <a:fillRect/>
          </a:stretch>
        </p:blipFill>
        <p:spPr>
          <a:xfrm>
            <a:off x="1121776" y="11210168"/>
            <a:ext cx="9125419" cy="2057506"/>
          </a:xfrm>
          <a:prstGeom prst="rect">
            <a:avLst/>
          </a:prstGeom>
        </p:spPr>
      </p:pic>
      <p:sp>
        <p:nvSpPr>
          <p:cNvPr id="3" name="TextBox 2">
            <a:extLst>
              <a:ext uri="{FF2B5EF4-FFF2-40B4-BE49-F238E27FC236}">
                <a16:creationId xmlns:a16="http://schemas.microsoft.com/office/drawing/2014/main" id="{E88DA6B9-3F9C-18CB-7C28-0A53E8236046}"/>
              </a:ext>
            </a:extLst>
          </p:cNvPr>
          <p:cNvSpPr txBox="1"/>
          <p:nvPr/>
        </p:nvSpPr>
        <p:spPr>
          <a:xfrm>
            <a:off x="12729411" y="2993846"/>
            <a:ext cx="9976712" cy="1785104"/>
          </a:xfrm>
          <a:prstGeom prst="rect">
            <a:avLst/>
          </a:prstGeom>
          <a:noFill/>
        </p:spPr>
        <p:txBody>
          <a:bodyPr wrap="square" rtlCol="0">
            <a:spAutoFit/>
          </a:bodyPr>
          <a:lstStyle/>
          <a:p>
            <a:r>
              <a:rPr lang="en-GB" sz="2800" b="1" dirty="0"/>
              <a:t>Involving Children &amp; Young People in Decisions that Affect Them: A Guide for Practitioners</a:t>
            </a:r>
          </a:p>
          <a:p>
            <a:endParaRPr lang="en-GB" dirty="0">
              <a:hlinkClick r:id="rId13"/>
            </a:endParaRPr>
          </a:p>
          <a:p>
            <a:r>
              <a:rPr lang="en-GB" dirty="0">
                <a:hlinkClick r:id="rId13"/>
              </a:rPr>
              <a:t>Children's Rights and Participation Highland - Highland Resources</a:t>
            </a:r>
            <a:endParaRPr lang="en-GB" dirty="0"/>
          </a:p>
          <a:p>
            <a:endParaRPr lang="en-GB" dirty="0"/>
          </a:p>
        </p:txBody>
      </p:sp>
      <p:sp>
        <p:nvSpPr>
          <p:cNvPr id="4" name="TextBox 3">
            <a:extLst>
              <a:ext uri="{FF2B5EF4-FFF2-40B4-BE49-F238E27FC236}">
                <a16:creationId xmlns:a16="http://schemas.microsoft.com/office/drawing/2014/main" id="{72A78F72-00C6-240B-C4F4-66FD917054BA}"/>
              </a:ext>
            </a:extLst>
          </p:cNvPr>
          <p:cNvSpPr txBox="1"/>
          <p:nvPr/>
        </p:nvSpPr>
        <p:spPr>
          <a:xfrm>
            <a:off x="12729411" y="6858000"/>
            <a:ext cx="10772779" cy="1754326"/>
          </a:xfrm>
          <a:prstGeom prst="rect">
            <a:avLst/>
          </a:prstGeom>
          <a:noFill/>
        </p:spPr>
        <p:txBody>
          <a:bodyPr wrap="square" rtlCol="0">
            <a:spAutoFit/>
          </a:bodyPr>
          <a:lstStyle/>
          <a:p>
            <a:r>
              <a:rPr lang="en-GB" sz="3600" u="sng" dirty="0">
                <a:hlinkClick r:id="rId14">
                  <a:extLst>
                    <a:ext uri="{A12FA001-AC4F-418D-AE19-62706E023703}">
                      <ahyp:hlinkClr xmlns:ahyp="http://schemas.microsoft.com/office/drawing/2018/hyperlinkcolor" val="tx"/>
                    </a:ext>
                  </a:extLst>
                </a:hlinkClick>
              </a:rPr>
              <a:t>Wellbeing Cards: </a:t>
            </a:r>
            <a:endParaRPr lang="en-GB" u="sng" dirty="0">
              <a:solidFill>
                <a:srgbClr val="6EAC1C"/>
              </a:solidFill>
              <a:hlinkClick r:id="rId14">
                <a:extLst>
                  <a:ext uri="{A12FA001-AC4F-418D-AE19-62706E023703}">
                    <ahyp:hlinkClr xmlns:ahyp="http://schemas.microsoft.com/office/drawing/2018/hyperlinkcolor" val="tx"/>
                  </a:ext>
                </a:extLst>
              </a:hlinkClick>
            </a:endParaRPr>
          </a:p>
          <a:p>
            <a:r>
              <a:rPr lang="en-GB" u="sng" dirty="0">
                <a:hlinkClick r:id="rId14">
                  <a:extLst>
                    <a:ext uri="{A12FA001-AC4F-418D-AE19-62706E023703}">
                      <ahyp:hlinkClr xmlns:ahyp="http://schemas.microsoft.com/office/drawing/2018/hyperlinkcolor" val="tx"/>
                    </a:ext>
                  </a:extLst>
                </a:hlinkClick>
              </a:rPr>
              <a:t>Accessible Card Sorting Activity for identifying Pupil Perspective on Risk factors &amp; Protective Factors</a:t>
            </a:r>
          </a:p>
          <a:p>
            <a:endParaRPr lang="en-GB" dirty="0">
              <a:solidFill>
                <a:srgbClr val="6EAC1C"/>
              </a:solidFill>
              <a:hlinkClick r:id="rId14">
                <a:extLst>
                  <a:ext uri="{A12FA001-AC4F-418D-AE19-62706E023703}">
                    <ahyp:hlinkClr xmlns:ahyp="http://schemas.microsoft.com/office/drawing/2018/hyperlinkcolor" val="tx"/>
                  </a:ext>
                </a:extLst>
              </a:hlinkClick>
            </a:endParaRPr>
          </a:p>
          <a:p>
            <a:r>
              <a:rPr lang="en-GB" dirty="0">
                <a:solidFill>
                  <a:srgbClr val="6EAC1C"/>
                </a:solidFill>
                <a:hlinkClick r:id="rId14">
                  <a:extLst>
                    <a:ext uri="{A12FA001-AC4F-418D-AE19-62706E023703}">
                      <ahyp:hlinkClr xmlns:ahyp="http://schemas.microsoft.com/office/drawing/2018/hyperlinkcolor" val="tx"/>
                    </a:ext>
                  </a:extLst>
                </a:hlinkClick>
              </a:rPr>
              <a:t>https://www.schoolwellbeingcards.co.uk/</a:t>
            </a:r>
            <a:endParaRPr lang="en-GB" dirty="0"/>
          </a:p>
          <a:p>
            <a:endParaRPr lang="en-GB" dirty="0"/>
          </a:p>
        </p:txBody>
      </p:sp>
      <p:sp>
        <p:nvSpPr>
          <p:cNvPr id="6" name="TextBox 5">
            <a:extLst>
              <a:ext uri="{FF2B5EF4-FFF2-40B4-BE49-F238E27FC236}">
                <a16:creationId xmlns:a16="http://schemas.microsoft.com/office/drawing/2014/main" id="{46961D74-4CC0-C5EB-F435-87CCB4209ED6}"/>
              </a:ext>
            </a:extLst>
          </p:cNvPr>
          <p:cNvSpPr txBox="1"/>
          <p:nvPr/>
        </p:nvSpPr>
        <p:spPr>
          <a:xfrm>
            <a:off x="12729411" y="5841629"/>
            <a:ext cx="9976712" cy="646331"/>
          </a:xfrm>
          <a:prstGeom prst="rect">
            <a:avLst/>
          </a:prstGeom>
          <a:noFill/>
        </p:spPr>
        <p:txBody>
          <a:bodyPr wrap="square" rtlCol="0">
            <a:spAutoFit/>
          </a:bodyPr>
          <a:lstStyle/>
          <a:p>
            <a:endParaRPr lang="en-GB" dirty="0">
              <a:hlinkClick r:id="rId15"/>
            </a:endParaRPr>
          </a:p>
          <a:p>
            <a:r>
              <a:rPr lang="en-GB" dirty="0">
                <a:hlinkClick r:id="rId15"/>
              </a:rPr>
              <a:t>Shop – What's Your Strength?</a:t>
            </a:r>
            <a:endParaRPr lang="en-GB" dirty="0"/>
          </a:p>
        </p:txBody>
      </p:sp>
      <p:pic>
        <p:nvPicPr>
          <p:cNvPr id="11" name="Picture 10">
            <a:extLst>
              <a:ext uri="{FF2B5EF4-FFF2-40B4-BE49-F238E27FC236}">
                <a16:creationId xmlns:a16="http://schemas.microsoft.com/office/drawing/2014/main" id="{CB1EC46B-5737-CB67-0F17-E4D4BA82F5F5}"/>
              </a:ext>
            </a:extLst>
          </p:cNvPr>
          <p:cNvPicPr>
            <a:picLocks noChangeAspect="1"/>
          </p:cNvPicPr>
          <p:nvPr/>
        </p:nvPicPr>
        <p:blipFill>
          <a:blip r:embed="rId16"/>
          <a:stretch>
            <a:fillRect/>
          </a:stretch>
        </p:blipFill>
        <p:spPr>
          <a:xfrm>
            <a:off x="12807446" y="4744067"/>
            <a:ext cx="1004636" cy="1457318"/>
          </a:xfrm>
          <a:prstGeom prst="rect">
            <a:avLst/>
          </a:prstGeom>
        </p:spPr>
      </p:pic>
      <p:pic>
        <p:nvPicPr>
          <p:cNvPr id="13" name="Picture 12">
            <a:extLst>
              <a:ext uri="{FF2B5EF4-FFF2-40B4-BE49-F238E27FC236}">
                <a16:creationId xmlns:a16="http://schemas.microsoft.com/office/drawing/2014/main" id="{BEB9D527-B50D-CF06-1E0F-D83D022812A1}"/>
              </a:ext>
            </a:extLst>
          </p:cNvPr>
          <p:cNvPicPr>
            <a:picLocks noChangeAspect="1"/>
          </p:cNvPicPr>
          <p:nvPr/>
        </p:nvPicPr>
        <p:blipFill>
          <a:blip r:embed="rId17"/>
          <a:stretch>
            <a:fillRect/>
          </a:stretch>
        </p:blipFill>
        <p:spPr>
          <a:xfrm>
            <a:off x="16427500" y="6655306"/>
            <a:ext cx="1705355" cy="774477"/>
          </a:xfrm>
          <a:prstGeom prst="rect">
            <a:avLst/>
          </a:prstGeom>
        </p:spPr>
      </p:pic>
      <p:sp>
        <p:nvSpPr>
          <p:cNvPr id="16" name="TextBox 15">
            <a:extLst>
              <a:ext uri="{FF2B5EF4-FFF2-40B4-BE49-F238E27FC236}">
                <a16:creationId xmlns:a16="http://schemas.microsoft.com/office/drawing/2014/main" id="{F7DDD436-F497-A185-D985-07CF03A09071}"/>
              </a:ext>
            </a:extLst>
          </p:cNvPr>
          <p:cNvSpPr txBox="1"/>
          <p:nvPr/>
        </p:nvSpPr>
        <p:spPr>
          <a:xfrm>
            <a:off x="13890117" y="5644972"/>
            <a:ext cx="3771899" cy="369332"/>
          </a:xfrm>
          <a:prstGeom prst="rect">
            <a:avLst/>
          </a:prstGeom>
          <a:noFill/>
        </p:spPr>
        <p:txBody>
          <a:bodyPr wrap="square">
            <a:spAutoFit/>
          </a:bodyPr>
          <a:lstStyle/>
          <a:p>
            <a:r>
              <a:rPr lang="en-GB" dirty="0">
                <a:hlinkClick r:id="rId18"/>
              </a:rPr>
              <a:t>Cards – What's Your Strength?</a:t>
            </a:r>
            <a:endParaRPr lang="en-GB" dirty="0"/>
          </a:p>
        </p:txBody>
      </p:sp>
      <p:pic>
        <p:nvPicPr>
          <p:cNvPr id="8" name="Picture 7" descr="A white background with blue text&#10;&#10;AI-generated content may be incorrect.">
            <a:extLst>
              <a:ext uri="{FF2B5EF4-FFF2-40B4-BE49-F238E27FC236}">
                <a16:creationId xmlns:a16="http://schemas.microsoft.com/office/drawing/2014/main" id="{AE33E2A4-A5C2-3392-54E5-4D81244B30C4}"/>
              </a:ext>
            </a:extLst>
          </p:cNvPr>
          <p:cNvPicPr>
            <a:picLocks noChangeAspect="1"/>
          </p:cNvPicPr>
          <p:nvPr/>
        </p:nvPicPr>
        <p:blipFill>
          <a:blip r:embed="rId19"/>
          <a:stretch>
            <a:fillRect/>
          </a:stretch>
        </p:blipFill>
        <p:spPr>
          <a:xfrm>
            <a:off x="7605675" y="2652394"/>
            <a:ext cx="2490203" cy="1413761"/>
          </a:xfrm>
          <a:prstGeom prst="rect">
            <a:avLst/>
          </a:prstGeom>
        </p:spPr>
      </p:pic>
      <p:pic>
        <p:nvPicPr>
          <p:cNvPr id="18" name="Picture 17">
            <a:extLst>
              <a:ext uri="{FF2B5EF4-FFF2-40B4-BE49-F238E27FC236}">
                <a16:creationId xmlns:a16="http://schemas.microsoft.com/office/drawing/2014/main" id="{922B8D58-3A28-DE91-0CC5-F3230757DA44}"/>
              </a:ext>
            </a:extLst>
          </p:cNvPr>
          <p:cNvPicPr>
            <a:picLocks noChangeAspect="1"/>
          </p:cNvPicPr>
          <p:nvPr/>
        </p:nvPicPr>
        <p:blipFill>
          <a:blip r:embed="rId20"/>
          <a:stretch>
            <a:fillRect/>
          </a:stretch>
        </p:blipFill>
        <p:spPr>
          <a:xfrm>
            <a:off x="13134036" y="9837257"/>
            <a:ext cx="987577" cy="1372911"/>
          </a:xfrm>
          <a:prstGeom prst="rect">
            <a:avLst/>
          </a:prstGeom>
        </p:spPr>
      </p:pic>
    </p:spTree>
    <p:extLst>
      <p:ext uri="{BB962C8B-B14F-4D97-AF65-F5344CB8AC3E}">
        <p14:creationId xmlns:p14="http://schemas.microsoft.com/office/powerpoint/2010/main" val="3234569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1D1FF0-9456-8F51-A980-66564349434E}"/>
              </a:ext>
            </a:extLst>
          </p:cNvPr>
          <p:cNvSpPr txBox="1"/>
          <p:nvPr/>
        </p:nvSpPr>
        <p:spPr>
          <a:xfrm>
            <a:off x="581892" y="1805049"/>
            <a:ext cx="21334522" cy="2462213"/>
          </a:xfrm>
          <a:prstGeom prst="rect">
            <a:avLst/>
          </a:prstGeom>
          <a:noFill/>
        </p:spPr>
        <p:txBody>
          <a:bodyPr wrap="square" rtlCol="0">
            <a:spAutoFit/>
          </a:bodyPr>
          <a:lstStyle/>
          <a:p>
            <a:pPr algn="ctr"/>
            <a:r>
              <a:rPr lang="en-GB" sz="15400" b="1" dirty="0">
                <a:solidFill>
                  <a:srgbClr val="B31A82"/>
                </a:solidFill>
              </a:rPr>
              <a:t>Q&amp;A</a:t>
            </a:r>
          </a:p>
        </p:txBody>
      </p:sp>
      <p:pic>
        <p:nvPicPr>
          <p:cNvPr id="4" name="Picture 3">
            <a:extLst>
              <a:ext uri="{FF2B5EF4-FFF2-40B4-BE49-F238E27FC236}">
                <a16:creationId xmlns:a16="http://schemas.microsoft.com/office/drawing/2014/main" id="{4F786F19-E60E-CF33-C4ED-806C1BA2FFEE}"/>
              </a:ext>
            </a:extLst>
          </p:cNvPr>
          <p:cNvPicPr>
            <a:picLocks noChangeAspect="1"/>
          </p:cNvPicPr>
          <p:nvPr/>
        </p:nvPicPr>
        <p:blipFill>
          <a:blip r:embed="rId3"/>
          <a:srcRect l="1374" r="73271" b="36559"/>
          <a:stretch>
            <a:fillRect/>
          </a:stretch>
        </p:blipFill>
        <p:spPr>
          <a:xfrm>
            <a:off x="16872155" y="3036155"/>
            <a:ext cx="6489290" cy="10623878"/>
          </a:xfrm>
          <a:prstGeom prst="rect">
            <a:avLst/>
          </a:prstGeom>
        </p:spPr>
      </p:pic>
    </p:spTree>
    <p:extLst>
      <p:ext uri="{BB962C8B-B14F-4D97-AF65-F5344CB8AC3E}">
        <p14:creationId xmlns:p14="http://schemas.microsoft.com/office/powerpoint/2010/main" val="2390973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C825-A0F3-657B-D011-D1C25C456BF0}"/>
              </a:ext>
            </a:extLst>
          </p:cNvPr>
          <p:cNvSpPr>
            <a:spLocks noGrp="1"/>
          </p:cNvSpPr>
          <p:nvPr>
            <p:ph type="title"/>
          </p:nvPr>
        </p:nvSpPr>
        <p:spPr/>
        <p:txBody>
          <a:bodyPr/>
          <a:lstStyle/>
          <a:p>
            <a:r>
              <a:rPr lang="en-GB" dirty="0"/>
              <a:t>What is Vocational Profiling?</a:t>
            </a:r>
          </a:p>
        </p:txBody>
      </p:sp>
      <p:pic>
        <p:nvPicPr>
          <p:cNvPr id="4" name="Content Placeholder 3">
            <a:extLst>
              <a:ext uri="{FF2B5EF4-FFF2-40B4-BE49-F238E27FC236}">
                <a16:creationId xmlns:a16="http://schemas.microsoft.com/office/drawing/2014/main" id="{C7D0FC79-151B-1D58-96A0-D5D2147AB9E8}"/>
              </a:ext>
            </a:extLst>
          </p:cNvPr>
          <p:cNvPicPr>
            <a:picLocks noChangeAspect="1"/>
          </p:cNvPicPr>
          <p:nvPr/>
        </p:nvPicPr>
        <p:blipFill>
          <a:blip r:embed="rId3"/>
          <a:stretch>
            <a:fillRect/>
          </a:stretch>
        </p:blipFill>
        <p:spPr>
          <a:xfrm>
            <a:off x="17425844" y="285685"/>
            <a:ext cx="6211546" cy="4146207"/>
          </a:xfrm>
          <a:prstGeom prst="rect">
            <a:avLst/>
          </a:prstGeom>
        </p:spPr>
      </p:pic>
      <p:sp>
        <p:nvSpPr>
          <p:cNvPr id="5" name="Content Placeholder 2">
            <a:extLst>
              <a:ext uri="{FF2B5EF4-FFF2-40B4-BE49-F238E27FC236}">
                <a16:creationId xmlns:a16="http://schemas.microsoft.com/office/drawing/2014/main" id="{7D1B8560-721F-4D63-61FF-6744699F6EC1}"/>
              </a:ext>
            </a:extLst>
          </p:cNvPr>
          <p:cNvSpPr txBox="1">
            <a:spLocks/>
          </p:cNvSpPr>
          <p:nvPr/>
        </p:nvSpPr>
        <p:spPr>
          <a:xfrm>
            <a:off x="1523945" y="4250816"/>
            <a:ext cx="21334522" cy="6855400"/>
          </a:xfrm>
          <a:prstGeom prst="rect">
            <a:avLst/>
          </a:prstGeom>
        </p:spPr>
        <p:txBody>
          <a:bodyPr numCol="2" spcCol="1944000">
            <a:noAutofit/>
          </a:bodyPr>
          <a:lstStyle>
            <a:lvl1pPr marL="0" indent="0" algn="l" defTabSz="1828709" rtl="0" eaLnBrk="1" latinLnBrk="0" hangingPunct="1">
              <a:lnSpc>
                <a:spcPct val="90000"/>
              </a:lnSpc>
              <a:spcBef>
                <a:spcPts val="2000"/>
              </a:spcBef>
              <a:buFont typeface="Arial" panose="020B0604020202020204" pitchFamily="34" charset="0"/>
              <a:buNone/>
              <a:defRPr sz="3600" kern="1200">
                <a:solidFill>
                  <a:schemeClr val="tx1"/>
                </a:solidFill>
                <a:latin typeface="Arial" panose="020B0604020202020204" pitchFamily="34" charset="0"/>
                <a:ea typeface="+mn-ea"/>
                <a:cs typeface="Arial" panose="020B0604020202020204" pitchFamily="34" charset="0"/>
              </a:defRPr>
            </a:lvl1pPr>
            <a:lvl2pPr marL="457200" indent="0" algn="l" defTabSz="1828709" rtl="0" eaLnBrk="1" latinLnBrk="0" hangingPunct="1">
              <a:lnSpc>
                <a:spcPct val="90000"/>
              </a:lnSpc>
              <a:spcBef>
                <a:spcPts val="1000"/>
              </a:spcBef>
              <a:buFont typeface="Arial" panose="020B0604020202020204" pitchFamily="34" charset="0"/>
              <a:buNone/>
              <a:defRPr sz="2800" kern="1200">
                <a:solidFill>
                  <a:srgbClr val="08314C"/>
                </a:solidFill>
                <a:latin typeface="Arial" panose="020B0604020202020204" pitchFamily="34" charset="0"/>
                <a:ea typeface="+mn-ea"/>
                <a:cs typeface="Arial" panose="020B0604020202020204" pitchFamily="34" charset="0"/>
              </a:defRPr>
            </a:lvl2pPr>
            <a:lvl3pPr marL="914400" indent="0" algn="l" defTabSz="1828709" rtl="0" eaLnBrk="1" latinLnBrk="0" hangingPunct="1">
              <a:lnSpc>
                <a:spcPct val="90000"/>
              </a:lnSpc>
              <a:spcBef>
                <a:spcPts val="1000"/>
              </a:spcBef>
              <a:buFont typeface="Arial" panose="020B0604020202020204" pitchFamily="34" charset="0"/>
              <a:buNone/>
              <a:defRPr sz="2400" kern="1200">
                <a:solidFill>
                  <a:srgbClr val="08314C"/>
                </a:solidFill>
                <a:latin typeface="Arial" panose="020B0604020202020204" pitchFamily="34" charset="0"/>
                <a:ea typeface="+mn-ea"/>
                <a:cs typeface="Arial" panose="020B0604020202020204" pitchFamily="34" charset="0"/>
              </a:defRPr>
            </a:lvl3pPr>
            <a:lvl4pPr marL="1371600" indent="0" algn="l" defTabSz="1828709" rtl="0" eaLnBrk="1" latinLnBrk="0" hangingPunct="1">
              <a:lnSpc>
                <a:spcPct val="90000"/>
              </a:lnSpc>
              <a:spcBef>
                <a:spcPts val="1000"/>
              </a:spcBef>
              <a:buFont typeface="Arial" panose="020B0604020202020204" pitchFamily="34" charset="0"/>
              <a:buNone/>
              <a:defRPr sz="2000" kern="1200">
                <a:solidFill>
                  <a:srgbClr val="08314C"/>
                </a:solidFill>
                <a:latin typeface="Arial" panose="020B0604020202020204" pitchFamily="34" charset="0"/>
                <a:ea typeface="+mn-ea"/>
                <a:cs typeface="Arial" panose="020B0604020202020204" pitchFamily="34" charset="0"/>
              </a:defRPr>
            </a:lvl4pPr>
            <a:lvl5pPr marL="1828800" indent="0" algn="l" defTabSz="1828709" rtl="0" eaLnBrk="1" latinLnBrk="0" hangingPunct="1">
              <a:lnSpc>
                <a:spcPct val="90000"/>
              </a:lnSpc>
              <a:spcBef>
                <a:spcPts val="1000"/>
              </a:spcBef>
              <a:buFont typeface="Arial" panose="020B0604020202020204" pitchFamily="34" charset="0"/>
              <a:buNone/>
              <a:defRPr sz="2000" kern="1200">
                <a:solidFill>
                  <a:srgbClr val="08314C"/>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9pPr>
          </a:lstStyle>
          <a:p>
            <a:r>
              <a:rPr lang="en-GB" dirty="0">
                <a:solidFill>
                  <a:srgbClr val="7030A0"/>
                </a:solidFill>
              </a:rPr>
              <a:t>Holistic &amp; Strengths-Based</a:t>
            </a:r>
            <a:r>
              <a:rPr lang="en-GB" dirty="0"/>
              <a:t>: </a:t>
            </a:r>
          </a:p>
          <a:p>
            <a:r>
              <a:rPr lang="en-GB" dirty="0"/>
              <a:t>Gathers information on hobbies, daily life, motivations, and challenges, focusing on abilities rather than limitations.</a:t>
            </a:r>
          </a:p>
          <a:p>
            <a:r>
              <a:rPr lang="en-GB" dirty="0">
                <a:solidFill>
                  <a:srgbClr val="7030A0"/>
                </a:solidFill>
              </a:rPr>
              <a:t>Collaborative: </a:t>
            </a:r>
          </a:p>
          <a:p>
            <a:r>
              <a:rPr lang="en-GB" dirty="0"/>
              <a:t>Developed </a:t>
            </a:r>
            <a:r>
              <a:rPr lang="en-GB" i="1" dirty="0"/>
              <a:t>with </a:t>
            </a:r>
            <a:r>
              <a:rPr lang="en-GB" dirty="0"/>
              <a:t>the individual, parents/carers &amp; key staff</a:t>
            </a:r>
          </a:p>
          <a:p>
            <a:r>
              <a:rPr lang="en-GB" dirty="0">
                <a:solidFill>
                  <a:srgbClr val="7030A0"/>
                </a:solidFill>
              </a:rPr>
              <a:t>Dynamic Document: </a:t>
            </a:r>
          </a:p>
          <a:p>
            <a:r>
              <a:rPr lang="en-GB" dirty="0"/>
              <a:t>A "live" record, updated with new experiences to reflect evolving skills and goals.</a:t>
            </a:r>
          </a:p>
          <a:p>
            <a:endParaRPr lang="en-GB" dirty="0"/>
          </a:p>
          <a:p>
            <a:endParaRPr lang="en-GB" dirty="0"/>
          </a:p>
          <a:p>
            <a:endParaRPr lang="en-GB" dirty="0"/>
          </a:p>
          <a:p>
            <a:r>
              <a:rPr lang="en-GB" dirty="0">
                <a:solidFill>
                  <a:srgbClr val="7030A0"/>
                </a:solidFill>
              </a:rPr>
              <a:t>Identifies Needs &amp; Accommodations</a:t>
            </a:r>
            <a:r>
              <a:rPr lang="en-GB" dirty="0"/>
              <a:t>: </a:t>
            </a:r>
          </a:p>
          <a:p>
            <a:r>
              <a:rPr lang="en-GB" dirty="0"/>
              <a:t>Pinpoints what support is needed (e.g., time management, travel, specific workplace accommodations) for success.</a:t>
            </a:r>
          </a:p>
          <a:p>
            <a:r>
              <a:rPr lang="en-GB" dirty="0">
                <a:solidFill>
                  <a:srgbClr val="7030A0"/>
                </a:solidFill>
              </a:rPr>
              <a:t>Guides Transitions: </a:t>
            </a:r>
          </a:p>
          <a:p>
            <a:r>
              <a:rPr lang="en-GB" dirty="0"/>
              <a:t>Helps in choosing suitable work tasters, courses, internships, and informs Education, Health and Care (EHC) plans</a:t>
            </a:r>
          </a:p>
          <a:p>
            <a:endParaRPr lang="en-GB" dirty="0"/>
          </a:p>
        </p:txBody>
      </p:sp>
      <p:sp>
        <p:nvSpPr>
          <p:cNvPr id="6" name="TextBox 5">
            <a:extLst>
              <a:ext uri="{FF2B5EF4-FFF2-40B4-BE49-F238E27FC236}">
                <a16:creationId xmlns:a16="http://schemas.microsoft.com/office/drawing/2014/main" id="{E4B9803D-40DD-A8C3-AA64-C992966E6AE1}"/>
              </a:ext>
            </a:extLst>
          </p:cNvPr>
          <p:cNvSpPr txBox="1"/>
          <p:nvPr/>
        </p:nvSpPr>
        <p:spPr>
          <a:xfrm>
            <a:off x="745022" y="2862232"/>
            <a:ext cx="16680822" cy="2308324"/>
          </a:xfrm>
          <a:prstGeom prst="rect">
            <a:avLst/>
          </a:prstGeom>
          <a:noFill/>
        </p:spPr>
        <p:txBody>
          <a:bodyPr wrap="square" rtlCol="0">
            <a:spAutoFit/>
          </a:bodyPr>
          <a:lstStyle/>
          <a:p>
            <a:pPr algn="ctr"/>
            <a:r>
              <a:rPr lang="en-GB" sz="4800" dirty="0">
                <a:solidFill>
                  <a:srgbClr val="B31A82"/>
                </a:solidFill>
              </a:rPr>
              <a:t>Preparing for Adulthood - </a:t>
            </a:r>
            <a:r>
              <a:rPr lang="en-GB" sz="4800" dirty="0">
                <a:solidFill>
                  <a:srgbClr val="01A4B4"/>
                </a:solidFill>
              </a:rPr>
              <a:t>Fostering an Inclusive Transition Process</a:t>
            </a:r>
          </a:p>
          <a:p>
            <a:pPr algn="ctr"/>
            <a:endParaRPr lang="en-GB" sz="4800" dirty="0">
              <a:solidFill>
                <a:srgbClr val="01A4B4"/>
              </a:solidFill>
            </a:endParaRPr>
          </a:p>
          <a:p>
            <a:pPr algn="ctr"/>
            <a:endParaRPr lang="en-GB" sz="4800" dirty="0">
              <a:solidFill>
                <a:srgbClr val="01A4B4"/>
              </a:solidFill>
            </a:endParaRPr>
          </a:p>
        </p:txBody>
      </p:sp>
      <p:sp>
        <p:nvSpPr>
          <p:cNvPr id="3" name="TextBox 2">
            <a:extLst>
              <a:ext uri="{FF2B5EF4-FFF2-40B4-BE49-F238E27FC236}">
                <a16:creationId xmlns:a16="http://schemas.microsoft.com/office/drawing/2014/main" id="{DA8BD2DD-8632-9500-FBC2-4E60CC195507}"/>
              </a:ext>
            </a:extLst>
          </p:cNvPr>
          <p:cNvSpPr txBox="1"/>
          <p:nvPr/>
        </p:nvSpPr>
        <p:spPr>
          <a:xfrm>
            <a:off x="1523945" y="11106216"/>
            <a:ext cx="21334522" cy="830997"/>
          </a:xfrm>
          <a:prstGeom prst="rect">
            <a:avLst/>
          </a:prstGeom>
          <a:noFill/>
        </p:spPr>
        <p:txBody>
          <a:bodyPr wrap="square" rtlCol="0">
            <a:spAutoFit/>
          </a:bodyPr>
          <a:lstStyle/>
          <a:p>
            <a:r>
              <a:rPr lang="en-GB" sz="4800" dirty="0">
                <a:solidFill>
                  <a:schemeClr val="accent3"/>
                </a:solidFill>
              </a:rPr>
              <a:t>Needs led: Adaptable to your school context and individual needs of your pupils.</a:t>
            </a:r>
          </a:p>
        </p:txBody>
      </p:sp>
      <p:sp>
        <p:nvSpPr>
          <p:cNvPr id="7" name="TextBox 6">
            <a:extLst>
              <a:ext uri="{FF2B5EF4-FFF2-40B4-BE49-F238E27FC236}">
                <a16:creationId xmlns:a16="http://schemas.microsoft.com/office/drawing/2014/main" id="{D9142955-3D5A-8A26-0094-A0BB048C1180}"/>
              </a:ext>
            </a:extLst>
          </p:cNvPr>
          <p:cNvSpPr txBox="1"/>
          <p:nvPr/>
        </p:nvSpPr>
        <p:spPr>
          <a:xfrm>
            <a:off x="964493" y="11844880"/>
            <a:ext cx="22672897" cy="984885"/>
          </a:xfrm>
          <a:prstGeom prst="rect">
            <a:avLst/>
          </a:prstGeom>
          <a:noFill/>
        </p:spPr>
        <p:txBody>
          <a:bodyPr wrap="square" rtlCol="0">
            <a:spAutoFit/>
          </a:bodyPr>
          <a:lstStyle/>
          <a:p>
            <a:pPr algn="ctr"/>
            <a:r>
              <a:rPr lang="en-GB" sz="4000" dirty="0">
                <a:solidFill>
                  <a:srgbClr val="B31A82"/>
                </a:solidFill>
              </a:rPr>
              <a:t>A passport - supporting YP to identify their strengths and needs as they </a:t>
            </a:r>
            <a:r>
              <a:rPr lang="en-GB" sz="4000" dirty="0" err="1">
                <a:solidFill>
                  <a:srgbClr val="B31A82"/>
                </a:solidFill>
              </a:rPr>
              <a:t>PfA</a:t>
            </a:r>
            <a:r>
              <a:rPr lang="en-GB" sz="4000" dirty="0">
                <a:solidFill>
                  <a:srgbClr val="B31A82"/>
                </a:solidFill>
              </a:rPr>
              <a:t> </a:t>
            </a:r>
          </a:p>
          <a:p>
            <a:endParaRPr lang="en-GB" dirty="0"/>
          </a:p>
        </p:txBody>
      </p:sp>
    </p:spTree>
    <p:extLst>
      <p:ext uri="{BB962C8B-B14F-4D97-AF65-F5344CB8AC3E}">
        <p14:creationId xmlns:p14="http://schemas.microsoft.com/office/powerpoint/2010/main" val="1960791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2B2CB-BECF-DEA8-2137-F7B59E2A9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92" y="153334"/>
            <a:ext cx="13781941" cy="4984837"/>
          </a:xfrm>
          <a:prstGeom prst="rect">
            <a:avLst/>
          </a:prstGeom>
        </p:spPr>
      </p:pic>
      <p:pic>
        <p:nvPicPr>
          <p:cNvPr id="1028" name="Picture 4">
            <a:extLst>
              <a:ext uri="{FF2B5EF4-FFF2-40B4-BE49-F238E27FC236}">
                <a16:creationId xmlns:a16="http://schemas.microsoft.com/office/drawing/2014/main" id="{0B49E176-3A76-131A-AF51-64F210E69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8875" y="677430"/>
            <a:ext cx="8217547" cy="123611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389C1C3-7CB2-9F9C-A3CB-B135CEF4891E}"/>
              </a:ext>
            </a:extLst>
          </p:cNvPr>
          <p:cNvPicPr>
            <a:picLocks noChangeAspect="1"/>
          </p:cNvPicPr>
          <p:nvPr/>
        </p:nvPicPr>
        <p:blipFill>
          <a:blip r:embed="rId4"/>
          <a:stretch>
            <a:fillRect/>
          </a:stretch>
        </p:blipFill>
        <p:spPr>
          <a:xfrm>
            <a:off x="918105" y="5138170"/>
            <a:ext cx="13677711" cy="7861192"/>
          </a:xfrm>
          <a:prstGeom prst="rect">
            <a:avLst/>
          </a:prstGeom>
        </p:spPr>
      </p:pic>
    </p:spTree>
    <p:extLst>
      <p:ext uri="{BB962C8B-B14F-4D97-AF65-F5344CB8AC3E}">
        <p14:creationId xmlns:p14="http://schemas.microsoft.com/office/powerpoint/2010/main" val="3825226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2412"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B5C265-D6D9-C023-9A46-8A86B5583E89}"/>
              </a:ext>
            </a:extLst>
          </p:cNvPr>
          <p:cNvSpPr>
            <a:spLocks noGrp="1"/>
          </p:cNvSpPr>
          <p:nvPr>
            <p:ph type="title"/>
          </p:nvPr>
        </p:nvSpPr>
        <p:spPr>
          <a:xfrm>
            <a:off x="1261789" y="1279040"/>
            <a:ext cx="6857554" cy="3438144"/>
          </a:xfrm>
        </p:spPr>
        <p:txBody>
          <a:bodyPr vert="horz" lIns="91440" tIns="45720" rIns="91440" bIns="45720" rtlCol="0" anchor="b">
            <a:normAutofit/>
          </a:bodyPr>
          <a:lstStyle/>
          <a:p>
            <a:pPr defTabSz="914400"/>
            <a:r>
              <a:rPr lang="en-US" sz="8300" kern="1200" dirty="0">
                <a:latin typeface="+mj-lt"/>
                <a:ea typeface="+mj-ea"/>
                <a:cs typeface="+mj-cs"/>
              </a:rPr>
              <a:t>Successful Implementation</a:t>
            </a:r>
          </a:p>
        </p:txBody>
      </p:sp>
      <p:sp>
        <p:nvSpPr>
          <p:cNvPr id="2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6472" y="5147512"/>
            <a:ext cx="6509766" cy="36576"/>
          </a:xfrm>
          <a:custGeom>
            <a:avLst/>
            <a:gdLst>
              <a:gd name="csX0" fmla="*/ 0 w 6509766"/>
              <a:gd name="csY0" fmla="*/ 0 h 36576"/>
              <a:gd name="csX1" fmla="*/ 650977 w 6509766"/>
              <a:gd name="csY1" fmla="*/ 0 h 36576"/>
              <a:gd name="csX2" fmla="*/ 1301953 w 6509766"/>
              <a:gd name="csY2" fmla="*/ 0 h 36576"/>
              <a:gd name="csX3" fmla="*/ 1952930 w 6509766"/>
              <a:gd name="csY3" fmla="*/ 0 h 36576"/>
              <a:gd name="csX4" fmla="*/ 2734102 w 6509766"/>
              <a:gd name="csY4" fmla="*/ 0 h 36576"/>
              <a:gd name="csX5" fmla="*/ 3450176 w 6509766"/>
              <a:gd name="csY5" fmla="*/ 0 h 36576"/>
              <a:gd name="csX6" fmla="*/ 3905860 w 6509766"/>
              <a:gd name="csY6" fmla="*/ 0 h 36576"/>
              <a:gd name="csX7" fmla="*/ 4491739 w 6509766"/>
              <a:gd name="csY7" fmla="*/ 0 h 36576"/>
              <a:gd name="csX8" fmla="*/ 5272910 w 6509766"/>
              <a:gd name="csY8" fmla="*/ 0 h 36576"/>
              <a:gd name="csX9" fmla="*/ 5923887 w 6509766"/>
              <a:gd name="csY9" fmla="*/ 0 h 36576"/>
              <a:gd name="csX10" fmla="*/ 6509766 w 6509766"/>
              <a:gd name="csY10" fmla="*/ 0 h 36576"/>
              <a:gd name="csX11" fmla="*/ 6509766 w 6509766"/>
              <a:gd name="csY11" fmla="*/ 36576 h 36576"/>
              <a:gd name="csX12" fmla="*/ 5988985 w 6509766"/>
              <a:gd name="csY12" fmla="*/ 36576 h 36576"/>
              <a:gd name="csX13" fmla="*/ 5207813 w 6509766"/>
              <a:gd name="csY13" fmla="*/ 36576 h 36576"/>
              <a:gd name="csX14" fmla="*/ 4687032 w 6509766"/>
              <a:gd name="csY14" fmla="*/ 36576 h 36576"/>
              <a:gd name="csX15" fmla="*/ 4231348 w 6509766"/>
              <a:gd name="csY15" fmla="*/ 36576 h 36576"/>
              <a:gd name="csX16" fmla="*/ 3775664 w 6509766"/>
              <a:gd name="csY16" fmla="*/ 36576 h 36576"/>
              <a:gd name="csX17" fmla="*/ 3059590 w 6509766"/>
              <a:gd name="csY17" fmla="*/ 36576 h 36576"/>
              <a:gd name="csX18" fmla="*/ 2603906 w 6509766"/>
              <a:gd name="csY18" fmla="*/ 36576 h 36576"/>
              <a:gd name="csX19" fmla="*/ 1952930 w 6509766"/>
              <a:gd name="csY19" fmla="*/ 36576 h 36576"/>
              <a:gd name="csX20" fmla="*/ 1432149 w 6509766"/>
              <a:gd name="csY20" fmla="*/ 36576 h 36576"/>
              <a:gd name="csX21" fmla="*/ 781172 w 6509766"/>
              <a:gd name="csY21" fmla="*/ 36576 h 36576"/>
              <a:gd name="csX22" fmla="*/ 0 w 6509766"/>
              <a:gd name="csY22" fmla="*/ 36576 h 36576"/>
              <a:gd name="csX23" fmla="*/ 0 w 6509766"/>
              <a:gd name="csY23" fmla="*/ 0 h 365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6509766" h="36576" fill="none" extrusionOk="0">
                <a:moveTo>
                  <a:pt x="0" y="0"/>
                </a:moveTo>
                <a:cubicBezTo>
                  <a:pt x="210822" y="-16726"/>
                  <a:pt x="374511" y="-20439"/>
                  <a:pt x="650977" y="0"/>
                </a:cubicBezTo>
                <a:cubicBezTo>
                  <a:pt x="927443" y="20439"/>
                  <a:pt x="1034189" y="-3420"/>
                  <a:pt x="1301953" y="0"/>
                </a:cubicBezTo>
                <a:cubicBezTo>
                  <a:pt x="1569717" y="3420"/>
                  <a:pt x="1763585" y="-32340"/>
                  <a:pt x="1952930" y="0"/>
                </a:cubicBezTo>
                <a:cubicBezTo>
                  <a:pt x="2142275" y="32340"/>
                  <a:pt x="2506898" y="14142"/>
                  <a:pt x="2734102" y="0"/>
                </a:cubicBezTo>
                <a:cubicBezTo>
                  <a:pt x="2961306" y="-14142"/>
                  <a:pt x="3180489" y="3651"/>
                  <a:pt x="3450176" y="0"/>
                </a:cubicBezTo>
                <a:cubicBezTo>
                  <a:pt x="3719863" y="-3651"/>
                  <a:pt x="3778080" y="-11896"/>
                  <a:pt x="3905860" y="0"/>
                </a:cubicBezTo>
                <a:cubicBezTo>
                  <a:pt x="4033640" y="11896"/>
                  <a:pt x="4271041" y="14603"/>
                  <a:pt x="4491739" y="0"/>
                </a:cubicBezTo>
                <a:cubicBezTo>
                  <a:pt x="4712437" y="-14603"/>
                  <a:pt x="4953402" y="2397"/>
                  <a:pt x="5272910" y="0"/>
                </a:cubicBezTo>
                <a:cubicBezTo>
                  <a:pt x="5592418" y="-2397"/>
                  <a:pt x="5600932" y="5019"/>
                  <a:pt x="5923887" y="0"/>
                </a:cubicBezTo>
                <a:cubicBezTo>
                  <a:pt x="6246842" y="-5019"/>
                  <a:pt x="6349617" y="-26598"/>
                  <a:pt x="6509766" y="0"/>
                </a:cubicBezTo>
                <a:cubicBezTo>
                  <a:pt x="6509051" y="15537"/>
                  <a:pt x="6511131" y="22375"/>
                  <a:pt x="6509766" y="36576"/>
                </a:cubicBezTo>
                <a:cubicBezTo>
                  <a:pt x="6299066" y="54926"/>
                  <a:pt x="6240011" y="16725"/>
                  <a:pt x="5988985" y="36576"/>
                </a:cubicBezTo>
                <a:cubicBezTo>
                  <a:pt x="5737959" y="56427"/>
                  <a:pt x="5550964" y="37346"/>
                  <a:pt x="5207813" y="36576"/>
                </a:cubicBezTo>
                <a:cubicBezTo>
                  <a:pt x="4864662" y="35806"/>
                  <a:pt x="4918045" y="20356"/>
                  <a:pt x="4687032" y="36576"/>
                </a:cubicBezTo>
                <a:cubicBezTo>
                  <a:pt x="4456019" y="52796"/>
                  <a:pt x="4427993" y="34104"/>
                  <a:pt x="4231348" y="36576"/>
                </a:cubicBezTo>
                <a:cubicBezTo>
                  <a:pt x="4034703" y="39048"/>
                  <a:pt x="3873736" y="28070"/>
                  <a:pt x="3775664" y="36576"/>
                </a:cubicBezTo>
                <a:cubicBezTo>
                  <a:pt x="3677592" y="45082"/>
                  <a:pt x="3307000" y="49089"/>
                  <a:pt x="3059590" y="36576"/>
                </a:cubicBezTo>
                <a:cubicBezTo>
                  <a:pt x="2812180" y="24063"/>
                  <a:pt x="2782379" y="39447"/>
                  <a:pt x="2603906" y="36576"/>
                </a:cubicBezTo>
                <a:cubicBezTo>
                  <a:pt x="2425433" y="33705"/>
                  <a:pt x="2187559" y="50387"/>
                  <a:pt x="1952930" y="36576"/>
                </a:cubicBezTo>
                <a:cubicBezTo>
                  <a:pt x="1718301" y="22765"/>
                  <a:pt x="1668250" y="41212"/>
                  <a:pt x="1432149" y="36576"/>
                </a:cubicBezTo>
                <a:cubicBezTo>
                  <a:pt x="1196048" y="31940"/>
                  <a:pt x="941453" y="15219"/>
                  <a:pt x="781172" y="36576"/>
                </a:cubicBezTo>
                <a:cubicBezTo>
                  <a:pt x="620891" y="57933"/>
                  <a:pt x="320011" y="19814"/>
                  <a:pt x="0" y="36576"/>
                </a:cubicBezTo>
                <a:cubicBezTo>
                  <a:pt x="-1386" y="23779"/>
                  <a:pt x="1769" y="8239"/>
                  <a:pt x="0" y="0"/>
                </a:cubicBezTo>
                <a:close/>
              </a:path>
              <a:path w="6509766" h="36576" stroke="0" extrusionOk="0">
                <a:moveTo>
                  <a:pt x="0" y="0"/>
                </a:moveTo>
                <a:cubicBezTo>
                  <a:pt x="287980" y="22709"/>
                  <a:pt x="373359" y="-18407"/>
                  <a:pt x="585879" y="0"/>
                </a:cubicBezTo>
                <a:cubicBezTo>
                  <a:pt x="798399" y="18407"/>
                  <a:pt x="838297" y="8692"/>
                  <a:pt x="1041563" y="0"/>
                </a:cubicBezTo>
                <a:cubicBezTo>
                  <a:pt x="1244829" y="-8692"/>
                  <a:pt x="1592677" y="30314"/>
                  <a:pt x="1822734" y="0"/>
                </a:cubicBezTo>
                <a:cubicBezTo>
                  <a:pt x="2052791" y="-30314"/>
                  <a:pt x="2152605" y="-2479"/>
                  <a:pt x="2408613" y="0"/>
                </a:cubicBezTo>
                <a:cubicBezTo>
                  <a:pt x="2664621" y="2479"/>
                  <a:pt x="2710401" y="22630"/>
                  <a:pt x="2994492" y="0"/>
                </a:cubicBezTo>
                <a:cubicBezTo>
                  <a:pt x="3278583" y="-22630"/>
                  <a:pt x="3525986" y="-4055"/>
                  <a:pt x="3775664" y="0"/>
                </a:cubicBezTo>
                <a:cubicBezTo>
                  <a:pt x="4025342" y="4055"/>
                  <a:pt x="4049893" y="-21378"/>
                  <a:pt x="4296446" y="0"/>
                </a:cubicBezTo>
                <a:cubicBezTo>
                  <a:pt x="4542999" y="21378"/>
                  <a:pt x="4805884" y="-22684"/>
                  <a:pt x="5077617" y="0"/>
                </a:cubicBezTo>
                <a:cubicBezTo>
                  <a:pt x="5349350" y="22684"/>
                  <a:pt x="5592604" y="1984"/>
                  <a:pt x="5858789" y="0"/>
                </a:cubicBezTo>
                <a:cubicBezTo>
                  <a:pt x="6124974" y="-1984"/>
                  <a:pt x="6252804" y="24369"/>
                  <a:pt x="6509766" y="0"/>
                </a:cubicBezTo>
                <a:cubicBezTo>
                  <a:pt x="6510307" y="12097"/>
                  <a:pt x="6510627" y="29008"/>
                  <a:pt x="6509766" y="36576"/>
                </a:cubicBezTo>
                <a:cubicBezTo>
                  <a:pt x="6270790" y="26599"/>
                  <a:pt x="5999571" y="11191"/>
                  <a:pt x="5793692" y="36576"/>
                </a:cubicBezTo>
                <a:cubicBezTo>
                  <a:pt x="5587813" y="61961"/>
                  <a:pt x="5238359" y="21839"/>
                  <a:pt x="5012520" y="36576"/>
                </a:cubicBezTo>
                <a:cubicBezTo>
                  <a:pt x="4786681" y="51313"/>
                  <a:pt x="4388644" y="-745"/>
                  <a:pt x="4231348" y="36576"/>
                </a:cubicBezTo>
                <a:cubicBezTo>
                  <a:pt x="4074052" y="73897"/>
                  <a:pt x="3859613" y="42618"/>
                  <a:pt x="3710567" y="36576"/>
                </a:cubicBezTo>
                <a:cubicBezTo>
                  <a:pt x="3561521" y="30534"/>
                  <a:pt x="3309290" y="5006"/>
                  <a:pt x="3059590" y="36576"/>
                </a:cubicBezTo>
                <a:cubicBezTo>
                  <a:pt x="2809890" y="68146"/>
                  <a:pt x="2523839" y="35909"/>
                  <a:pt x="2278418" y="36576"/>
                </a:cubicBezTo>
                <a:cubicBezTo>
                  <a:pt x="2032997" y="37243"/>
                  <a:pt x="1935122" y="40307"/>
                  <a:pt x="1627442" y="36576"/>
                </a:cubicBezTo>
                <a:cubicBezTo>
                  <a:pt x="1319762" y="32845"/>
                  <a:pt x="1288776" y="43414"/>
                  <a:pt x="1171758" y="36576"/>
                </a:cubicBezTo>
                <a:cubicBezTo>
                  <a:pt x="1054740" y="29738"/>
                  <a:pt x="788946" y="31119"/>
                  <a:pt x="650977" y="36576"/>
                </a:cubicBezTo>
                <a:cubicBezTo>
                  <a:pt x="513008" y="42033"/>
                  <a:pt x="249076" y="25006"/>
                  <a:pt x="0" y="36576"/>
                </a:cubicBezTo>
                <a:cubicBezTo>
                  <a:pt x="-1549" y="24953"/>
                  <a:pt x="-1602" y="881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6F0178C-52E6-1F08-AB65-92C744242F63}"/>
              </a:ext>
            </a:extLst>
          </p:cNvPr>
          <p:cNvSpPr txBox="1"/>
          <p:nvPr/>
        </p:nvSpPr>
        <p:spPr>
          <a:xfrm>
            <a:off x="1261789" y="5614416"/>
            <a:ext cx="6857554" cy="6821424"/>
          </a:xfrm>
          <a:prstGeom prst="rect">
            <a:avLst/>
          </a:prstGeom>
        </p:spPr>
        <p:txBody>
          <a:bodyPr vert="horz" lIns="91440" tIns="45720" rIns="91440" bIns="45720" rtlCol="0" anchor="t">
            <a:normAutofit/>
          </a:bodyPr>
          <a:lstStyle/>
          <a:p>
            <a:pPr defTabSz="914400">
              <a:lnSpc>
                <a:spcPct val="90000"/>
              </a:lnSpc>
              <a:spcBef>
                <a:spcPts val="1000"/>
              </a:spcBef>
            </a:pPr>
            <a:endParaRPr lang="en-US" sz="4400" dirty="0"/>
          </a:p>
        </p:txBody>
      </p:sp>
      <p:pic>
        <p:nvPicPr>
          <p:cNvPr id="10" name="Content Placeholder 3" descr="A diagram of a person with a light bulb and a briefcase&#10;&#10;AI-generated content may be incorrect.">
            <a:extLst>
              <a:ext uri="{FF2B5EF4-FFF2-40B4-BE49-F238E27FC236}">
                <a16:creationId xmlns:a16="http://schemas.microsoft.com/office/drawing/2014/main" id="{0F1109B2-E070-9936-885F-8EF9920AA0E6}"/>
              </a:ext>
            </a:extLst>
          </p:cNvPr>
          <p:cNvPicPr>
            <a:picLocks noGrp="1" noChangeAspect="1"/>
          </p:cNvPicPr>
          <p:nvPr>
            <p:ph idx="13"/>
          </p:nvPr>
        </p:nvPicPr>
        <p:blipFill>
          <a:blip r:embed="rId3"/>
          <a:stretch>
            <a:fillRect/>
          </a:stretch>
        </p:blipFill>
        <p:spPr>
          <a:xfrm>
            <a:off x="16569252" y="114965"/>
            <a:ext cx="6597089" cy="4403557"/>
          </a:xfrm>
          <a:prstGeom prst="rect">
            <a:avLst/>
          </a:prstGeom>
        </p:spPr>
      </p:pic>
      <p:sp>
        <p:nvSpPr>
          <p:cNvPr id="3" name="Speech Bubble: Oval 2">
            <a:extLst>
              <a:ext uri="{FF2B5EF4-FFF2-40B4-BE49-F238E27FC236}">
                <a16:creationId xmlns:a16="http://schemas.microsoft.com/office/drawing/2014/main" id="{2E1A88F3-75E1-6E7A-A7C1-84C1E9885FE1}"/>
              </a:ext>
            </a:extLst>
          </p:cNvPr>
          <p:cNvSpPr/>
          <p:nvPr/>
        </p:nvSpPr>
        <p:spPr>
          <a:xfrm>
            <a:off x="2068879" y="6012226"/>
            <a:ext cx="5991726" cy="3729789"/>
          </a:xfrm>
          <a:prstGeom prst="wedgeEllipseCallout">
            <a:avLst>
              <a:gd name="adj1" fmla="val -84222"/>
              <a:gd name="adj2" fmla="val 348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t>.. helps YP explore and understand themselves better</a:t>
            </a:r>
          </a:p>
        </p:txBody>
      </p:sp>
      <p:sp>
        <p:nvSpPr>
          <p:cNvPr id="4" name="Speech Bubble: Oval 3">
            <a:extLst>
              <a:ext uri="{FF2B5EF4-FFF2-40B4-BE49-F238E27FC236}">
                <a16:creationId xmlns:a16="http://schemas.microsoft.com/office/drawing/2014/main" id="{403CF5BC-F93E-5530-743B-BC73B74F196D}"/>
              </a:ext>
            </a:extLst>
          </p:cNvPr>
          <p:cNvSpPr/>
          <p:nvPr/>
        </p:nvSpPr>
        <p:spPr>
          <a:xfrm>
            <a:off x="7558364" y="7877121"/>
            <a:ext cx="9010888" cy="5723914"/>
          </a:xfrm>
          <a:prstGeom prst="wedgeEllipseCallout">
            <a:avLst>
              <a:gd name="adj1" fmla="val 80710"/>
              <a:gd name="adj2" fmla="val 38178"/>
            </a:avLst>
          </a:prstGeom>
          <a:solidFill>
            <a:srgbClr val="B31A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It is a great resource that really supports both before 1 to 1 careers advice but also in the young person feeling more empowered about their own strengths and choices. I loved it when a student came with this already done. </a:t>
            </a:r>
          </a:p>
        </p:txBody>
      </p:sp>
      <p:sp>
        <p:nvSpPr>
          <p:cNvPr id="5" name="Speech Bubble: Oval 4">
            <a:extLst>
              <a:ext uri="{FF2B5EF4-FFF2-40B4-BE49-F238E27FC236}">
                <a16:creationId xmlns:a16="http://schemas.microsoft.com/office/drawing/2014/main" id="{9D182706-42E1-6C35-ABC1-9C70F26B1E5F}"/>
              </a:ext>
            </a:extLst>
          </p:cNvPr>
          <p:cNvSpPr/>
          <p:nvPr/>
        </p:nvSpPr>
        <p:spPr>
          <a:xfrm>
            <a:off x="8324972" y="2826970"/>
            <a:ext cx="6448926" cy="4403557"/>
          </a:xfrm>
          <a:prstGeom prst="wedgeEllipseCallout">
            <a:avLst>
              <a:gd name="adj1" fmla="val -37321"/>
              <a:gd name="adj2" fmla="val -102126"/>
            </a:avLst>
          </a:prstGeom>
          <a:solidFill>
            <a:srgbClr val="01A4B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t>..allows us to shine a light on strengths and identify next steps in </a:t>
            </a:r>
            <a:r>
              <a:rPr lang="en-GB" sz="4000" dirty="0" err="1"/>
              <a:t>PfA</a:t>
            </a:r>
            <a:endParaRPr lang="en-GB" sz="4000" dirty="0"/>
          </a:p>
        </p:txBody>
      </p:sp>
      <p:sp>
        <p:nvSpPr>
          <p:cNvPr id="6" name="Speech Bubble: Oval 5">
            <a:extLst>
              <a:ext uri="{FF2B5EF4-FFF2-40B4-BE49-F238E27FC236}">
                <a16:creationId xmlns:a16="http://schemas.microsoft.com/office/drawing/2014/main" id="{7DF77F11-69A8-37A8-55EB-5381AE60AD1C}"/>
              </a:ext>
            </a:extLst>
          </p:cNvPr>
          <p:cNvSpPr/>
          <p:nvPr/>
        </p:nvSpPr>
        <p:spPr>
          <a:xfrm>
            <a:off x="15664680" y="4070525"/>
            <a:ext cx="8449909" cy="6821424"/>
          </a:xfrm>
          <a:prstGeom prst="wedgeEllipseCallout">
            <a:avLst>
              <a:gd name="adj1" fmla="val 50237"/>
              <a:gd name="adj2" fmla="val -54883"/>
            </a:avLst>
          </a:prstGeom>
          <a:solidFill>
            <a:srgbClr val="8D41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I worked with Vocational Profiling with our Pre-Interns before they came to me for the SI course. It is a great tool and has helped me to be able to place students with much higher success rates, as you really do get to know the students more, with the profiling.</a:t>
            </a:r>
          </a:p>
        </p:txBody>
      </p:sp>
    </p:spTree>
    <p:extLst>
      <p:ext uri="{BB962C8B-B14F-4D97-AF65-F5344CB8AC3E}">
        <p14:creationId xmlns:p14="http://schemas.microsoft.com/office/powerpoint/2010/main" val="2314046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Flowchart: Document 2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6266" y="0"/>
            <a:ext cx="6495627" cy="6800852"/>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23E6A5-248E-20CA-A8FD-9A7384E506F7}"/>
              </a:ext>
            </a:extLst>
          </p:cNvPr>
          <p:cNvSpPr>
            <a:spLocks noGrp="1"/>
          </p:cNvSpPr>
          <p:nvPr>
            <p:ph type="title"/>
          </p:nvPr>
        </p:nvSpPr>
        <p:spPr>
          <a:xfrm>
            <a:off x="1676290" y="342324"/>
            <a:ext cx="5679995" cy="4742296"/>
          </a:xfrm>
        </p:spPr>
        <p:txBody>
          <a:bodyPr vert="horz" lIns="91440" tIns="45720" rIns="91440" bIns="45720" rtlCol="0" anchor="ctr">
            <a:normAutofit/>
          </a:bodyPr>
          <a:lstStyle/>
          <a:p>
            <a:pPr defTabSz="914400"/>
            <a:r>
              <a:rPr lang="en-US" sz="6400" kern="1200">
                <a:solidFill>
                  <a:srgbClr val="FFFFFF"/>
                </a:solidFill>
                <a:latin typeface="+mj-lt"/>
                <a:ea typeface="+mj-ea"/>
                <a:cs typeface="+mj-cs"/>
              </a:rPr>
              <a:t>Collaborative Co-production</a:t>
            </a:r>
            <a:br>
              <a:rPr lang="en-US" sz="6400" kern="1200">
                <a:solidFill>
                  <a:srgbClr val="FFFFFF"/>
                </a:solidFill>
                <a:latin typeface="+mj-lt"/>
                <a:ea typeface="+mj-ea"/>
                <a:cs typeface="+mj-cs"/>
              </a:rPr>
            </a:br>
            <a:r>
              <a:rPr lang="en-US" sz="6400" kern="1200">
                <a:solidFill>
                  <a:srgbClr val="FFFFFF"/>
                </a:solidFill>
                <a:latin typeface="+mj-lt"/>
                <a:ea typeface="+mj-ea"/>
                <a:cs typeface="+mj-cs"/>
              </a:rPr>
              <a:t>VIP questionnaires</a:t>
            </a:r>
          </a:p>
        </p:txBody>
      </p:sp>
      <p:pic>
        <p:nvPicPr>
          <p:cNvPr id="9" name="Picture 8">
            <a:extLst>
              <a:ext uri="{FF2B5EF4-FFF2-40B4-BE49-F238E27FC236}">
                <a16:creationId xmlns:a16="http://schemas.microsoft.com/office/drawing/2014/main" id="{DB1808A5-D353-765F-BB59-8B0256F9B958}"/>
              </a:ext>
            </a:extLst>
          </p:cNvPr>
          <p:cNvPicPr>
            <a:picLocks noChangeAspect="1"/>
          </p:cNvPicPr>
          <p:nvPr/>
        </p:nvPicPr>
        <p:blipFill>
          <a:blip r:embed="rId3"/>
          <a:stretch>
            <a:fillRect/>
          </a:stretch>
        </p:blipFill>
        <p:spPr>
          <a:xfrm>
            <a:off x="7771893" y="1416908"/>
            <a:ext cx="16406309" cy="11689492"/>
          </a:xfrm>
          <a:prstGeom prst="rect">
            <a:avLst/>
          </a:prstGeom>
        </p:spPr>
      </p:pic>
    </p:spTree>
    <p:extLst>
      <p:ext uri="{BB962C8B-B14F-4D97-AF65-F5344CB8AC3E}">
        <p14:creationId xmlns:p14="http://schemas.microsoft.com/office/powerpoint/2010/main" val="432640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21ABE-FC8B-EB1A-6C69-EA4A912CF723}"/>
              </a:ext>
            </a:extLst>
          </p:cNvPr>
          <p:cNvSpPr>
            <a:spLocks noGrp="1"/>
          </p:cNvSpPr>
          <p:nvPr>
            <p:ph type="title"/>
          </p:nvPr>
        </p:nvSpPr>
        <p:spPr>
          <a:xfrm>
            <a:off x="1371601" y="730251"/>
            <a:ext cx="21334522" cy="1507623"/>
          </a:xfrm>
        </p:spPr>
        <p:txBody>
          <a:bodyPr>
            <a:normAutofit fontScale="90000"/>
          </a:bodyPr>
          <a:lstStyle/>
          <a:p>
            <a:r>
              <a:rPr lang="en-GB" dirty="0"/>
              <a:t>The VP Document</a:t>
            </a:r>
            <a:br>
              <a:rPr lang="en-GB" dirty="0"/>
            </a:br>
            <a:endParaRPr lang="en-GB" dirty="0"/>
          </a:p>
        </p:txBody>
      </p:sp>
      <p:pic>
        <p:nvPicPr>
          <p:cNvPr id="5" name="Content Placeholder 4">
            <a:extLst>
              <a:ext uri="{FF2B5EF4-FFF2-40B4-BE49-F238E27FC236}">
                <a16:creationId xmlns:a16="http://schemas.microsoft.com/office/drawing/2014/main" id="{B0462625-4F54-5778-7AEA-52365EBBF153}"/>
              </a:ext>
            </a:extLst>
          </p:cNvPr>
          <p:cNvPicPr>
            <a:picLocks noGrp="1" noChangeAspect="1"/>
          </p:cNvPicPr>
          <p:nvPr>
            <p:ph idx="13"/>
          </p:nvPr>
        </p:nvPicPr>
        <p:blipFill>
          <a:blip r:embed="rId3"/>
          <a:stretch>
            <a:fillRect/>
          </a:stretch>
        </p:blipFill>
        <p:spPr>
          <a:xfrm>
            <a:off x="1371601" y="2237874"/>
            <a:ext cx="8734925" cy="9360568"/>
          </a:xfrm>
          <a:prstGeom prst="rect">
            <a:avLst/>
          </a:prstGeom>
        </p:spPr>
      </p:pic>
      <p:graphicFrame>
        <p:nvGraphicFramePr>
          <p:cNvPr id="6" name="Table 5">
            <a:extLst>
              <a:ext uri="{FF2B5EF4-FFF2-40B4-BE49-F238E27FC236}">
                <a16:creationId xmlns:a16="http://schemas.microsoft.com/office/drawing/2014/main" id="{4EBCF0C7-0D15-D854-85DC-1E48AADAB403}"/>
              </a:ext>
            </a:extLst>
          </p:cNvPr>
          <p:cNvGraphicFramePr>
            <a:graphicFrameLocks noGrp="1"/>
          </p:cNvGraphicFramePr>
          <p:nvPr>
            <p:extLst>
              <p:ext uri="{D42A27DB-BD31-4B8C-83A1-F6EECF244321}">
                <p14:modId xmlns:p14="http://schemas.microsoft.com/office/powerpoint/2010/main" val="3810854470"/>
              </p:ext>
            </p:extLst>
          </p:nvPr>
        </p:nvGraphicFramePr>
        <p:xfrm>
          <a:off x="11155807" y="3397718"/>
          <a:ext cx="11550316" cy="7040880"/>
        </p:xfrm>
        <a:graphic>
          <a:graphicData uri="http://schemas.openxmlformats.org/drawingml/2006/table">
            <a:tbl>
              <a:tblPr firstRow="1" bandRow="1">
                <a:tableStyleId>{5C22544A-7EE6-4342-B048-85BDC9FD1C3A}</a:tableStyleId>
              </a:tblPr>
              <a:tblGrid>
                <a:gridCol w="11550316">
                  <a:extLst>
                    <a:ext uri="{9D8B030D-6E8A-4147-A177-3AD203B41FA5}">
                      <a16:colId xmlns:a16="http://schemas.microsoft.com/office/drawing/2014/main" val="1959535320"/>
                    </a:ext>
                  </a:extLst>
                </a:gridCol>
              </a:tblGrid>
              <a:tr h="370840">
                <a:tc>
                  <a:txBody>
                    <a:bodyPr/>
                    <a:lstStyle/>
                    <a:p>
                      <a:pPr algn="ctr"/>
                      <a:r>
                        <a:rPr lang="en-GB" dirty="0"/>
                        <a:t>Sections within an Individual Profile </a:t>
                      </a:r>
                    </a:p>
                  </a:txBody>
                  <a:tcPr/>
                </a:tc>
                <a:extLst>
                  <a:ext uri="{0D108BD9-81ED-4DB2-BD59-A6C34878D82A}">
                    <a16:rowId xmlns:a16="http://schemas.microsoft.com/office/drawing/2014/main" val="1258175724"/>
                  </a:ext>
                </a:extLst>
              </a:tr>
              <a:tr h="370840">
                <a:tc>
                  <a:txBody>
                    <a:bodyPr/>
                    <a:lstStyle/>
                    <a:p>
                      <a:r>
                        <a:rPr lang="en-GB" dirty="0">
                          <a:latin typeface="Arial" panose="020B0604020202020204" pitchFamily="34" charset="0"/>
                          <a:cs typeface="Arial" panose="020B0604020202020204" pitchFamily="34" charset="0"/>
                        </a:rPr>
                        <a:t>1. Thinking about me</a:t>
                      </a:r>
                    </a:p>
                  </a:txBody>
                  <a:tcPr/>
                </a:tc>
                <a:extLst>
                  <a:ext uri="{0D108BD9-81ED-4DB2-BD59-A6C34878D82A}">
                    <a16:rowId xmlns:a16="http://schemas.microsoft.com/office/drawing/2014/main" val="3990312847"/>
                  </a:ext>
                </a:extLst>
              </a:tr>
              <a:tr h="370840">
                <a:tc>
                  <a:txBody>
                    <a:bodyPr/>
                    <a:lstStyle/>
                    <a:p>
                      <a:r>
                        <a:rPr lang="en-GB" dirty="0">
                          <a:latin typeface="Arial" panose="020B0604020202020204" pitchFamily="34" charset="0"/>
                          <a:cs typeface="Arial" panose="020B0604020202020204" pitchFamily="34" charset="0"/>
                        </a:rPr>
                        <a:t>2. Support </a:t>
                      </a:r>
                    </a:p>
                  </a:txBody>
                  <a:tcPr/>
                </a:tc>
                <a:extLst>
                  <a:ext uri="{0D108BD9-81ED-4DB2-BD59-A6C34878D82A}">
                    <a16:rowId xmlns:a16="http://schemas.microsoft.com/office/drawing/2014/main" val="2953154838"/>
                  </a:ext>
                </a:extLst>
              </a:tr>
              <a:tr h="370840">
                <a:tc>
                  <a:txBody>
                    <a:bodyPr/>
                    <a:lstStyle/>
                    <a:p>
                      <a:r>
                        <a:rPr lang="en-GB" dirty="0">
                          <a:latin typeface="Arial" panose="020B0604020202020204" pitchFamily="34" charset="0"/>
                          <a:cs typeface="Arial" panose="020B0604020202020204" pitchFamily="34" charset="0"/>
                        </a:rPr>
                        <a:t>3. Health</a:t>
                      </a:r>
                    </a:p>
                  </a:txBody>
                  <a:tcPr/>
                </a:tc>
                <a:extLst>
                  <a:ext uri="{0D108BD9-81ED-4DB2-BD59-A6C34878D82A}">
                    <a16:rowId xmlns:a16="http://schemas.microsoft.com/office/drawing/2014/main" val="1055115971"/>
                  </a:ext>
                </a:extLst>
              </a:tr>
              <a:tr h="370840">
                <a:tc>
                  <a:txBody>
                    <a:bodyPr/>
                    <a:lstStyle/>
                    <a:p>
                      <a:r>
                        <a:rPr lang="en-GB" dirty="0">
                          <a:latin typeface="Arial" panose="020B0604020202020204" pitchFamily="34" charset="0"/>
                          <a:cs typeface="Arial" panose="020B0604020202020204" pitchFamily="34" charset="0"/>
                        </a:rPr>
                        <a:t>4. Communication</a:t>
                      </a:r>
                    </a:p>
                  </a:txBody>
                  <a:tcPr/>
                </a:tc>
                <a:extLst>
                  <a:ext uri="{0D108BD9-81ED-4DB2-BD59-A6C34878D82A}">
                    <a16:rowId xmlns:a16="http://schemas.microsoft.com/office/drawing/2014/main" val="787069170"/>
                  </a:ext>
                </a:extLst>
              </a:tr>
              <a:tr h="370840">
                <a:tc>
                  <a:txBody>
                    <a:bodyPr/>
                    <a:lstStyle/>
                    <a:p>
                      <a:r>
                        <a:rPr lang="en-GB" dirty="0">
                          <a:latin typeface="Arial" panose="020B0604020202020204" pitchFamily="34" charset="0"/>
                          <a:cs typeface="Arial" panose="020B0604020202020204" pitchFamily="34" charset="0"/>
                        </a:rPr>
                        <a:t>5. Travel</a:t>
                      </a:r>
                    </a:p>
                  </a:txBody>
                  <a:tcPr/>
                </a:tc>
                <a:extLst>
                  <a:ext uri="{0D108BD9-81ED-4DB2-BD59-A6C34878D82A}">
                    <a16:rowId xmlns:a16="http://schemas.microsoft.com/office/drawing/2014/main" val="3307853453"/>
                  </a:ext>
                </a:extLst>
              </a:tr>
              <a:tr h="370840">
                <a:tc>
                  <a:txBody>
                    <a:bodyPr/>
                    <a:lstStyle/>
                    <a:p>
                      <a:r>
                        <a:rPr lang="en-GB" dirty="0">
                          <a:latin typeface="Arial" panose="020B0604020202020204" pitchFamily="34" charset="0"/>
                          <a:cs typeface="Arial" panose="020B0604020202020204" pitchFamily="34" charset="0"/>
                        </a:rPr>
                        <a:t>6. Money</a:t>
                      </a:r>
                    </a:p>
                  </a:txBody>
                  <a:tcPr/>
                </a:tc>
                <a:extLst>
                  <a:ext uri="{0D108BD9-81ED-4DB2-BD59-A6C34878D82A}">
                    <a16:rowId xmlns:a16="http://schemas.microsoft.com/office/drawing/2014/main" val="489743986"/>
                  </a:ext>
                </a:extLst>
              </a:tr>
              <a:tr h="370840">
                <a:tc>
                  <a:txBody>
                    <a:bodyPr/>
                    <a:lstStyle/>
                    <a:p>
                      <a:r>
                        <a:rPr lang="en-GB" dirty="0">
                          <a:latin typeface="Arial" panose="020B0604020202020204" pitchFamily="34" charset="0"/>
                          <a:cs typeface="Arial" panose="020B0604020202020204" pitchFamily="34" charset="0"/>
                        </a:rPr>
                        <a:t>7. Time</a:t>
                      </a:r>
                    </a:p>
                  </a:txBody>
                  <a:tcPr/>
                </a:tc>
                <a:extLst>
                  <a:ext uri="{0D108BD9-81ED-4DB2-BD59-A6C34878D82A}">
                    <a16:rowId xmlns:a16="http://schemas.microsoft.com/office/drawing/2014/main" val="1648089937"/>
                  </a:ext>
                </a:extLst>
              </a:tr>
              <a:tr h="370840">
                <a:tc>
                  <a:txBody>
                    <a:bodyPr/>
                    <a:lstStyle/>
                    <a:p>
                      <a:r>
                        <a:rPr lang="en-GB" dirty="0">
                          <a:latin typeface="Arial" panose="020B0604020202020204" pitchFamily="34" charset="0"/>
                          <a:cs typeface="Arial" panose="020B0604020202020204" pitchFamily="34" charset="0"/>
                        </a:rPr>
                        <a:t>8. Thinking about getting a job</a:t>
                      </a:r>
                    </a:p>
                  </a:txBody>
                  <a:tcPr/>
                </a:tc>
                <a:extLst>
                  <a:ext uri="{0D108BD9-81ED-4DB2-BD59-A6C34878D82A}">
                    <a16:rowId xmlns:a16="http://schemas.microsoft.com/office/drawing/2014/main" val="5756203"/>
                  </a:ext>
                </a:extLst>
              </a:tr>
              <a:tr h="370840">
                <a:tc>
                  <a:txBody>
                    <a:bodyPr/>
                    <a:lstStyle/>
                    <a:p>
                      <a:r>
                        <a:rPr lang="en-GB" dirty="0">
                          <a:latin typeface="Arial" panose="020B0604020202020204" pitchFamily="34" charset="0"/>
                          <a:cs typeface="Arial" panose="020B0604020202020204" pitchFamily="34" charset="0"/>
                        </a:rPr>
                        <a:t>9. Planning a future Career</a:t>
                      </a:r>
                    </a:p>
                  </a:txBody>
                  <a:tcPr/>
                </a:tc>
                <a:extLst>
                  <a:ext uri="{0D108BD9-81ED-4DB2-BD59-A6C34878D82A}">
                    <a16:rowId xmlns:a16="http://schemas.microsoft.com/office/drawing/2014/main" val="3530556279"/>
                  </a:ext>
                </a:extLst>
              </a:tr>
              <a:tr h="370840">
                <a:tc>
                  <a:txBody>
                    <a:bodyPr/>
                    <a:lstStyle/>
                    <a:p>
                      <a:r>
                        <a:rPr lang="en-GB" dirty="0">
                          <a:latin typeface="Arial" panose="020B0604020202020204" pitchFamily="34" charset="0"/>
                          <a:cs typeface="Arial" panose="020B0604020202020204" pitchFamily="34" charset="0"/>
                        </a:rPr>
                        <a:t>10. Review</a:t>
                      </a:r>
                    </a:p>
                  </a:txBody>
                  <a:tcPr/>
                </a:tc>
                <a:extLst>
                  <a:ext uri="{0D108BD9-81ED-4DB2-BD59-A6C34878D82A}">
                    <a16:rowId xmlns:a16="http://schemas.microsoft.com/office/drawing/2014/main" val="364346916"/>
                  </a:ext>
                </a:extLst>
              </a:tr>
            </a:tbl>
          </a:graphicData>
        </a:graphic>
      </p:graphicFrame>
    </p:spTree>
    <p:extLst>
      <p:ext uri="{BB962C8B-B14F-4D97-AF65-F5344CB8AC3E}">
        <p14:creationId xmlns:p14="http://schemas.microsoft.com/office/powerpoint/2010/main" val="498937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98C09-E87D-34AC-85AB-ABEBDFE7D4D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0259EB-1A2C-1817-5104-E0C29C3A44AE}"/>
              </a:ext>
            </a:extLst>
          </p:cNvPr>
          <p:cNvPicPr>
            <a:picLocks noChangeAspect="1"/>
          </p:cNvPicPr>
          <p:nvPr/>
        </p:nvPicPr>
        <p:blipFill>
          <a:blip r:embed="rId3"/>
          <a:stretch>
            <a:fillRect/>
          </a:stretch>
        </p:blipFill>
        <p:spPr>
          <a:xfrm>
            <a:off x="13297224" y="449912"/>
            <a:ext cx="10717807" cy="13025455"/>
          </a:xfrm>
          <a:prstGeom prst="rect">
            <a:avLst/>
          </a:prstGeom>
        </p:spPr>
      </p:pic>
      <p:pic>
        <p:nvPicPr>
          <p:cNvPr id="5" name="Picture 4">
            <a:extLst>
              <a:ext uri="{FF2B5EF4-FFF2-40B4-BE49-F238E27FC236}">
                <a16:creationId xmlns:a16="http://schemas.microsoft.com/office/drawing/2014/main" id="{BE39574D-F4BE-D34A-2073-57D74FE06F88}"/>
              </a:ext>
            </a:extLst>
          </p:cNvPr>
          <p:cNvPicPr>
            <a:picLocks noChangeAspect="1"/>
          </p:cNvPicPr>
          <p:nvPr/>
        </p:nvPicPr>
        <p:blipFill>
          <a:blip r:embed="rId4"/>
          <a:stretch>
            <a:fillRect/>
          </a:stretch>
        </p:blipFill>
        <p:spPr>
          <a:xfrm>
            <a:off x="868103" y="5971032"/>
            <a:ext cx="12429122" cy="7732749"/>
          </a:xfrm>
          <a:prstGeom prst="rect">
            <a:avLst/>
          </a:prstGeom>
        </p:spPr>
      </p:pic>
      <p:pic>
        <p:nvPicPr>
          <p:cNvPr id="7" name="Picture 6">
            <a:extLst>
              <a:ext uri="{FF2B5EF4-FFF2-40B4-BE49-F238E27FC236}">
                <a16:creationId xmlns:a16="http://schemas.microsoft.com/office/drawing/2014/main" id="{0996BA98-022C-9855-943B-831060B7CBE9}"/>
              </a:ext>
            </a:extLst>
          </p:cNvPr>
          <p:cNvPicPr>
            <a:picLocks noChangeAspect="1"/>
          </p:cNvPicPr>
          <p:nvPr/>
        </p:nvPicPr>
        <p:blipFill>
          <a:blip r:embed="rId5"/>
          <a:stretch>
            <a:fillRect/>
          </a:stretch>
        </p:blipFill>
        <p:spPr>
          <a:xfrm>
            <a:off x="868103" y="449912"/>
            <a:ext cx="12077876" cy="5228993"/>
          </a:xfrm>
          <a:prstGeom prst="rect">
            <a:avLst/>
          </a:prstGeom>
        </p:spPr>
      </p:pic>
    </p:spTree>
    <p:extLst>
      <p:ext uri="{BB962C8B-B14F-4D97-AF65-F5344CB8AC3E}">
        <p14:creationId xmlns:p14="http://schemas.microsoft.com/office/powerpoint/2010/main" val="310169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B4BDC-544E-AA61-8B6F-230B5349F2BA}"/>
              </a:ext>
            </a:extLst>
          </p:cNvPr>
          <p:cNvSpPr>
            <a:spLocks noGrp="1"/>
          </p:cNvSpPr>
          <p:nvPr>
            <p:ph type="title"/>
          </p:nvPr>
        </p:nvSpPr>
        <p:spPr>
          <a:xfrm>
            <a:off x="1192747" y="229546"/>
            <a:ext cx="21334522" cy="2157328"/>
          </a:xfrm>
        </p:spPr>
        <p:txBody>
          <a:bodyPr>
            <a:normAutofit fontScale="90000"/>
          </a:bodyPr>
          <a:lstStyle/>
          <a:p>
            <a:pPr algn="ctr"/>
            <a:r>
              <a:rPr lang="en-GB" sz="7300" dirty="0">
                <a:solidFill>
                  <a:srgbClr val="01A4B4"/>
                </a:solidFill>
              </a:rPr>
              <a:t>Pupil Voice</a:t>
            </a:r>
            <a:br>
              <a:rPr lang="en-GB" sz="7300" dirty="0"/>
            </a:br>
            <a:r>
              <a:rPr lang="en-GB" sz="7300" dirty="0"/>
              <a:t>Accessibility </a:t>
            </a:r>
            <a:br>
              <a:rPr lang="en-GB" dirty="0">
                <a:solidFill>
                  <a:srgbClr val="7030A0"/>
                </a:solidFill>
              </a:rPr>
            </a:br>
            <a:endParaRPr lang="en-GB" sz="5300" dirty="0"/>
          </a:p>
        </p:txBody>
      </p:sp>
      <p:sp>
        <p:nvSpPr>
          <p:cNvPr id="11" name="TextBox 10">
            <a:extLst>
              <a:ext uri="{FF2B5EF4-FFF2-40B4-BE49-F238E27FC236}">
                <a16:creationId xmlns:a16="http://schemas.microsoft.com/office/drawing/2014/main" id="{94120F6E-801B-5841-02F1-EC00FF3568D2}"/>
              </a:ext>
            </a:extLst>
          </p:cNvPr>
          <p:cNvSpPr txBox="1"/>
          <p:nvPr/>
        </p:nvSpPr>
        <p:spPr>
          <a:xfrm>
            <a:off x="1064463" y="4171660"/>
            <a:ext cx="4926867" cy="4581960"/>
          </a:xfrm>
          <a:prstGeom prst="rect">
            <a:avLst/>
          </a:prstGeom>
          <a:noFill/>
        </p:spPr>
        <p:txBody>
          <a:bodyPr wrap="square">
            <a:spAutoFit/>
          </a:bodyPr>
          <a:lstStyle/>
          <a:p>
            <a:pPr>
              <a:lnSpc>
                <a:spcPct val="115000"/>
              </a:lnSpc>
              <a:spcAft>
                <a:spcPts val="800"/>
              </a:spcAft>
              <a:buNone/>
            </a:pPr>
            <a:r>
              <a:rPr lang="en-GB" sz="2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Experience </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2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 </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2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Participation in Society </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2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 </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2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Independent Living </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2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 </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2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Being Healthy </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EC931E24-9273-C5DB-0002-51A9C900E6F1}"/>
              </a:ext>
            </a:extLst>
          </p:cNvPr>
          <p:cNvPicPr>
            <a:picLocks noChangeAspect="1"/>
          </p:cNvPicPr>
          <p:nvPr/>
        </p:nvPicPr>
        <p:blipFill>
          <a:blip r:embed="rId3"/>
          <a:stretch>
            <a:fillRect/>
          </a:stretch>
        </p:blipFill>
        <p:spPr>
          <a:xfrm>
            <a:off x="630805" y="2771646"/>
            <a:ext cx="4108588" cy="1099652"/>
          </a:xfrm>
          <a:prstGeom prst="rect">
            <a:avLst/>
          </a:prstGeom>
        </p:spPr>
      </p:pic>
      <p:pic>
        <p:nvPicPr>
          <p:cNvPr id="19" name="Picture 18">
            <a:extLst>
              <a:ext uri="{FF2B5EF4-FFF2-40B4-BE49-F238E27FC236}">
                <a16:creationId xmlns:a16="http://schemas.microsoft.com/office/drawing/2014/main" id="{77D3E582-49E8-2E8A-F950-96F541E6C6BD}"/>
              </a:ext>
            </a:extLst>
          </p:cNvPr>
          <p:cNvPicPr>
            <a:picLocks noChangeAspect="1"/>
          </p:cNvPicPr>
          <p:nvPr/>
        </p:nvPicPr>
        <p:blipFill>
          <a:blip r:embed="rId4"/>
          <a:stretch>
            <a:fillRect/>
          </a:stretch>
        </p:blipFill>
        <p:spPr>
          <a:xfrm>
            <a:off x="0" y="10702167"/>
            <a:ext cx="5675776" cy="2577622"/>
          </a:xfrm>
          <a:prstGeom prst="rect">
            <a:avLst/>
          </a:prstGeom>
        </p:spPr>
      </p:pic>
      <p:pic>
        <p:nvPicPr>
          <p:cNvPr id="22" name="Picture 21">
            <a:extLst>
              <a:ext uri="{FF2B5EF4-FFF2-40B4-BE49-F238E27FC236}">
                <a16:creationId xmlns:a16="http://schemas.microsoft.com/office/drawing/2014/main" id="{B3735A63-2386-8591-BA47-287A84637370}"/>
              </a:ext>
            </a:extLst>
          </p:cNvPr>
          <p:cNvPicPr>
            <a:picLocks noChangeAspect="1"/>
          </p:cNvPicPr>
          <p:nvPr/>
        </p:nvPicPr>
        <p:blipFill>
          <a:blip r:embed="rId5"/>
          <a:stretch>
            <a:fillRect/>
          </a:stretch>
        </p:blipFill>
        <p:spPr>
          <a:xfrm>
            <a:off x="1505378" y="8753620"/>
            <a:ext cx="2847581" cy="1467037"/>
          </a:xfrm>
          <a:prstGeom prst="rect">
            <a:avLst/>
          </a:prstGeom>
        </p:spPr>
      </p:pic>
      <p:pic>
        <p:nvPicPr>
          <p:cNvPr id="28" name="Picture 27">
            <a:extLst>
              <a:ext uri="{FF2B5EF4-FFF2-40B4-BE49-F238E27FC236}">
                <a16:creationId xmlns:a16="http://schemas.microsoft.com/office/drawing/2014/main" id="{D3B82C19-4736-EC82-DC30-63206FF827B4}"/>
              </a:ext>
            </a:extLst>
          </p:cNvPr>
          <p:cNvPicPr>
            <a:picLocks noChangeAspect="1"/>
          </p:cNvPicPr>
          <p:nvPr/>
        </p:nvPicPr>
        <p:blipFill>
          <a:blip r:embed="rId6"/>
          <a:stretch>
            <a:fillRect/>
          </a:stretch>
        </p:blipFill>
        <p:spPr>
          <a:xfrm>
            <a:off x="7314764" y="2673970"/>
            <a:ext cx="6866547" cy="10605819"/>
          </a:xfrm>
          <a:prstGeom prst="rect">
            <a:avLst/>
          </a:prstGeom>
        </p:spPr>
      </p:pic>
      <p:pic>
        <p:nvPicPr>
          <p:cNvPr id="30" name="Picture 29">
            <a:extLst>
              <a:ext uri="{FF2B5EF4-FFF2-40B4-BE49-F238E27FC236}">
                <a16:creationId xmlns:a16="http://schemas.microsoft.com/office/drawing/2014/main" id="{744D1B23-927C-D0DA-BC77-2B2722AFF75B}"/>
              </a:ext>
            </a:extLst>
          </p:cNvPr>
          <p:cNvPicPr>
            <a:picLocks noChangeAspect="1"/>
          </p:cNvPicPr>
          <p:nvPr/>
        </p:nvPicPr>
        <p:blipFill>
          <a:blip r:embed="rId7"/>
          <a:stretch>
            <a:fillRect/>
          </a:stretch>
        </p:blipFill>
        <p:spPr>
          <a:xfrm>
            <a:off x="15430582" y="2594948"/>
            <a:ext cx="7645985" cy="5586411"/>
          </a:xfrm>
          <a:prstGeom prst="rect">
            <a:avLst/>
          </a:prstGeom>
        </p:spPr>
      </p:pic>
      <p:pic>
        <p:nvPicPr>
          <p:cNvPr id="37" name="Picture 36">
            <a:extLst>
              <a:ext uri="{FF2B5EF4-FFF2-40B4-BE49-F238E27FC236}">
                <a16:creationId xmlns:a16="http://schemas.microsoft.com/office/drawing/2014/main" id="{127B8516-5676-03D4-61EC-CAA64B5C5832}"/>
              </a:ext>
            </a:extLst>
          </p:cNvPr>
          <p:cNvPicPr>
            <a:picLocks noChangeAspect="1"/>
          </p:cNvPicPr>
          <p:nvPr/>
        </p:nvPicPr>
        <p:blipFill>
          <a:blip r:embed="rId8"/>
          <a:stretch>
            <a:fillRect/>
          </a:stretch>
        </p:blipFill>
        <p:spPr>
          <a:xfrm>
            <a:off x="15820300" y="8796191"/>
            <a:ext cx="6866547" cy="4581274"/>
          </a:xfrm>
          <a:prstGeom prst="rect">
            <a:avLst/>
          </a:prstGeom>
        </p:spPr>
      </p:pic>
    </p:spTree>
    <p:extLst>
      <p:ext uri="{BB962C8B-B14F-4D97-AF65-F5344CB8AC3E}">
        <p14:creationId xmlns:p14="http://schemas.microsoft.com/office/powerpoint/2010/main" val="3061838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5A5F8E-9F70-5777-9A2D-17B86AF099F1}"/>
              </a:ext>
            </a:extLst>
          </p:cNvPr>
          <p:cNvPicPr>
            <a:picLocks noChangeAspect="1"/>
          </p:cNvPicPr>
          <p:nvPr/>
        </p:nvPicPr>
        <p:blipFill>
          <a:blip r:embed="rId3"/>
          <a:stretch>
            <a:fillRect/>
          </a:stretch>
        </p:blipFill>
        <p:spPr>
          <a:xfrm>
            <a:off x="860515" y="451451"/>
            <a:ext cx="8412650" cy="5909887"/>
          </a:xfrm>
          <a:prstGeom prst="rect">
            <a:avLst/>
          </a:prstGeom>
        </p:spPr>
      </p:pic>
      <p:cxnSp>
        <p:nvCxnSpPr>
          <p:cNvPr id="20" name="Straight Connector 19">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81634" y="2222340"/>
            <a:ext cx="22079" cy="9290206"/>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ACEE6C3-CFB6-E5B5-42EA-46E88F9245A9}"/>
              </a:ext>
            </a:extLst>
          </p:cNvPr>
          <p:cNvPicPr>
            <a:picLocks noChangeAspect="1"/>
          </p:cNvPicPr>
          <p:nvPr/>
        </p:nvPicPr>
        <p:blipFill>
          <a:blip r:embed="rId4"/>
          <a:stretch>
            <a:fillRect/>
          </a:stretch>
        </p:blipFill>
        <p:spPr>
          <a:xfrm>
            <a:off x="15109249" y="561945"/>
            <a:ext cx="8596199" cy="5909887"/>
          </a:xfrm>
          <a:prstGeom prst="rect">
            <a:avLst/>
          </a:prstGeom>
        </p:spPr>
      </p:pic>
      <p:cxnSp>
        <p:nvCxnSpPr>
          <p:cNvPr id="22" name="Straight Connector 21">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05871" y="6857996"/>
            <a:ext cx="8377262" cy="2"/>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219807" y="6857996"/>
            <a:ext cx="8377262" cy="2"/>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B60284B-6A76-9A87-0E73-E38FD2757CF4}"/>
              </a:ext>
            </a:extLst>
          </p:cNvPr>
          <p:cNvPicPr>
            <a:picLocks noChangeAspect="1"/>
          </p:cNvPicPr>
          <p:nvPr/>
        </p:nvPicPr>
        <p:blipFill>
          <a:blip r:embed="rId5"/>
          <a:stretch>
            <a:fillRect/>
          </a:stretch>
        </p:blipFill>
        <p:spPr>
          <a:xfrm rot="21600000">
            <a:off x="9467903" y="3151871"/>
            <a:ext cx="5421595" cy="7431144"/>
          </a:xfrm>
          <a:prstGeom prst="rect">
            <a:avLst/>
          </a:prstGeom>
        </p:spPr>
      </p:pic>
      <p:pic>
        <p:nvPicPr>
          <p:cNvPr id="15" name="Picture 14">
            <a:extLst>
              <a:ext uri="{FF2B5EF4-FFF2-40B4-BE49-F238E27FC236}">
                <a16:creationId xmlns:a16="http://schemas.microsoft.com/office/drawing/2014/main" id="{86558FBE-0867-FB9E-8FD6-F8DA7B59D969}"/>
              </a:ext>
            </a:extLst>
          </p:cNvPr>
          <p:cNvPicPr>
            <a:picLocks noChangeAspect="1"/>
          </p:cNvPicPr>
          <p:nvPr/>
        </p:nvPicPr>
        <p:blipFill>
          <a:blip r:embed="rId6"/>
          <a:stretch>
            <a:fillRect/>
          </a:stretch>
        </p:blipFill>
        <p:spPr>
          <a:xfrm>
            <a:off x="17534806" y="7244162"/>
            <a:ext cx="4062263" cy="5800699"/>
          </a:xfrm>
          <a:prstGeom prst="rect">
            <a:avLst/>
          </a:prstGeom>
        </p:spPr>
      </p:pic>
      <p:pic>
        <p:nvPicPr>
          <p:cNvPr id="42" name="Picture 41">
            <a:extLst>
              <a:ext uri="{FF2B5EF4-FFF2-40B4-BE49-F238E27FC236}">
                <a16:creationId xmlns:a16="http://schemas.microsoft.com/office/drawing/2014/main" id="{29B0E7D1-442C-A28D-13BA-D171A42D340B}"/>
              </a:ext>
            </a:extLst>
          </p:cNvPr>
          <p:cNvPicPr>
            <a:picLocks noChangeAspect="1"/>
          </p:cNvPicPr>
          <p:nvPr/>
        </p:nvPicPr>
        <p:blipFill>
          <a:blip r:embed="rId7"/>
          <a:stretch>
            <a:fillRect/>
          </a:stretch>
        </p:blipFill>
        <p:spPr>
          <a:xfrm>
            <a:off x="3084206" y="7244162"/>
            <a:ext cx="3763401" cy="5549274"/>
          </a:xfrm>
          <a:prstGeom prst="rect">
            <a:avLst/>
          </a:prstGeom>
        </p:spPr>
      </p:pic>
    </p:spTree>
    <p:extLst>
      <p:ext uri="{BB962C8B-B14F-4D97-AF65-F5344CB8AC3E}">
        <p14:creationId xmlns:p14="http://schemas.microsoft.com/office/powerpoint/2010/main" val="291328980"/>
      </p:ext>
    </p:extLst>
  </p:cSld>
  <p:clrMapOvr>
    <a:masterClrMapping/>
  </p:clrMapOvr>
</p:sld>
</file>

<file path=ppt/theme/theme1.xml><?xml version="1.0" encoding="utf-8"?>
<a:theme xmlns:a="http://schemas.openxmlformats.org/drawingml/2006/main" name="Corporate background">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C2108A4C884840A36CC1578A705141" ma:contentTypeVersion="19" ma:contentTypeDescription="Create a new document." ma:contentTypeScope="" ma:versionID="d098d303cc1956af807345b169ce6c91">
  <xsd:schema xmlns:xsd="http://www.w3.org/2001/XMLSchema" xmlns:xs="http://www.w3.org/2001/XMLSchema" xmlns:p="http://schemas.microsoft.com/office/2006/metadata/properties" xmlns:ns3="046ece24-5b3b-4d7e-9ecd-6787d1859a4c" xmlns:ns4="a53e51bf-d4ca-4475-9fe5-3e88c614434f" targetNamespace="http://schemas.microsoft.com/office/2006/metadata/properties" ma:root="true" ma:fieldsID="2b6ca1a89e1506bd564b5dfb8948012a" ns3:_="" ns4:_="">
    <xsd:import namespace="046ece24-5b3b-4d7e-9ecd-6787d1859a4c"/>
    <xsd:import namespace="a53e51bf-d4ca-4475-9fe5-3e88c614434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_activity" minOccurs="0"/>
                <xsd:element ref="ns3:MediaLengthInSeconds" minOccurs="0"/>
                <xsd:element ref="ns3:MediaServiceObjectDetectorVersions"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ece24-5b3b-4d7e-9ecd-6787d1859a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3e51bf-d4ca-4475-9fe5-3e88c614434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046ece24-5b3b-4d7e-9ecd-6787d1859a4c" xsi:nil="true"/>
  </documentManagement>
</p:properties>
</file>

<file path=customXml/itemProps1.xml><?xml version="1.0" encoding="utf-8"?>
<ds:datastoreItem xmlns:ds="http://schemas.openxmlformats.org/officeDocument/2006/customXml" ds:itemID="{848933F8-CCE6-47BE-93AB-4A43D00686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ece24-5b3b-4d7e-9ecd-6787d1859a4c"/>
    <ds:schemaRef ds:uri="a53e51bf-d4ca-4475-9fe5-3e88c61443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6CCDC6-ACD1-43F6-8F4F-21E835B3CA3E}">
  <ds:schemaRefs>
    <ds:schemaRef ds:uri="http://schemas.microsoft.com/sharepoint/v3/contenttype/forms"/>
  </ds:schemaRefs>
</ds:datastoreItem>
</file>

<file path=customXml/itemProps3.xml><?xml version="1.0" encoding="utf-8"?>
<ds:datastoreItem xmlns:ds="http://schemas.openxmlformats.org/officeDocument/2006/customXml" ds:itemID="{7EB60EA4-7D52-49C9-B8C9-8A7584A1B65E}">
  <ds:schemaRefs>
    <ds:schemaRef ds:uri="a53e51bf-d4ca-4475-9fe5-3e88c614434f"/>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http://schemas.microsoft.com/office/2006/metadata/properties"/>
    <ds:schemaRef ds:uri="046ece24-5b3b-4d7e-9ecd-6787d1859a4c"/>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44759</TotalTime>
  <Words>947</Words>
  <Application>Microsoft Office PowerPoint</Application>
  <PresentationFormat>Custom</PresentationFormat>
  <Paragraphs>143</Paragraphs>
  <Slides>15</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Aptos</vt:lpstr>
      <vt:lpstr>Arial</vt:lpstr>
      <vt:lpstr>Corporate background</vt:lpstr>
      <vt:lpstr>PowerPoint Presentation</vt:lpstr>
      <vt:lpstr>What is Vocational Profiling?</vt:lpstr>
      <vt:lpstr>PowerPoint Presentation</vt:lpstr>
      <vt:lpstr>Successful Implementation</vt:lpstr>
      <vt:lpstr>Collaborative Co-production VIP questionnaires</vt:lpstr>
      <vt:lpstr>The VP Document </vt:lpstr>
      <vt:lpstr>PowerPoint Presentation</vt:lpstr>
      <vt:lpstr>Pupil Voice Accessibility  </vt:lpstr>
      <vt:lpstr>PowerPoint Presentation</vt:lpstr>
      <vt:lpstr>Resources: A Strengths-based Approach Buzz Quiz careerswales.gov.wales/buzzquiz </vt:lpstr>
      <vt:lpstr>Impact: Pre-Post Project Questionnaires</vt:lpstr>
      <vt:lpstr>Pilot Project Timeline Key Dates &amp; Suggestions for roll-out: </vt:lpstr>
      <vt:lpstr>Planning for Success Considerations for implementation </vt:lpstr>
      <vt:lpstr>Useful Links &amp; Further info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Holland, Nicholas</dc:creator>
  <cp:lastModifiedBy>Baylis, Kate</cp:lastModifiedBy>
  <cp:revision>103</cp:revision>
  <dcterms:created xsi:type="dcterms:W3CDTF">2023-04-27T13:13:25Z</dcterms:created>
  <dcterms:modified xsi:type="dcterms:W3CDTF">2026-02-03T11:13:36Z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0x01010070C2108A4C884840A36CC1578A705141</vt:lpwstr>
  </property>
  <property fmtid="{D5CDD505-2E9C-101B-9397-08002B2CF9AE}" pid="3" name="_dlc_DocIdItemGuid">
    <vt:lpwstr>2cc168db-c31d-4c78-9b2d-285a2a9ed993</vt:lpwstr>
  </property>
  <property fmtid="{D5CDD505-2E9C-101B-9397-08002B2CF9AE}" pid="4" name="MediaServiceImageTags">
    <vt:lpwstr/>
  </property>
</Properties>
</file>