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4" d="100"/>
          <a:sy n="54" d="100"/>
        </p:scale>
        <p:origin x="10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6342F2-5469-462C-B79F-DF7C61018081}" type="datetimeFigureOut">
              <a:rPr lang="en-GB" smtClean="0"/>
              <a:t>24/10/2022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237754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6342F2-5469-462C-B79F-DF7C61018081}" type="datetimeFigureOut">
              <a:rPr lang="en-GB" smtClean="0"/>
              <a:t>24/10/2022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3507738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6342F2-5469-462C-B79F-DF7C61018081}" type="datetimeFigureOut">
              <a:rPr lang="en-GB" smtClean="0"/>
              <a:t>24/10/2022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222464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6342F2-5469-462C-B79F-DF7C61018081}" type="datetimeFigureOut">
              <a:rPr lang="en-GB" smtClean="0"/>
              <a:t>24/10/2022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306596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6342F2-5469-462C-B79F-DF7C61018081}" type="datetimeFigureOut">
              <a:rPr lang="en-GB" smtClean="0"/>
              <a:t>24/10/2022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3418920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6342F2-5469-462C-B79F-DF7C61018081}" type="datetimeFigureOut">
              <a:rPr lang="en-GB" smtClean="0"/>
              <a:t>24/10/2022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148200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6342F2-5469-462C-B79F-DF7C61018081}" type="datetimeFigureOut">
              <a:rPr lang="en-GB" smtClean="0"/>
              <a:t>24/10/2022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206679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6342F2-5469-462C-B79F-DF7C61018081}" type="datetimeFigureOut">
              <a:rPr lang="en-GB" smtClean="0"/>
              <a:t>24/10/2022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1546840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6342F2-5469-462C-B79F-DF7C61018081}" type="datetimeFigureOut">
              <a:rPr lang="en-GB" smtClean="0"/>
              <a:t>24/10/2022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889078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FE6342F2-5469-462C-B79F-DF7C61018081}" type="datetimeFigureOut">
              <a:rPr lang="en-GB" smtClean="0"/>
              <a:t>24/10/2022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2121262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FE6342F2-5469-462C-B79F-DF7C61018081}" type="datetimeFigureOut">
              <a:rPr lang="en-GB" smtClean="0"/>
              <a:t>24/10/2022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D44FA-526F-4A47-B6E3-322EBC046D8D}" type="slidenum">
              <a:rPr lang="en-GB" smtClean="0"/>
              <a:t>‹#›</a:t>
            </a:fld>
            <a:endParaRPr lang="en-GB"/>
          </a:p>
        </p:txBody>
      </p:sp>
    </p:spTree>
    <p:extLst>
      <p:ext uri="{BB962C8B-B14F-4D97-AF65-F5344CB8AC3E}">
        <p14:creationId xmlns:p14="http://schemas.microsoft.com/office/powerpoint/2010/main" val="681330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E6342F2-5469-462C-B79F-DF7C61018081}" type="datetimeFigureOut">
              <a:rPr lang="en-GB" smtClean="0"/>
              <a:t>24/10/2022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FA3D44FA-526F-4A47-B6E3-322EBC046D8D}" type="slidenum">
              <a:rPr lang="en-GB" smtClean="0"/>
              <a:t>‹#›</a:t>
            </a:fld>
            <a:endParaRPr lang="en-GB"/>
          </a:p>
        </p:txBody>
      </p:sp>
    </p:spTree>
    <p:extLst>
      <p:ext uri="{BB962C8B-B14F-4D97-AF65-F5344CB8AC3E}">
        <p14:creationId xmlns:p14="http://schemas.microsoft.com/office/powerpoint/2010/main" val="280135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4AAF0D-B492-4122-9A53-A0820A99013E}"/>
              </a:ext>
            </a:extLst>
          </p:cNvPr>
          <p:cNvSpPr txBox="1"/>
          <p:nvPr/>
        </p:nvSpPr>
        <p:spPr>
          <a:xfrm>
            <a:off x="2264013" y="4984"/>
            <a:ext cx="10537587" cy="923330"/>
          </a:xfrm>
          <a:prstGeom prst="rect">
            <a:avLst/>
          </a:prstGeom>
          <a:solidFill>
            <a:schemeClr val="tx1">
              <a:lumMod val="65000"/>
              <a:lumOff val="35000"/>
            </a:schemeClr>
          </a:solidFill>
          <a:ln>
            <a:solidFill>
              <a:schemeClr val="bg2">
                <a:lumMod val="75000"/>
              </a:schemeClr>
            </a:solidFill>
          </a:ln>
        </p:spPr>
        <p:txBody>
          <a:bodyPr wrap="square" rtlCol="0">
            <a:spAutoFit/>
          </a:bodyPr>
          <a:lstStyle/>
          <a:p>
            <a:r>
              <a:rPr lang="en-GB" sz="3600" dirty="0">
                <a:solidFill>
                  <a:schemeClr val="bg1"/>
                </a:solidFill>
              </a:rPr>
              <a:t> </a:t>
            </a:r>
          </a:p>
          <a:p>
            <a:endParaRPr lang="en-GB" dirty="0"/>
          </a:p>
        </p:txBody>
      </p:sp>
      <p:cxnSp>
        <p:nvCxnSpPr>
          <p:cNvPr id="6" name="Straight Connector 5">
            <a:extLst>
              <a:ext uri="{FF2B5EF4-FFF2-40B4-BE49-F238E27FC236}">
                <a16:creationId xmlns:a16="http://schemas.microsoft.com/office/drawing/2014/main" id="{B17E7D04-BA8A-4B82-AB91-9363D272A3CF}"/>
              </a:ext>
            </a:extLst>
          </p:cNvPr>
          <p:cNvCxnSpPr>
            <a:cxnSpLocks/>
          </p:cNvCxnSpPr>
          <p:nvPr/>
        </p:nvCxnSpPr>
        <p:spPr>
          <a:xfrm>
            <a:off x="2264013" y="1427967"/>
            <a:ext cx="0" cy="7716033"/>
          </a:xfrm>
          <a:prstGeom prst="line">
            <a:avLst/>
          </a:prstGeom>
          <a:ln w="28575">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B0A34559-8D82-44AF-9265-19170088CFE5}"/>
              </a:ext>
            </a:extLst>
          </p:cNvPr>
          <p:cNvCxnSpPr>
            <a:cxnSpLocks/>
          </p:cNvCxnSpPr>
          <p:nvPr/>
        </p:nvCxnSpPr>
        <p:spPr>
          <a:xfrm>
            <a:off x="5345715" y="2050929"/>
            <a:ext cx="6169852" cy="0"/>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89E96EE-B401-444C-8B70-C74A410EAC5D}"/>
              </a:ext>
            </a:extLst>
          </p:cNvPr>
          <p:cNvCxnSpPr>
            <a:cxnSpLocks/>
          </p:cNvCxnSpPr>
          <p:nvPr/>
        </p:nvCxnSpPr>
        <p:spPr>
          <a:xfrm flipV="1">
            <a:off x="5345715" y="3549596"/>
            <a:ext cx="6134506" cy="23872"/>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26F2FE29-427F-411B-B0C6-1BC7A81ED266}"/>
              </a:ext>
            </a:extLst>
          </p:cNvPr>
          <p:cNvSpPr/>
          <p:nvPr/>
        </p:nvSpPr>
        <p:spPr>
          <a:xfrm>
            <a:off x="2440602" y="1862671"/>
            <a:ext cx="349623" cy="376517"/>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1</a:t>
            </a:r>
          </a:p>
        </p:txBody>
      </p:sp>
      <p:sp>
        <p:nvSpPr>
          <p:cNvPr id="20" name="TextBox 19">
            <a:extLst>
              <a:ext uri="{FF2B5EF4-FFF2-40B4-BE49-F238E27FC236}">
                <a16:creationId xmlns:a16="http://schemas.microsoft.com/office/drawing/2014/main" id="{B7AE1869-E9BF-404B-9BB3-E9C2B90F322A}"/>
              </a:ext>
            </a:extLst>
          </p:cNvPr>
          <p:cNvSpPr txBox="1"/>
          <p:nvPr/>
        </p:nvSpPr>
        <p:spPr>
          <a:xfrm>
            <a:off x="367156" y="97316"/>
            <a:ext cx="1272989" cy="830997"/>
          </a:xfrm>
          <a:prstGeom prst="rect">
            <a:avLst/>
          </a:prstGeom>
          <a:noFill/>
        </p:spPr>
        <p:txBody>
          <a:bodyPr wrap="square" rtlCol="0">
            <a:spAutoFit/>
          </a:bodyPr>
          <a:lstStyle/>
          <a:p>
            <a:r>
              <a:rPr lang="en-GB" sz="2400" dirty="0">
                <a:solidFill>
                  <a:schemeClr val="tx1">
                    <a:lumMod val="65000"/>
                    <a:lumOff val="35000"/>
                  </a:schemeClr>
                </a:solidFill>
              </a:rPr>
              <a:t>WALK THRU</a:t>
            </a:r>
          </a:p>
        </p:txBody>
      </p:sp>
      <p:sp>
        <p:nvSpPr>
          <p:cNvPr id="21" name="TextBox 20">
            <a:extLst>
              <a:ext uri="{FF2B5EF4-FFF2-40B4-BE49-F238E27FC236}">
                <a16:creationId xmlns:a16="http://schemas.microsoft.com/office/drawing/2014/main" id="{505EA61B-9B1D-49FC-A87A-EB2A305BE8E1}"/>
              </a:ext>
            </a:extLst>
          </p:cNvPr>
          <p:cNvSpPr txBox="1"/>
          <p:nvPr/>
        </p:nvSpPr>
        <p:spPr>
          <a:xfrm>
            <a:off x="2302631" y="166837"/>
            <a:ext cx="4824666" cy="584775"/>
          </a:xfrm>
          <a:prstGeom prst="rect">
            <a:avLst/>
          </a:prstGeom>
          <a:noFill/>
        </p:spPr>
        <p:txBody>
          <a:bodyPr wrap="square" rtlCol="0">
            <a:spAutoFit/>
          </a:bodyPr>
          <a:lstStyle/>
          <a:p>
            <a:r>
              <a:rPr lang="en-GB" sz="3200" dirty="0">
                <a:solidFill>
                  <a:schemeClr val="bg1"/>
                </a:solidFill>
              </a:rPr>
              <a:t>Principle 6 - QUESTIONING</a:t>
            </a:r>
          </a:p>
        </p:txBody>
      </p:sp>
      <p:pic>
        <p:nvPicPr>
          <p:cNvPr id="23" name="Picture 22" descr="A close up of a logo&#10;&#10;Description automatically generated">
            <a:extLst>
              <a:ext uri="{FF2B5EF4-FFF2-40B4-BE49-F238E27FC236}">
                <a16:creationId xmlns:a16="http://schemas.microsoft.com/office/drawing/2014/main" id="{5C1EF2C6-91AF-4850-9227-A18A42B1698E}"/>
              </a:ext>
            </a:extLst>
          </p:cNvPr>
          <p:cNvPicPr>
            <a:picLocks noChangeAspect="1"/>
          </p:cNvPicPr>
          <p:nvPr/>
        </p:nvPicPr>
        <p:blipFill rotWithShape="1">
          <a:blip r:embed="rId2">
            <a:extLst>
              <a:ext uri="{28A0092B-C50C-407E-A947-70E740481C1C}">
                <a14:useLocalDpi xmlns:a14="http://schemas.microsoft.com/office/drawing/2010/main" val="0"/>
              </a:ext>
            </a:extLst>
          </a:blip>
          <a:srcRect l="15948" r="16471" b="14117"/>
          <a:stretch/>
        </p:blipFill>
        <p:spPr>
          <a:xfrm>
            <a:off x="1422040" y="97316"/>
            <a:ext cx="713624" cy="830997"/>
          </a:xfrm>
          <a:prstGeom prst="rect">
            <a:avLst/>
          </a:prstGeom>
        </p:spPr>
      </p:pic>
      <p:cxnSp>
        <p:nvCxnSpPr>
          <p:cNvPr id="25" name="Straight Connector 24">
            <a:extLst>
              <a:ext uri="{FF2B5EF4-FFF2-40B4-BE49-F238E27FC236}">
                <a16:creationId xmlns:a16="http://schemas.microsoft.com/office/drawing/2014/main" id="{5C7B4E45-B4D2-42C7-9764-496BBDF11126}"/>
              </a:ext>
            </a:extLst>
          </p:cNvPr>
          <p:cNvCxnSpPr>
            <a:cxnSpLocks/>
          </p:cNvCxnSpPr>
          <p:nvPr/>
        </p:nvCxnSpPr>
        <p:spPr>
          <a:xfrm>
            <a:off x="6977438" y="164963"/>
            <a:ext cx="0" cy="6617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951D39FD-F733-43FD-8B78-F20E4E1AF1AF}"/>
              </a:ext>
            </a:extLst>
          </p:cNvPr>
          <p:cNvSpPr/>
          <p:nvPr/>
        </p:nvSpPr>
        <p:spPr>
          <a:xfrm>
            <a:off x="96519" y="1524243"/>
            <a:ext cx="2135521" cy="1754326"/>
          </a:xfrm>
          <a:prstGeom prst="rect">
            <a:avLst/>
          </a:prstGeom>
        </p:spPr>
        <p:txBody>
          <a:bodyPr wrap="square">
            <a:spAutoFit/>
          </a:bodyPr>
          <a:lstStyle/>
          <a:p>
            <a:r>
              <a:rPr lang="en-GB" sz="1200" b="1" dirty="0"/>
              <a:t>WHAT IS IT?</a:t>
            </a:r>
          </a:p>
          <a:p>
            <a:r>
              <a:rPr lang="en-GB" sz="1200" dirty="0"/>
              <a:t>The art of questioning In lessons is ubiquitous and fluid, with it occurring in different forms during each of part of a teaching and learning cycle.. Questioning works to enhance the other principles of explanation and modelling.</a:t>
            </a:r>
          </a:p>
        </p:txBody>
      </p:sp>
      <p:sp>
        <p:nvSpPr>
          <p:cNvPr id="28" name="TextBox 27">
            <a:extLst>
              <a:ext uri="{FF2B5EF4-FFF2-40B4-BE49-F238E27FC236}">
                <a16:creationId xmlns:a16="http://schemas.microsoft.com/office/drawing/2014/main" id="{2F22FE53-F765-4ED5-8D44-861AE0260DC3}"/>
              </a:ext>
            </a:extLst>
          </p:cNvPr>
          <p:cNvSpPr txBox="1"/>
          <p:nvPr/>
        </p:nvSpPr>
        <p:spPr>
          <a:xfrm>
            <a:off x="5326377" y="2161069"/>
            <a:ext cx="2890683" cy="461665"/>
          </a:xfrm>
          <a:prstGeom prst="rect">
            <a:avLst/>
          </a:prstGeom>
          <a:noFill/>
        </p:spPr>
        <p:txBody>
          <a:bodyPr wrap="square" rtlCol="0">
            <a:spAutoFit/>
          </a:bodyPr>
          <a:lstStyle/>
          <a:p>
            <a:r>
              <a:rPr lang="en-GB" sz="1200" dirty="0">
                <a:solidFill>
                  <a:schemeClr val="tx1">
                    <a:lumMod val="65000"/>
                    <a:lumOff val="35000"/>
                  </a:schemeClr>
                </a:solidFill>
              </a:rPr>
              <a:t>TRY TO ASK AT LEAST ONE FOLLOW UP QUESTION TO A STUDENT RESPONSE</a:t>
            </a:r>
            <a:endParaRPr lang="en-GB" sz="1100" dirty="0">
              <a:solidFill>
                <a:schemeClr val="tx1">
                  <a:lumMod val="65000"/>
                  <a:lumOff val="35000"/>
                </a:schemeClr>
              </a:solidFill>
            </a:endParaRPr>
          </a:p>
        </p:txBody>
      </p:sp>
      <p:sp>
        <p:nvSpPr>
          <p:cNvPr id="29" name="TextBox 28">
            <a:extLst>
              <a:ext uri="{FF2B5EF4-FFF2-40B4-BE49-F238E27FC236}">
                <a16:creationId xmlns:a16="http://schemas.microsoft.com/office/drawing/2014/main" id="{6B4BBA2E-057E-4A8D-ACD9-6E099AA6E5B8}"/>
              </a:ext>
            </a:extLst>
          </p:cNvPr>
          <p:cNvSpPr txBox="1"/>
          <p:nvPr/>
        </p:nvSpPr>
        <p:spPr>
          <a:xfrm>
            <a:off x="5270683" y="3647963"/>
            <a:ext cx="2946389" cy="461665"/>
          </a:xfrm>
          <a:prstGeom prst="rect">
            <a:avLst/>
          </a:prstGeom>
          <a:noFill/>
        </p:spPr>
        <p:txBody>
          <a:bodyPr wrap="square" rtlCol="0">
            <a:spAutoFit/>
          </a:bodyPr>
          <a:lstStyle/>
          <a:p>
            <a:r>
              <a:rPr lang="en-GB" sz="1200" dirty="0">
                <a:solidFill>
                  <a:schemeClr val="tx1">
                    <a:lumMod val="65000"/>
                    <a:lumOff val="35000"/>
                  </a:schemeClr>
                </a:solidFill>
              </a:rPr>
              <a:t>WHEN STUDENTS RESPOND TO QUESTIONS ASK THEM TO CLARIFY THEIR THINKING </a:t>
            </a:r>
            <a:endParaRPr lang="en-GB" sz="1100" dirty="0">
              <a:solidFill>
                <a:schemeClr val="tx1">
                  <a:lumMod val="65000"/>
                  <a:lumOff val="35000"/>
                </a:schemeClr>
              </a:solidFill>
            </a:endParaRPr>
          </a:p>
        </p:txBody>
      </p:sp>
      <p:sp>
        <p:nvSpPr>
          <p:cNvPr id="47" name="Rectangle 46">
            <a:extLst>
              <a:ext uri="{FF2B5EF4-FFF2-40B4-BE49-F238E27FC236}">
                <a16:creationId xmlns:a16="http://schemas.microsoft.com/office/drawing/2014/main" id="{D5666DE3-BB1D-40A2-B9DD-E12C456C4F04}"/>
              </a:ext>
            </a:extLst>
          </p:cNvPr>
          <p:cNvSpPr/>
          <p:nvPr/>
        </p:nvSpPr>
        <p:spPr>
          <a:xfrm>
            <a:off x="7127298" y="131578"/>
            <a:ext cx="4002788" cy="646331"/>
          </a:xfrm>
          <a:prstGeom prst="rect">
            <a:avLst/>
          </a:prstGeom>
        </p:spPr>
        <p:txBody>
          <a:bodyPr wrap="square">
            <a:spAutoFit/>
          </a:bodyPr>
          <a:lstStyle/>
          <a:p>
            <a:r>
              <a:rPr lang="en-GB" i="1" dirty="0">
                <a:solidFill>
                  <a:schemeClr val="bg1"/>
                </a:solidFill>
              </a:rPr>
              <a:t>‘So that students are able to think hard with breath, depth and accuracy.’</a:t>
            </a:r>
            <a:endParaRPr lang="en-GB" dirty="0">
              <a:solidFill>
                <a:schemeClr val="bg1"/>
              </a:solidFill>
            </a:endParaRPr>
          </a:p>
        </p:txBody>
      </p:sp>
      <p:sp>
        <p:nvSpPr>
          <p:cNvPr id="48" name="Rectangle 47">
            <a:extLst>
              <a:ext uri="{FF2B5EF4-FFF2-40B4-BE49-F238E27FC236}">
                <a16:creationId xmlns:a16="http://schemas.microsoft.com/office/drawing/2014/main" id="{7CC333FF-1589-4D28-8C28-5EA5B626B97F}"/>
              </a:ext>
            </a:extLst>
          </p:cNvPr>
          <p:cNvSpPr/>
          <p:nvPr/>
        </p:nvSpPr>
        <p:spPr>
          <a:xfrm>
            <a:off x="96519" y="3497303"/>
            <a:ext cx="2108625" cy="2123658"/>
          </a:xfrm>
          <a:prstGeom prst="rect">
            <a:avLst/>
          </a:prstGeom>
        </p:spPr>
        <p:txBody>
          <a:bodyPr wrap="square">
            <a:spAutoFit/>
          </a:bodyPr>
          <a:lstStyle/>
          <a:p>
            <a:r>
              <a:rPr lang="en-GB" sz="1200" b="1" dirty="0"/>
              <a:t>WHY IS IT IMPORTANT?</a:t>
            </a:r>
          </a:p>
          <a:p>
            <a:r>
              <a:rPr lang="en-GB" sz="1200" dirty="0"/>
              <a:t>Questioning allows teachers to deepen and develop students understanding. Teachers should embed a culture where simple or incomplete answers are not accepted, we should dig deep for more. At the same time if we want our students to think deeply, we must allow them the time to think. </a:t>
            </a:r>
          </a:p>
        </p:txBody>
      </p:sp>
      <p:sp>
        <p:nvSpPr>
          <p:cNvPr id="49" name="Rectangle 48">
            <a:extLst>
              <a:ext uri="{FF2B5EF4-FFF2-40B4-BE49-F238E27FC236}">
                <a16:creationId xmlns:a16="http://schemas.microsoft.com/office/drawing/2014/main" id="{9D05162E-BD9F-47BD-895C-48495B17A577}"/>
              </a:ext>
            </a:extLst>
          </p:cNvPr>
          <p:cNvSpPr/>
          <p:nvPr/>
        </p:nvSpPr>
        <p:spPr>
          <a:xfrm>
            <a:off x="96519" y="8489295"/>
            <a:ext cx="2031233" cy="646331"/>
          </a:xfrm>
          <a:prstGeom prst="rect">
            <a:avLst/>
          </a:prstGeom>
        </p:spPr>
        <p:txBody>
          <a:bodyPr wrap="square">
            <a:spAutoFit/>
          </a:bodyPr>
          <a:lstStyle/>
          <a:p>
            <a:r>
              <a:rPr lang="en-GB" sz="1200" b="1" dirty="0"/>
              <a:t>TAKEN FROM MAKE EVERY LESSON COUNT BY SHAUN ALLISON AND ANDY THARBY</a:t>
            </a:r>
          </a:p>
        </p:txBody>
      </p:sp>
      <p:cxnSp>
        <p:nvCxnSpPr>
          <p:cNvPr id="50" name="Straight Connector 49">
            <a:extLst>
              <a:ext uri="{FF2B5EF4-FFF2-40B4-BE49-F238E27FC236}">
                <a16:creationId xmlns:a16="http://schemas.microsoft.com/office/drawing/2014/main" id="{EBC45470-CF82-4914-8BAF-E0AF46EF0583}"/>
              </a:ext>
            </a:extLst>
          </p:cNvPr>
          <p:cNvCxnSpPr>
            <a:cxnSpLocks/>
          </p:cNvCxnSpPr>
          <p:nvPr/>
        </p:nvCxnSpPr>
        <p:spPr>
          <a:xfrm>
            <a:off x="11267642" y="131578"/>
            <a:ext cx="0" cy="6617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6E323786-FD27-4DDD-82A4-91A4E110D978}"/>
              </a:ext>
            </a:extLst>
          </p:cNvPr>
          <p:cNvSpPr txBox="1"/>
          <p:nvPr/>
        </p:nvSpPr>
        <p:spPr>
          <a:xfrm>
            <a:off x="11405189" y="164963"/>
            <a:ext cx="1919923" cy="584775"/>
          </a:xfrm>
          <a:prstGeom prst="rect">
            <a:avLst/>
          </a:prstGeom>
          <a:noFill/>
        </p:spPr>
        <p:txBody>
          <a:bodyPr wrap="square" rtlCol="0">
            <a:spAutoFit/>
          </a:bodyPr>
          <a:lstStyle/>
          <a:p>
            <a:r>
              <a:rPr lang="en-GB" sz="3200" dirty="0">
                <a:solidFill>
                  <a:schemeClr val="bg1"/>
                </a:solidFill>
              </a:rPr>
              <a:t>MELC</a:t>
            </a:r>
          </a:p>
        </p:txBody>
      </p:sp>
      <p:sp>
        <p:nvSpPr>
          <p:cNvPr id="60" name="Oval 59">
            <a:extLst>
              <a:ext uri="{FF2B5EF4-FFF2-40B4-BE49-F238E27FC236}">
                <a16:creationId xmlns:a16="http://schemas.microsoft.com/office/drawing/2014/main" id="{3168C15E-E4AE-48CA-96AC-C8FDBF5D30F7}"/>
              </a:ext>
            </a:extLst>
          </p:cNvPr>
          <p:cNvSpPr/>
          <p:nvPr/>
        </p:nvSpPr>
        <p:spPr>
          <a:xfrm>
            <a:off x="2440601" y="3376268"/>
            <a:ext cx="349623" cy="376517"/>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2</a:t>
            </a:r>
          </a:p>
        </p:txBody>
      </p:sp>
      <p:sp>
        <p:nvSpPr>
          <p:cNvPr id="61" name="Oval 60">
            <a:extLst>
              <a:ext uri="{FF2B5EF4-FFF2-40B4-BE49-F238E27FC236}">
                <a16:creationId xmlns:a16="http://schemas.microsoft.com/office/drawing/2014/main" id="{183823E8-81BF-4DA1-ABC2-A904DB88B568}"/>
              </a:ext>
            </a:extLst>
          </p:cNvPr>
          <p:cNvSpPr/>
          <p:nvPr/>
        </p:nvSpPr>
        <p:spPr>
          <a:xfrm>
            <a:off x="2458312" y="7917057"/>
            <a:ext cx="349623" cy="376517"/>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5</a:t>
            </a:r>
          </a:p>
        </p:txBody>
      </p:sp>
      <p:sp>
        <p:nvSpPr>
          <p:cNvPr id="62" name="Oval 61">
            <a:extLst>
              <a:ext uri="{FF2B5EF4-FFF2-40B4-BE49-F238E27FC236}">
                <a16:creationId xmlns:a16="http://schemas.microsoft.com/office/drawing/2014/main" id="{4F8E69DD-958E-4E54-85D9-523A6C7995A1}"/>
              </a:ext>
            </a:extLst>
          </p:cNvPr>
          <p:cNvSpPr/>
          <p:nvPr/>
        </p:nvSpPr>
        <p:spPr>
          <a:xfrm>
            <a:off x="2440599" y="6397485"/>
            <a:ext cx="349623" cy="376517"/>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4</a:t>
            </a:r>
          </a:p>
        </p:txBody>
      </p:sp>
      <p:sp>
        <p:nvSpPr>
          <p:cNvPr id="63" name="Oval 62">
            <a:extLst>
              <a:ext uri="{FF2B5EF4-FFF2-40B4-BE49-F238E27FC236}">
                <a16:creationId xmlns:a16="http://schemas.microsoft.com/office/drawing/2014/main" id="{3F071CB6-CF28-40C4-BA9C-B4FB53EC7348}"/>
              </a:ext>
            </a:extLst>
          </p:cNvPr>
          <p:cNvSpPr/>
          <p:nvPr/>
        </p:nvSpPr>
        <p:spPr>
          <a:xfrm>
            <a:off x="2440600" y="4889864"/>
            <a:ext cx="349623" cy="376517"/>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p>
        </p:txBody>
      </p:sp>
      <p:pic>
        <p:nvPicPr>
          <p:cNvPr id="66" name="Picture 65" descr="A close up of a logo&#10;&#10;Description automatically generated">
            <a:extLst>
              <a:ext uri="{FF2B5EF4-FFF2-40B4-BE49-F238E27FC236}">
                <a16:creationId xmlns:a16="http://schemas.microsoft.com/office/drawing/2014/main" id="{4BD31FA5-0645-4AAD-96AC-8F5E3FDB1543}"/>
              </a:ext>
            </a:extLst>
          </p:cNvPr>
          <p:cNvPicPr>
            <a:picLocks noChangeAspect="1"/>
          </p:cNvPicPr>
          <p:nvPr/>
        </p:nvPicPr>
        <p:blipFill rotWithShape="1">
          <a:blip r:embed="rId3">
            <a:extLst>
              <a:ext uri="{28A0092B-C50C-407E-A947-70E740481C1C}">
                <a14:useLocalDpi xmlns:a14="http://schemas.microsoft.com/office/drawing/2010/main" val="0"/>
              </a:ext>
            </a:extLst>
          </a:blip>
          <a:srcRect b="13678"/>
          <a:stretch/>
        </p:blipFill>
        <p:spPr>
          <a:xfrm>
            <a:off x="11647270" y="1660974"/>
            <a:ext cx="903490" cy="779910"/>
          </a:xfrm>
          <a:prstGeom prst="rect">
            <a:avLst/>
          </a:prstGeom>
        </p:spPr>
      </p:pic>
      <p:cxnSp>
        <p:nvCxnSpPr>
          <p:cNvPr id="68" name="Straight Connector 67">
            <a:extLst>
              <a:ext uri="{FF2B5EF4-FFF2-40B4-BE49-F238E27FC236}">
                <a16:creationId xmlns:a16="http://schemas.microsoft.com/office/drawing/2014/main" id="{9B4EAA46-A1C3-4B97-A36C-F067AF16264C}"/>
              </a:ext>
            </a:extLst>
          </p:cNvPr>
          <p:cNvCxnSpPr>
            <a:cxnSpLocks/>
          </p:cNvCxnSpPr>
          <p:nvPr/>
        </p:nvCxnSpPr>
        <p:spPr>
          <a:xfrm>
            <a:off x="2952105" y="2050929"/>
            <a:ext cx="1330312" cy="0"/>
          </a:xfrm>
          <a:prstGeom prst="line">
            <a:avLst/>
          </a:prstGeom>
          <a:ln w="57150">
            <a:solidFill>
              <a:schemeClr val="bg2">
                <a:lumMod val="50000"/>
              </a:schemeClr>
            </a:solidFill>
          </a:ln>
        </p:spPr>
        <p:style>
          <a:lnRef idx="1">
            <a:schemeClr val="dk1"/>
          </a:lnRef>
          <a:fillRef idx="0">
            <a:schemeClr val="dk1"/>
          </a:fillRef>
          <a:effectRef idx="0">
            <a:schemeClr val="dk1"/>
          </a:effectRef>
          <a:fontRef idx="minor">
            <a:schemeClr val="tx1"/>
          </a:fontRef>
        </p:style>
      </p:cxnSp>
      <p:cxnSp>
        <p:nvCxnSpPr>
          <p:cNvPr id="70" name="Straight Connector 69">
            <a:extLst>
              <a:ext uri="{FF2B5EF4-FFF2-40B4-BE49-F238E27FC236}">
                <a16:creationId xmlns:a16="http://schemas.microsoft.com/office/drawing/2014/main" id="{22EB2C2C-6BB2-468E-BE5F-11397A5CBB79}"/>
              </a:ext>
            </a:extLst>
          </p:cNvPr>
          <p:cNvCxnSpPr>
            <a:cxnSpLocks/>
          </p:cNvCxnSpPr>
          <p:nvPr/>
        </p:nvCxnSpPr>
        <p:spPr>
          <a:xfrm>
            <a:off x="2952105" y="3573468"/>
            <a:ext cx="1294218" cy="0"/>
          </a:xfrm>
          <a:prstGeom prst="line">
            <a:avLst/>
          </a:prstGeom>
          <a:ln w="57150">
            <a:solidFill>
              <a:schemeClr val="bg2">
                <a:lumMod val="50000"/>
              </a:schemeClr>
            </a:solidFill>
          </a:ln>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CBE62C23-12F0-4D6D-9939-1A8432A68161}"/>
              </a:ext>
            </a:extLst>
          </p:cNvPr>
          <p:cNvCxnSpPr>
            <a:cxnSpLocks/>
          </p:cNvCxnSpPr>
          <p:nvPr/>
        </p:nvCxnSpPr>
        <p:spPr>
          <a:xfrm>
            <a:off x="2952105" y="5078122"/>
            <a:ext cx="1294218" cy="0"/>
          </a:xfrm>
          <a:prstGeom prst="line">
            <a:avLst/>
          </a:prstGeom>
          <a:ln w="57150">
            <a:solidFill>
              <a:schemeClr val="bg2">
                <a:lumMod val="50000"/>
              </a:schemeClr>
            </a:solidFill>
          </a:ln>
        </p:spPr>
        <p:style>
          <a:lnRef idx="1">
            <a:schemeClr val="dk1"/>
          </a:lnRef>
          <a:fillRef idx="0">
            <a:schemeClr val="dk1"/>
          </a:fillRef>
          <a:effectRef idx="0">
            <a:schemeClr val="dk1"/>
          </a:effectRef>
          <a:fontRef idx="minor">
            <a:schemeClr val="tx1"/>
          </a:fontRef>
        </p:style>
      </p:cxnSp>
      <p:cxnSp>
        <p:nvCxnSpPr>
          <p:cNvPr id="72" name="Straight Connector 71">
            <a:extLst>
              <a:ext uri="{FF2B5EF4-FFF2-40B4-BE49-F238E27FC236}">
                <a16:creationId xmlns:a16="http://schemas.microsoft.com/office/drawing/2014/main" id="{A51CF5C7-7EDC-40DA-B851-C1065DBC4304}"/>
              </a:ext>
            </a:extLst>
          </p:cNvPr>
          <p:cNvCxnSpPr>
            <a:cxnSpLocks/>
          </p:cNvCxnSpPr>
          <p:nvPr/>
        </p:nvCxnSpPr>
        <p:spPr>
          <a:xfrm flipV="1">
            <a:off x="5345715" y="5054251"/>
            <a:ext cx="6134506" cy="23872"/>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24E412AE-182E-4AA5-8403-D2E7B21AD0B3}"/>
              </a:ext>
            </a:extLst>
          </p:cNvPr>
          <p:cNvCxnSpPr>
            <a:cxnSpLocks/>
          </p:cNvCxnSpPr>
          <p:nvPr/>
        </p:nvCxnSpPr>
        <p:spPr>
          <a:xfrm flipV="1">
            <a:off x="5270684" y="6591720"/>
            <a:ext cx="6134506" cy="23872"/>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81A9130-DB13-4F53-A80B-629311EDEBA3}"/>
              </a:ext>
            </a:extLst>
          </p:cNvPr>
          <p:cNvCxnSpPr>
            <a:cxnSpLocks/>
          </p:cNvCxnSpPr>
          <p:nvPr/>
        </p:nvCxnSpPr>
        <p:spPr>
          <a:xfrm flipV="1">
            <a:off x="5326378" y="8075468"/>
            <a:ext cx="6134506" cy="23872"/>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7" name="Picture 76" descr="A close up of a logo&#10;&#10;Description automatically generated">
            <a:extLst>
              <a:ext uri="{FF2B5EF4-FFF2-40B4-BE49-F238E27FC236}">
                <a16:creationId xmlns:a16="http://schemas.microsoft.com/office/drawing/2014/main" id="{E66FC017-88D2-4373-AAA8-57EC7B8BBB41}"/>
              </a:ext>
            </a:extLst>
          </p:cNvPr>
          <p:cNvPicPr>
            <a:picLocks noChangeAspect="1"/>
          </p:cNvPicPr>
          <p:nvPr/>
        </p:nvPicPr>
        <p:blipFill rotWithShape="1">
          <a:blip r:embed="rId3">
            <a:extLst>
              <a:ext uri="{28A0092B-C50C-407E-A947-70E740481C1C}">
                <a14:useLocalDpi xmlns:a14="http://schemas.microsoft.com/office/drawing/2010/main" val="0"/>
              </a:ext>
            </a:extLst>
          </a:blip>
          <a:srcRect b="13678"/>
          <a:stretch/>
        </p:blipFill>
        <p:spPr>
          <a:xfrm>
            <a:off x="11646143" y="3171577"/>
            <a:ext cx="903490" cy="779910"/>
          </a:xfrm>
          <a:prstGeom prst="rect">
            <a:avLst/>
          </a:prstGeom>
        </p:spPr>
      </p:pic>
      <p:pic>
        <p:nvPicPr>
          <p:cNvPr id="78" name="Picture 77" descr="A close up of a logo&#10;&#10;Description automatically generated">
            <a:extLst>
              <a:ext uri="{FF2B5EF4-FFF2-40B4-BE49-F238E27FC236}">
                <a16:creationId xmlns:a16="http://schemas.microsoft.com/office/drawing/2014/main" id="{3248DC01-3E0F-4E36-87C9-9A5ABEADC24C}"/>
              </a:ext>
            </a:extLst>
          </p:cNvPr>
          <p:cNvPicPr>
            <a:picLocks noChangeAspect="1"/>
          </p:cNvPicPr>
          <p:nvPr/>
        </p:nvPicPr>
        <p:blipFill rotWithShape="1">
          <a:blip r:embed="rId3">
            <a:extLst>
              <a:ext uri="{28A0092B-C50C-407E-A947-70E740481C1C}">
                <a14:useLocalDpi xmlns:a14="http://schemas.microsoft.com/office/drawing/2010/main" val="0"/>
              </a:ext>
            </a:extLst>
          </a:blip>
          <a:srcRect b="13678"/>
          <a:stretch/>
        </p:blipFill>
        <p:spPr>
          <a:xfrm>
            <a:off x="11643889" y="4659402"/>
            <a:ext cx="903490" cy="779910"/>
          </a:xfrm>
          <a:prstGeom prst="rect">
            <a:avLst/>
          </a:prstGeom>
        </p:spPr>
      </p:pic>
      <p:pic>
        <p:nvPicPr>
          <p:cNvPr id="79" name="Picture 78" descr="A close up of a logo&#10;&#10;Description automatically generated">
            <a:extLst>
              <a:ext uri="{FF2B5EF4-FFF2-40B4-BE49-F238E27FC236}">
                <a16:creationId xmlns:a16="http://schemas.microsoft.com/office/drawing/2014/main" id="{A7292A0C-3BD6-4B5C-A080-B62BEC45821A}"/>
              </a:ext>
            </a:extLst>
          </p:cNvPr>
          <p:cNvPicPr>
            <a:picLocks noChangeAspect="1"/>
          </p:cNvPicPr>
          <p:nvPr/>
        </p:nvPicPr>
        <p:blipFill rotWithShape="1">
          <a:blip r:embed="rId3">
            <a:extLst>
              <a:ext uri="{28A0092B-C50C-407E-A947-70E740481C1C}">
                <a14:useLocalDpi xmlns:a14="http://schemas.microsoft.com/office/drawing/2010/main" val="0"/>
              </a:ext>
            </a:extLst>
          </a:blip>
          <a:srcRect b="13678"/>
          <a:stretch/>
        </p:blipFill>
        <p:spPr>
          <a:xfrm>
            <a:off x="11643889" y="6225637"/>
            <a:ext cx="903490" cy="779910"/>
          </a:xfrm>
          <a:prstGeom prst="rect">
            <a:avLst/>
          </a:prstGeom>
        </p:spPr>
      </p:pic>
      <p:pic>
        <p:nvPicPr>
          <p:cNvPr id="80" name="Picture 79" descr="A close up of a logo&#10;&#10;Description automatically generated">
            <a:extLst>
              <a:ext uri="{FF2B5EF4-FFF2-40B4-BE49-F238E27FC236}">
                <a16:creationId xmlns:a16="http://schemas.microsoft.com/office/drawing/2014/main" id="{39B72064-D9B6-4159-9F53-16609DAC454B}"/>
              </a:ext>
            </a:extLst>
          </p:cNvPr>
          <p:cNvPicPr>
            <a:picLocks noChangeAspect="1"/>
          </p:cNvPicPr>
          <p:nvPr/>
        </p:nvPicPr>
        <p:blipFill rotWithShape="1">
          <a:blip r:embed="rId3">
            <a:extLst>
              <a:ext uri="{28A0092B-C50C-407E-A947-70E740481C1C}">
                <a14:useLocalDpi xmlns:a14="http://schemas.microsoft.com/office/drawing/2010/main" val="0"/>
              </a:ext>
            </a:extLst>
          </a:blip>
          <a:srcRect b="13678"/>
          <a:stretch/>
        </p:blipFill>
        <p:spPr>
          <a:xfrm>
            <a:off x="11655182" y="7709385"/>
            <a:ext cx="903490" cy="779910"/>
          </a:xfrm>
          <a:prstGeom prst="rect">
            <a:avLst/>
          </a:prstGeom>
        </p:spPr>
      </p:pic>
      <p:sp>
        <p:nvSpPr>
          <p:cNvPr id="84" name="TextBox 83">
            <a:extLst>
              <a:ext uri="{FF2B5EF4-FFF2-40B4-BE49-F238E27FC236}">
                <a16:creationId xmlns:a16="http://schemas.microsoft.com/office/drawing/2014/main" id="{01500239-28EA-4148-B3D9-9985225FBE7C}"/>
              </a:ext>
            </a:extLst>
          </p:cNvPr>
          <p:cNvSpPr txBox="1"/>
          <p:nvPr/>
        </p:nvSpPr>
        <p:spPr>
          <a:xfrm>
            <a:off x="2893997" y="3220304"/>
            <a:ext cx="3155581" cy="276999"/>
          </a:xfrm>
          <a:prstGeom prst="rect">
            <a:avLst/>
          </a:prstGeom>
          <a:noFill/>
        </p:spPr>
        <p:txBody>
          <a:bodyPr wrap="square" rtlCol="0">
            <a:spAutoFit/>
          </a:bodyPr>
          <a:lstStyle/>
          <a:p>
            <a:r>
              <a:rPr lang="en-GB" sz="1200" b="1" dirty="0">
                <a:solidFill>
                  <a:schemeClr val="tx1">
                    <a:lumMod val="65000"/>
                    <a:lumOff val="35000"/>
                  </a:schemeClr>
                </a:solidFill>
              </a:rPr>
              <a:t>PROBE </a:t>
            </a:r>
            <a:endParaRPr lang="en-GB" sz="1100" b="1" dirty="0">
              <a:solidFill>
                <a:schemeClr val="tx1">
                  <a:lumMod val="65000"/>
                  <a:lumOff val="35000"/>
                </a:schemeClr>
              </a:solidFill>
            </a:endParaRPr>
          </a:p>
        </p:txBody>
      </p:sp>
      <p:sp>
        <p:nvSpPr>
          <p:cNvPr id="85" name="TextBox 84">
            <a:extLst>
              <a:ext uri="{FF2B5EF4-FFF2-40B4-BE49-F238E27FC236}">
                <a16:creationId xmlns:a16="http://schemas.microsoft.com/office/drawing/2014/main" id="{A30605BE-D402-4B77-BF6E-59AB7E5FBFF8}"/>
              </a:ext>
            </a:extLst>
          </p:cNvPr>
          <p:cNvSpPr txBox="1"/>
          <p:nvPr/>
        </p:nvSpPr>
        <p:spPr>
          <a:xfrm>
            <a:off x="2908959" y="4734359"/>
            <a:ext cx="3155581" cy="276999"/>
          </a:xfrm>
          <a:prstGeom prst="rect">
            <a:avLst/>
          </a:prstGeom>
          <a:noFill/>
        </p:spPr>
        <p:txBody>
          <a:bodyPr wrap="square" rtlCol="0">
            <a:spAutoFit/>
          </a:bodyPr>
          <a:lstStyle/>
          <a:p>
            <a:r>
              <a:rPr lang="en-GB" sz="1200" b="1" dirty="0">
                <a:solidFill>
                  <a:schemeClr val="tx1">
                    <a:lumMod val="65000"/>
                    <a:lumOff val="35000"/>
                  </a:schemeClr>
                </a:solidFill>
              </a:rPr>
              <a:t>IN THE MOMENT </a:t>
            </a:r>
          </a:p>
        </p:txBody>
      </p:sp>
      <p:cxnSp>
        <p:nvCxnSpPr>
          <p:cNvPr id="87" name="Straight Connector 86">
            <a:extLst>
              <a:ext uri="{FF2B5EF4-FFF2-40B4-BE49-F238E27FC236}">
                <a16:creationId xmlns:a16="http://schemas.microsoft.com/office/drawing/2014/main" id="{96889A53-E608-4618-95ED-A3F00C2F8A86}"/>
              </a:ext>
            </a:extLst>
          </p:cNvPr>
          <p:cNvCxnSpPr>
            <a:cxnSpLocks/>
          </p:cNvCxnSpPr>
          <p:nvPr/>
        </p:nvCxnSpPr>
        <p:spPr>
          <a:xfrm>
            <a:off x="2952104" y="6603656"/>
            <a:ext cx="1330313" cy="11936"/>
          </a:xfrm>
          <a:prstGeom prst="line">
            <a:avLst/>
          </a:prstGeom>
          <a:ln w="57150">
            <a:solidFill>
              <a:schemeClr val="bg2">
                <a:lumMod val="50000"/>
              </a:schemeClr>
            </a:solidFill>
          </a:ln>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FAD32D60-8E5D-4F7E-BD0A-1756602EA6B3}"/>
              </a:ext>
            </a:extLst>
          </p:cNvPr>
          <p:cNvCxnSpPr>
            <a:cxnSpLocks/>
          </p:cNvCxnSpPr>
          <p:nvPr/>
        </p:nvCxnSpPr>
        <p:spPr>
          <a:xfrm>
            <a:off x="2952104" y="8067470"/>
            <a:ext cx="1294219" cy="7998"/>
          </a:xfrm>
          <a:prstGeom prst="line">
            <a:avLst/>
          </a:prstGeom>
          <a:ln w="57150">
            <a:solidFill>
              <a:schemeClr val="bg2">
                <a:lumMod val="50000"/>
              </a:schemeClr>
            </a:solidFill>
          </a:ln>
        </p:spPr>
        <p:style>
          <a:lnRef idx="1">
            <a:schemeClr val="dk1"/>
          </a:lnRef>
          <a:fillRef idx="0">
            <a:schemeClr val="dk1"/>
          </a:fillRef>
          <a:effectRef idx="0">
            <a:schemeClr val="dk1"/>
          </a:effectRef>
          <a:fontRef idx="minor">
            <a:schemeClr val="tx1"/>
          </a:fontRef>
        </p:style>
      </p:cxnSp>
      <p:sp>
        <p:nvSpPr>
          <p:cNvPr id="90" name="TextBox 89">
            <a:extLst>
              <a:ext uri="{FF2B5EF4-FFF2-40B4-BE49-F238E27FC236}">
                <a16:creationId xmlns:a16="http://schemas.microsoft.com/office/drawing/2014/main" id="{E9A2C3F1-A5F8-4F40-85E7-973DF3B18622}"/>
              </a:ext>
            </a:extLst>
          </p:cNvPr>
          <p:cNvSpPr txBox="1"/>
          <p:nvPr/>
        </p:nvSpPr>
        <p:spPr>
          <a:xfrm>
            <a:off x="2908961" y="6291797"/>
            <a:ext cx="3155581" cy="276999"/>
          </a:xfrm>
          <a:prstGeom prst="rect">
            <a:avLst/>
          </a:prstGeom>
          <a:noFill/>
        </p:spPr>
        <p:txBody>
          <a:bodyPr wrap="square" rtlCol="0">
            <a:spAutoFit/>
          </a:bodyPr>
          <a:lstStyle/>
          <a:p>
            <a:r>
              <a:rPr lang="en-GB" sz="1200" b="1" dirty="0">
                <a:solidFill>
                  <a:schemeClr val="tx1">
                    <a:lumMod val="65000"/>
                    <a:lumOff val="35000"/>
                  </a:schemeClr>
                </a:solidFill>
              </a:rPr>
              <a:t>PAUSE</a:t>
            </a:r>
            <a:endParaRPr lang="en-GB" sz="1100" b="1" dirty="0">
              <a:solidFill>
                <a:schemeClr val="tx1">
                  <a:lumMod val="65000"/>
                  <a:lumOff val="35000"/>
                </a:schemeClr>
              </a:solidFill>
            </a:endParaRPr>
          </a:p>
        </p:txBody>
      </p:sp>
      <p:sp>
        <p:nvSpPr>
          <p:cNvPr id="91" name="TextBox 90">
            <a:extLst>
              <a:ext uri="{FF2B5EF4-FFF2-40B4-BE49-F238E27FC236}">
                <a16:creationId xmlns:a16="http://schemas.microsoft.com/office/drawing/2014/main" id="{86060087-B2EB-43F2-BC53-95F6C331C6BB}"/>
              </a:ext>
            </a:extLst>
          </p:cNvPr>
          <p:cNvSpPr txBox="1"/>
          <p:nvPr/>
        </p:nvSpPr>
        <p:spPr>
          <a:xfrm>
            <a:off x="2908960" y="7751673"/>
            <a:ext cx="3155581" cy="276999"/>
          </a:xfrm>
          <a:prstGeom prst="rect">
            <a:avLst/>
          </a:prstGeom>
          <a:noFill/>
        </p:spPr>
        <p:txBody>
          <a:bodyPr wrap="square" rtlCol="0">
            <a:spAutoFit/>
          </a:bodyPr>
          <a:lstStyle/>
          <a:p>
            <a:r>
              <a:rPr lang="en-GB" sz="1200" b="1" dirty="0">
                <a:solidFill>
                  <a:schemeClr val="tx1">
                    <a:lumMod val="65000"/>
                    <a:lumOff val="35000"/>
                  </a:schemeClr>
                </a:solidFill>
              </a:rPr>
              <a:t>CHAIN THEM</a:t>
            </a:r>
            <a:endParaRPr lang="en-GB" sz="1100" b="1" dirty="0">
              <a:solidFill>
                <a:schemeClr val="tx1">
                  <a:lumMod val="65000"/>
                  <a:lumOff val="35000"/>
                </a:schemeClr>
              </a:solidFill>
            </a:endParaRPr>
          </a:p>
        </p:txBody>
      </p:sp>
      <p:pic>
        <p:nvPicPr>
          <p:cNvPr id="93" name="Picture 92" descr="A close up of a logo&#10;&#10;Description automatically generated">
            <a:extLst>
              <a:ext uri="{FF2B5EF4-FFF2-40B4-BE49-F238E27FC236}">
                <a16:creationId xmlns:a16="http://schemas.microsoft.com/office/drawing/2014/main" id="{40AD217A-C177-451E-A907-F7E737DFA7AD}"/>
              </a:ext>
            </a:extLst>
          </p:cNvPr>
          <p:cNvPicPr>
            <a:picLocks noChangeAspect="1"/>
          </p:cNvPicPr>
          <p:nvPr/>
        </p:nvPicPr>
        <p:blipFill rotWithShape="1">
          <a:blip r:embed="rId4">
            <a:extLst>
              <a:ext uri="{28A0092B-C50C-407E-A947-70E740481C1C}">
                <a14:useLocalDpi xmlns:a14="http://schemas.microsoft.com/office/drawing/2010/main" val="0"/>
              </a:ext>
            </a:extLst>
          </a:blip>
          <a:srcRect b="12889"/>
          <a:stretch/>
        </p:blipFill>
        <p:spPr>
          <a:xfrm rot="5400000">
            <a:off x="8096471" y="1679607"/>
            <a:ext cx="849499" cy="740005"/>
          </a:xfrm>
          <a:prstGeom prst="rect">
            <a:avLst/>
          </a:prstGeom>
        </p:spPr>
      </p:pic>
      <p:sp>
        <p:nvSpPr>
          <p:cNvPr id="96" name="TextBox 95">
            <a:extLst>
              <a:ext uri="{FF2B5EF4-FFF2-40B4-BE49-F238E27FC236}">
                <a16:creationId xmlns:a16="http://schemas.microsoft.com/office/drawing/2014/main" id="{357034FE-3779-4F55-B0EA-4B74A88C9BF7}"/>
              </a:ext>
            </a:extLst>
          </p:cNvPr>
          <p:cNvSpPr txBox="1"/>
          <p:nvPr/>
        </p:nvSpPr>
        <p:spPr>
          <a:xfrm>
            <a:off x="8957076" y="2174175"/>
            <a:ext cx="2558489" cy="461665"/>
          </a:xfrm>
          <a:prstGeom prst="rect">
            <a:avLst/>
          </a:prstGeom>
          <a:noFill/>
        </p:spPr>
        <p:txBody>
          <a:bodyPr wrap="square" rtlCol="0">
            <a:spAutoFit/>
          </a:bodyPr>
          <a:lstStyle/>
          <a:p>
            <a:r>
              <a:rPr lang="en-GB" sz="1200" dirty="0">
                <a:solidFill>
                  <a:schemeClr val="tx1">
                    <a:lumMod val="65000"/>
                    <a:lumOff val="35000"/>
                  </a:schemeClr>
                </a:solidFill>
              </a:rPr>
              <a:t>ONE OF THE MOST EFFECTIVE FOLLOW UP QUESTION IS ‘WHY’</a:t>
            </a:r>
            <a:endParaRPr lang="en-GB" sz="1100" dirty="0">
              <a:solidFill>
                <a:schemeClr val="tx1">
                  <a:lumMod val="65000"/>
                  <a:lumOff val="35000"/>
                </a:schemeClr>
              </a:solidFill>
            </a:endParaRPr>
          </a:p>
        </p:txBody>
      </p:sp>
      <p:pic>
        <p:nvPicPr>
          <p:cNvPr id="97" name="Picture 96" descr="A close up of a logo&#10;&#10;Description automatically generated">
            <a:extLst>
              <a:ext uri="{FF2B5EF4-FFF2-40B4-BE49-F238E27FC236}">
                <a16:creationId xmlns:a16="http://schemas.microsoft.com/office/drawing/2014/main" id="{D947CA39-1E5E-4172-8B38-A64E31B41EE6}"/>
              </a:ext>
            </a:extLst>
          </p:cNvPr>
          <p:cNvPicPr>
            <a:picLocks noChangeAspect="1"/>
          </p:cNvPicPr>
          <p:nvPr/>
        </p:nvPicPr>
        <p:blipFill rotWithShape="1">
          <a:blip r:embed="rId4">
            <a:extLst>
              <a:ext uri="{28A0092B-C50C-407E-A947-70E740481C1C}">
                <a14:useLocalDpi xmlns:a14="http://schemas.microsoft.com/office/drawing/2010/main" val="0"/>
              </a:ext>
            </a:extLst>
          </a:blip>
          <a:srcRect b="12889"/>
          <a:stretch/>
        </p:blipFill>
        <p:spPr>
          <a:xfrm rot="5400000">
            <a:off x="8162325" y="3183846"/>
            <a:ext cx="849499" cy="740005"/>
          </a:xfrm>
          <a:prstGeom prst="rect">
            <a:avLst/>
          </a:prstGeom>
        </p:spPr>
      </p:pic>
      <p:sp>
        <p:nvSpPr>
          <p:cNvPr id="98" name="TextBox 97">
            <a:extLst>
              <a:ext uri="{FF2B5EF4-FFF2-40B4-BE49-F238E27FC236}">
                <a16:creationId xmlns:a16="http://schemas.microsoft.com/office/drawing/2014/main" id="{C55F31A9-CD3C-40D9-B30A-9EE7EBB08015}"/>
              </a:ext>
            </a:extLst>
          </p:cNvPr>
          <p:cNvSpPr txBox="1"/>
          <p:nvPr/>
        </p:nvSpPr>
        <p:spPr>
          <a:xfrm>
            <a:off x="8931623" y="3651051"/>
            <a:ext cx="2529262" cy="461665"/>
          </a:xfrm>
          <a:prstGeom prst="rect">
            <a:avLst/>
          </a:prstGeom>
          <a:noFill/>
        </p:spPr>
        <p:txBody>
          <a:bodyPr wrap="square" rtlCol="0">
            <a:spAutoFit/>
          </a:bodyPr>
          <a:lstStyle/>
          <a:p>
            <a:r>
              <a:rPr lang="en-GB" sz="1200" dirty="0">
                <a:solidFill>
                  <a:schemeClr val="tx1">
                    <a:lumMod val="65000"/>
                    <a:lumOff val="35000"/>
                  </a:schemeClr>
                </a:solidFill>
              </a:rPr>
              <a:t> ASK THEM TO SUPPORT THEIR RESPONSE WITH EVIDENCE</a:t>
            </a:r>
            <a:endParaRPr lang="en-GB" sz="1100" dirty="0">
              <a:solidFill>
                <a:schemeClr val="tx1">
                  <a:lumMod val="65000"/>
                  <a:lumOff val="35000"/>
                </a:schemeClr>
              </a:solidFill>
            </a:endParaRPr>
          </a:p>
        </p:txBody>
      </p:sp>
      <p:sp>
        <p:nvSpPr>
          <p:cNvPr id="101" name="TextBox 100">
            <a:extLst>
              <a:ext uri="{FF2B5EF4-FFF2-40B4-BE49-F238E27FC236}">
                <a16:creationId xmlns:a16="http://schemas.microsoft.com/office/drawing/2014/main" id="{3942FB0F-8A81-4415-9C42-A07789875911}"/>
              </a:ext>
            </a:extLst>
          </p:cNvPr>
          <p:cNvSpPr txBox="1"/>
          <p:nvPr/>
        </p:nvSpPr>
        <p:spPr>
          <a:xfrm>
            <a:off x="5326376" y="5142424"/>
            <a:ext cx="2673189" cy="461665"/>
          </a:xfrm>
          <a:prstGeom prst="rect">
            <a:avLst/>
          </a:prstGeom>
          <a:noFill/>
        </p:spPr>
        <p:txBody>
          <a:bodyPr wrap="square" rtlCol="0">
            <a:spAutoFit/>
          </a:bodyPr>
          <a:lstStyle/>
          <a:p>
            <a:r>
              <a:rPr lang="en-GB" sz="1200" dirty="0">
                <a:solidFill>
                  <a:schemeClr val="tx1">
                    <a:lumMod val="65000"/>
                    <a:lumOff val="35000"/>
                  </a:schemeClr>
                </a:solidFill>
              </a:rPr>
              <a:t>THINK ON YOUR FEET TO PROVIDE ORGANIC RESPONSES TO STUDENTS</a:t>
            </a:r>
          </a:p>
        </p:txBody>
      </p:sp>
      <p:sp>
        <p:nvSpPr>
          <p:cNvPr id="102" name="TextBox 101">
            <a:extLst>
              <a:ext uri="{FF2B5EF4-FFF2-40B4-BE49-F238E27FC236}">
                <a16:creationId xmlns:a16="http://schemas.microsoft.com/office/drawing/2014/main" id="{911BF1E9-D54B-42B8-8094-C99957E3BA03}"/>
              </a:ext>
            </a:extLst>
          </p:cNvPr>
          <p:cNvSpPr txBox="1"/>
          <p:nvPr/>
        </p:nvSpPr>
        <p:spPr>
          <a:xfrm>
            <a:off x="8957076" y="5142424"/>
            <a:ext cx="2617756" cy="461665"/>
          </a:xfrm>
          <a:prstGeom prst="rect">
            <a:avLst/>
          </a:prstGeom>
          <a:noFill/>
        </p:spPr>
        <p:txBody>
          <a:bodyPr wrap="square" rtlCol="0">
            <a:spAutoFit/>
          </a:bodyPr>
          <a:lstStyle/>
          <a:p>
            <a:r>
              <a:rPr lang="en-GB" sz="1200" dirty="0">
                <a:solidFill>
                  <a:schemeClr val="tx1">
                    <a:lumMod val="65000"/>
                    <a:lumOff val="35000"/>
                  </a:schemeClr>
                </a:solidFill>
              </a:rPr>
              <a:t>EMBRACE INTRICATE PLANNING WITH IMPROVISATION</a:t>
            </a:r>
            <a:endParaRPr lang="en-GB" sz="1100" dirty="0">
              <a:solidFill>
                <a:schemeClr val="tx1">
                  <a:lumMod val="65000"/>
                  <a:lumOff val="35000"/>
                </a:schemeClr>
              </a:solidFill>
            </a:endParaRPr>
          </a:p>
        </p:txBody>
      </p:sp>
      <p:pic>
        <p:nvPicPr>
          <p:cNvPr id="103" name="Picture 102" descr="A close up of a logo&#10;&#10;Description automatically generated">
            <a:extLst>
              <a:ext uri="{FF2B5EF4-FFF2-40B4-BE49-F238E27FC236}">
                <a16:creationId xmlns:a16="http://schemas.microsoft.com/office/drawing/2014/main" id="{E3FADDC2-F9D2-4EEC-BFDC-7953ADB7E75C}"/>
              </a:ext>
            </a:extLst>
          </p:cNvPr>
          <p:cNvPicPr>
            <a:picLocks noChangeAspect="1"/>
          </p:cNvPicPr>
          <p:nvPr/>
        </p:nvPicPr>
        <p:blipFill rotWithShape="1">
          <a:blip r:embed="rId4">
            <a:extLst>
              <a:ext uri="{28A0092B-C50C-407E-A947-70E740481C1C}">
                <a14:useLocalDpi xmlns:a14="http://schemas.microsoft.com/office/drawing/2010/main" val="0"/>
              </a:ext>
            </a:extLst>
          </a:blip>
          <a:srcRect b="12889"/>
          <a:stretch/>
        </p:blipFill>
        <p:spPr>
          <a:xfrm rot="5400000">
            <a:off x="7944822" y="4679354"/>
            <a:ext cx="849499" cy="740005"/>
          </a:xfrm>
          <a:prstGeom prst="rect">
            <a:avLst/>
          </a:prstGeom>
        </p:spPr>
      </p:pic>
      <p:sp>
        <p:nvSpPr>
          <p:cNvPr id="104" name="TextBox 103">
            <a:extLst>
              <a:ext uri="{FF2B5EF4-FFF2-40B4-BE49-F238E27FC236}">
                <a16:creationId xmlns:a16="http://schemas.microsoft.com/office/drawing/2014/main" id="{1E65AB5A-55AB-49A4-BC3C-CE326C8F02DB}"/>
              </a:ext>
            </a:extLst>
          </p:cNvPr>
          <p:cNvSpPr txBox="1"/>
          <p:nvPr/>
        </p:nvSpPr>
        <p:spPr>
          <a:xfrm>
            <a:off x="5265690" y="6662388"/>
            <a:ext cx="2733873" cy="461665"/>
          </a:xfrm>
          <a:prstGeom prst="rect">
            <a:avLst/>
          </a:prstGeom>
          <a:noFill/>
        </p:spPr>
        <p:txBody>
          <a:bodyPr wrap="square" rtlCol="0">
            <a:spAutoFit/>
          </a:bodyPr>
          <a:lstStyle/>
          <a:p>
            <a:r>
              <a:rPr lang="en-GB" sz="1200" dirty="0">
                <a:solidFill>
                  <a:schemeClr val="tx1">
                    <a:lumMod val="65000"/>
                    <a:lumOff val="35000"/>
                  </a:schemeClr>
                </a:solidFill>
              </a:rPr>
              <a:t>KEEP STUDENTS ON THEIR TOES BY SHARING QUESTIONS ACROSS THE CLASS</a:t>
            </a:r>
            <a:endParaRPr lang="en-GB" sz="1100" dirty="0">
              <a:solidFill>
                <a:schemeClr val="tx1">
                  <a:lumMod val="65000"/>
                  <a:lumOff val="35000"/>
                </a:schemeClr>
              </a:solidFill>
            </a:endParaRPr>
          </a:p>
        </p:txBody>
      </p:sp>
      <p:sp>
        <p:nvSpPr>
          <p:cNvPr id="105" name="TextBox 104">
            <a:extLst>
              <a:ext uri="{FF2B5EF4-FFF2-40B4-BE49-F238E27FC236}">
                <a16:creationId xmlns:a16="http://schemas.microsoft.com/office/drawing/2014/main" id="{820D12B5-C310-43C5-8AE7-2B3AC8D68E37}"/>
              </a:ext>
            </a:extLst>
          </p:cNvPr>
          <p:cNvSpPr txBox="1"/>
          <p:nvPr/>
        </p:nvSpPr>
        <p:spPr>
          <a:xfrm>
            <a:off x="8739574" y="6638516"/>
            <a:ext cx="2665615" cy="461665"/>
          </a:xfrm>
          <a:prstGeom prst="rect">
            <a:avLst/>
          </a:prstGeom>
          <a:noFill/>
        </p:spPr>
        <p:txBody>
          <a:bodyPr wrap="square" rtlCol="0">
            <a:spAutoFit/>
          </a:bodyPr>
          <a:lstStyle/>
          <a:p>
            <a:r>
              <a:rPr lang="en-GB" sz="1200" dirty="0">
                <a:solidFill>
                  <a:schemeClr val="tx1">
                    <a:lumMod val="65000"/>
                    <a:lumOff val="35000"/>
                  </a:schemeClr>
                </a:solidFill>
              </a:rPr>
              <a:t>ASK STUDENTS TO THINK OF ANOTHER RELATED QUESTION TO ASK SOMEONE</a:t>
            </a:r>
            <a:endParaRPr lang="en-GB" sz="1100" dirty="0">
              <a:solidFill>
                <a:schemeClr val="tx1">
                  <a:lumMod val="65000"/>
                  <a:lumOff val="35000"/>
                </a:schemeClr>
              </a:solidFill>
            </a:endParaRPr>
          </a:p>
        </p:txBody>
      </p:sp>
      <p:pic>
        <p:nvPicPr>
          <p:cNvPr id="106" name="Picture 105" descr="A close up of a logo&#10;&#10;Description automatically generated">
            <a:extLst>
              <a:ext uri="{FF2B5EF4-FFF2-40B4-BE49-F238E27FC236}">
                <a16:creationId xmlns:a16="http://schemas.microsoft.com/office/drawing/2014/main" id="{AF8424BF-5217-44DB-9D9C-E43B95D62FC0}"/>
              </a:ext>
            </a:extLst>
          </p:cNvPr>
          <p:cNvPicPr>
            <a:picLocks noChangeAspect="1"/>
          </p:cNvPicPr>
          <p:nvPr/>
        </p:nvPicPr>
        <p:blipFill rotWithShape="1">
          <a:blip r:embed="rId4">
            <a:extLst>
              <a:ext uri="{28A0092B-C50C-407E-A947-70E740481C1C}">
                <a14:useLocalDpi xmlns:a14="http://schemas.microsoft.com/office/drawing/2010/main" val="0"/>
              </a:ext>
            </a:extLst>
          </a:blip>
          <a:srcRect b="12889"/>
          <a:stretch/>
        </p:blipFill>
        <p:spPr>
          <a:xfrm rot="5400000">
            <a:off x="7849196" y="6233653"/>
            <a:ext cx="849499" cy="740005"/>
          </a:xfrm>
          <a:prstGeom prst="rect">
            <a:avLst/>
          </a:prstGeom>
        </p:spPr>
      </p:pic>
      <p:sp>
        <p:nvSpPr>
          <p:cNvPr id="107" name="TextBox 106">
            <a:extLst>
              <a:ext uri="{FF2B5EF4-FFF2-40B4-BE49-F238E27FC236}">
                <a16:creationId xmlns:a16="http://schemas.microsoft.com/office/drawing/2014/main" id="{BEE8AF4E-A5E3-492E-83FB-B2125BA3D7DC}"/>
              </a:ext>
            </a:extLst>
          </p:cNvPr>
          <p:cNvSpPr txBox="1"/>
          <p:nvPr/>
        </p:nvSpPr>
        <p:spPr>
          <a:xfrm>
            <a:off x="5312125" y="8140694"/>
            <a:ext cx="2805760" cy="461665"/>
          </a:xfrm>
          <a:prstGeom prst="rect">
            <a:avLst/>
          </a:prstGeom>
          <a:noFill/>
        </p:spPr>
        <p:txBody>
          <a:bodyPr wrap="square" rtlCol="0">
            <a:spAutoFit/>
          </a:bodyPr>
          <a:lstStyle/>
          <a:p>
            <a:r>
              <a:rPr lang="en-GB" sz="1200" dirty="0">
                <a:solidFill>
                  <a:schemeClr val="tx1">
                    <a:lumMod val="65000"/>
                    <a:lumOff val="35000"/>
                  </a:schemeClr>
                </a:solidFill>
              </a:rPr>
              <a:t>GIVE STUDENTS WAIT TIME TO COGNITIVELY PROCESS THEIR RESPONSE</a:t>
            </a:r>
            <a:endParaRPr lang="en-GB" sz="1100" dirty="0">
              <a:solidFill>
                <a:schemeClr val="tx1">
                  <a:lumMod val="65000"/>
                  <a:lumOff val="35000"/>
                </a:schemeClr>
              </a:solidFill>
            </a:endParaRPr>
          </a:p>
        </p:txBody>
      </p:sp>
      <p:sp>
        <p:nvSpPr>
          <p:cNvPr id="108" name="TextBox 107">
            <a:extLst>
              <a:ext uri="{FF2B5EF4-FFF2-40B4-BE49-F238E27FC236}">
                <a16:creationId xmlns:a16="http://schemas.microsoft.com/office/drawing/2014/main" id="{A40AEDCA-A8B8-40CD-A032-5ED75763708C}"/>
              </a:ext>
            </a:extLst>
          </p:cNvPr>
          <p:cNvSpPr txBox="1"/>
          <p:nvPr/>
        </p:nvSpPr>
        <p:spPr>
          <a:xfrm>
            <a:off x="8980747" y="8147490"/>
            <a:ext cx="2577286" cy="461665"/>
          </a:xfrm>
          <a:prstGeom prst="rect">
            <a:avLst/>
          </a:prstGeom>
          <a:noFill/>
        </p:spPr>
        <p:txBody>
          <a:bodyPr wrap="square" rtlCol="0">
            <a:spAutoFit/>
          </a:bodyPr>
          <a:lstStyle/>
          <a:p>
            <a:r>
              <a:rPr lang="en-GB" sz="1200" dirty="0">
                <a:solidFill>
                  <a:schemeClr val="tx1">
                    <a:lumMod val="65000"/>
                    <a:lumOff val="35000"/>
                  </a:schemeClr>
                </a:solidFill>
              </a:rPr>
              <a:t>WAIT 3-5 SECONDS AND RESIST THE TEMPTATION TO BREAK THE SILENCE</a:t>
            </a:r>
            <a:endParaRPr lang="en-GB" sz="1100" dirty="0">
              <a:solidFill>
                <a:schemeClr val="tx1">
                  <a:lumMod val="65000"/>
                  <a:lumOff val="35000"/>
                </a:schemeClr>
              </a:solidFill>
            </a:endParaRPr>
          </a:p>
        </p:txBody>
      </p:sp>
      <p:pic>
        <p:nvPicPr>
          <p:cNvPr id="109" name="Picture 108" descr="A close up of a logo&#10;&#10;Description automatically generated">
            <a:extLst>
              <a:ext uri="{FF2B5EF4-FFF2-40B4-BE49-F238E27FC236}">
                <a16:creationId xmlns:a16="http://schemas.microsoft.com/office/drawing/2014/main" id="{94B072C1-FF39-4C1F-802B-ACB43A34C6AC}"/>
              </a:ext>
            </a:extLst>
          </p:cNvPr>
          <p:cNvPicPr>
            <a:picLocks noChangeAspect="1"/>
          </p:cNvPicPr>
          <p:nvPr/>
        </p:nvPicPr>
        <p:blipFill rotWithShape="1">
          <a:blip r:embed="rId4">
            <a:extLst>
              <a:ext uri="{28A0092B-C50C-407E-A947-70E740481C1C}">
                <a14:useLocalDpi xmlns:a14="http://schemas.microsoft.com/office/drawing/2010/main" val="0"/>
              </a:ext>
            </a:extLst>
          </a:blip>
          <a:srcRect b="12889"/>
          <a:stretch/>
        </p:blipFill>
        <p:spPr>
          <a:xfrm rot="5400000">
            <a:off x="8130529" y="7729337"/>
            <a:ext cx="849499" cy="740005"/>
          </a:xfrm>
          <a:prstGeom prst="rect">
            <a:avLst/>
          </a:prstGeom>
        </p:spPr>
      </p:pic>
      <p:sp>
        <p:nvSpPr>
          <p:cNvPr id="122" name="Rectangle 121">
            <a:extLst>
              <a:ext uri="{FF2B5EF4-FFF2-40B4-BE49-F238E27FC236}">
                <a16:creationId xmlns:a16="http://schemas.microsoft.com/office/drawing/2014/main" id="{4C6E7570-6895-41A5-9272-10624F700E50}"/>
              </a:ext>
            </a:extLst>
          </p:cNvPr>
          <p:cNvSpPr/>
          <p:nvPr/>
        </p:nvSpPr>
        <p:spPr>
          <a:xfrm>
            <a:off x="87998" y="5990293"/>
            <a:ext cx="2108625" cy="1754326"/>
          </a:xfrm>
          <a:prstGeom prst="rect">
            <a:avLst/>
          </a:prstGeom>
        </p:spPr>
        <p:txBody>
          <a:bodyPr wrap="square">
            <a:spAutoFit/>
          </a:bodyPr>
          <a:lstStyle/>
          <a:p>
            <a:r>
              <a:rPr lang="en-GB" sz="1200" b="1" dirty="0"/>
              <a:t>SUMMARY</a:t>
            </a:r>
          </a:p>
          <a:p>
            <a:r>
              <a:rPr lang="en-GB" sz="1200" dirty="0"/>
              <a:t>The more that teachers embed a culture of good questioning in their classroom, the more you develop high levels of academic rigour, which leaves less chance of knowledge being unchallenged, and the belter your students will learn.</a:t>
            </a:r>
          </a:p>
        </p:txBody>
      </p:sp>
      <p:sp>
        <p:nvSpPr>
          <p:cNvPr id="67" name="TextBox 66">
            <a:extLst>
              <a:ext uri="{FF2B5EF4-FFF2-40B4-BE49-F238E27FC236}">
                <a16:creationId xmlns:a16="http://schemas.microsoft.com/office/drawing/2014/main" id="{8C677892-0966-4F23-B2B6-E53031164257}"/>
              </a:ext>
            </a:extLst>
          </p:cNvPr>
          <p:cNvSpPr txBox="1"/>
          <p:nvPr/>
        </p:nvSpPr>
        <p:spPr>
          <a:xfrm>
            <a:off x="2893997" y="1718504"/>
            <a:ext cx="3155581" cy="276999"/>
          </a:xfrm>
          <a:prstGeom prst="rect">
            <a:avLst/>
          </a:prstGeom>
          <a:noFill/>
        </p:spPr>
        <p:txBody>
          <a:bodyPr wrap="square" rtlCol="0">
            <a:spAutoFit/>
          </a:bodyPr>
          <a:lstStyle/>
          <a:p>
            <a:r>
              <a:rPr lang="en-GB" sz="1200" b="1" dirty="0">
                <a:solidFill>
                  <a:schemeClr val="tx1">
                    <a:lumMod val="65000"/>
                    <a:lumOff val="35000"/>
                  </a:schemeClr>
                </a:solidFill>
              </a:rPr>
              <a:t>SERVE AND RETURN</a:t>
            </a:r>
            <a:endParaRPr lang="en-GB" sz="1100" b="1" dirty="0">
              <a:solidFill>
                <a:schemeClr val="tx1">
                  <a:lumMod val="65000"/>
                  <a:lumOff val="35000"/>
                </a:schemeClr>
              </a:solidFill>
            </a:endParaRPr>
          </a:p>
        </p:txBody>
      </p:sp>
      <p:pic>
        <p:nvPicPr>
          <p:cNvPr id="5" name="Picture 4" descr="A close up of a logo&#10;&#10;Description automatically generated">
            <a:extLst>
              <a:ext uri="{FF2B5EF4-FFF2-40B4-BE49-F238E27FC236}">
                <a16:creationId xmlns:a16="http://schemas.microsoft.com/office/drawing/2014/main" id="{C270E07E-60BB-47ED-9C66-45F36C0637C9}"/>
              </a:ext>
            </a:extLst>
          </p:cNvPr>
          <p:cNvPicPr>
            <a:picLocks noChangeAspect="1"/>
          </p:cNvPicPr>
          <p:nvPr/>
        </p:nvPicPr>
        <p:blipFill rotWithShape="1">
          <a:blip r:embed="rId5">
            <a:extLst>
              <a:ext uri="{28A0092B-C50C-407E-A947-70E740481C1C}">
                <a14:useLocalDpi xmlns:a14="http://schemas.microsoft.com/office/drawing/2010/main" val="0"/>
              </a:ext>
            </a:extLst>
          </a:blip>
          <a:srcRect b="13337"/>
          <a:stretch/>
        </p:blipFill>
        <p:spPr>
          <a:xfrm>
            <a:off x="9589178" y="7072946"/>
            <a:ext cx="1156814" cy="1002522"/>
          </a:xfrm>
          <a:prstGeom prst="rect">
            <a:avLst/>
          </a:prstGeom>
        </p:spPr>
      </p:pic>
      <p:pic>
        <p:nvPicPr>
          <p:cNvPr id="10" name="Picture 9" descr="A close up of a logo&#10;&#10;Description automatically generated">
            <a:extLst>
              <a:ext uri="{FF2B5EF4-FFF2-40B4-BE49-F238E27FC236}">
                <a16:creationId xmlns:a16="http://schemas.microsoft.com/office/drawing/2014/main" id="{68490AD0-B79E-4F0D-8A23-924C894578A7}"/>
              </a:ext>
            </a:extLst>
          </p:cNvPr>
          <p:cNvPicPr>
            <a:picLocks noChangeAspect="1"/>
          </p:cNvPicPr>
          <p:nvPr/>
        </p:nvPicPr>
        <p:blipFill rotWithShape="1">
          <a:blip r:embed="rId6">
            <a:extLst>
              <a:ext uri="{28A0092B-C50C-407E-A947-70E740481C1C}">
                <a14:useLocalDpi xmlns:a14="http://schemas.microsoft.com/office/drawing/2010/main" val="0"/>
              </a:ext>
            </a:extLst>
          </a:blip>
          <a:srcRect t="-1" b="13341"/>
          <a:stretch/>
        </p:blipFill>
        <p:spPr>
          <a:xfrm>
            <a:off x="6202967" y="7117686"/>
            <a:ext cx="1075188" cy="921151"/>
          </a:xfrm>
          <a:prstGeom prst="rect">
            <a:avLst/>
          </a:prstGeom>
        </p:spPr>
      </p:pic>
      <p:pic>
        <p:nvPicPr>
          <p:cNvPr id="12" name="Picture 11" descr="A close up of a logo&#10;&#10;Description automatically generated">
            <a:extLst>
              <a:ext uri="{FF2B5EF4-FFF2-40B4-BE49-F238E27FC236}">
                <a16:creationId xmlns:a16="http://schemas.microsoft.com/office/drawing/2014/main" id="{D3622435-7916-444D-99D2-32E9DC8B7FFC}"/>
              </a:ext>
            </a:extLst>
          </p:cNvPr>
          <p:cNvPicPr>
            <a:picLocks noChangeAspect="1"/>
          </p:cNvPicPr>
          <p:nvPr/>
        </p:nvPicPr>
        <p:blipFill rotWithShape="1">
          <a:blip r:embed="rId7">
            <a:extLst>
              <a:ext uri="{28A0092B-C50C-407E-A947-70E740481C1C}">
                <a14:useLocalDpi xmlns:a14="http://schemas.microsoft.com/office/drawing/2010/main" val="0"/>
              </a:ext>
            </a:extLst>
          </a:blip>
          <a:srcRect b="12424"/>
          <a:stretch/>
        </p:blipFill>
        <p:spPr>
          <a:xfrm>
            <a:off x="6101724" y="5609746"/>
            <a:ext cx="1068285" cy="935562"/>
          </a:xfrm>
          <a:prstGeom prst="rect">
            <a:avLst/>
          </a:prstGeom>
        </p:spPr>
      </p:pic>
      <p:pic>
        <p:nvPicPr>
          <p:cNvPr id="15" name="Picture 14" descr="A close up of a logo&#10;&#10;Description automatically generated">
            <a:extLst>
              <a:ext uri="{FF2B5EF4-FFF2-40B4-BE49-F238E27FC236}">
                <a16:creationId xmlns:a16="http://schemas.microsoft.com/office/drawing/2014/main" id="{8494492F-BAD8-4978-8DB4-E659B4D85859}"/>
              </a:ext>
            </a:extLst>
          </p:cNvPr>
          <p:cNvPicPr>
            <a:picLocks noChangeAspect="1"/>
          </p:cNvPicPr>
          <p:nvPr/>
        </p:nvPicPr>
        <p:blipFill rotWithShape="1">
          <a:blip r:embed="rId8">
            <a:extLst>
              <a:ext uri="{28A0092B-C50C-407E-A947-70E740481C1C}">
                <a14:useLocalDpi xmlns:a14="http://schemas.microsoft.com/office/drawing/2010/main" val="0"/>
              </a:ext>
            </a:extLst>
          </a:blip>
          <a:srcRect b="13158"/>
          <a:stretch/>
        </p:blipFill>
        <p:spPr>
          <a:xfrm>
            <a:off x="9673104" y="5599905"/>
            <a:ext cx="1068286" cy="927724"/>
          </a:xfrm>
          <a:prstGeom prst="rect">
            <a:avLst/>
          </a:prstGeom>
        </p:spPr>
      </p:pic>
      <p:pic>
        <p:nvPicPr>
          <p:cNvPr id="17" name="Picture 16" descr="A close up of a logo&#10;&#10;Description automatically generated">
            <a:extLst>
              <a:ext uri="{FF2B5EF4-FFF2-40B4-BE49-F238E27FC236}">
                <a16:creationId xmlns:a16="http://schemas.microsoft.com/office/drawing/2014/main" id="{E39E3B8B-0603-40F5-9B4B-6E514180E00A}"/>
              </a:ext>
            </a:extLst>
          </p:cNvPr>
          <p:cNvPicPr>
            <a:picLocks noChangeAspect="1"/>
          </p:cNvPicPr>
          <p:nvPr/>
        </p:nvPicPr>
        <p:blipFill rotWithShape="1">
          <a:blip r:embed="rId9">
            <a:extLst>
              <a:ext uri="{28A0092B-C50C-407E-A947-70E740481C1C}">
                <a14:useLocalDpi xmlns:a14="http://schemas.microsoft.com/office/drawing/2010/main" val="0"/>
              </a:ext>
            </a:extLst>
          </a:blip>
          <a:srcRect b="13789"/>
          <a:stretch/>
        </p:blipFill>
        <p:spPr>
          <a:xfrm>
            <a:off x="6089014" y="4153484"/>
            <a:ext cx="1038283" cy="895110"/>
          </a:xfrm>
          <a:prstGeom prst="rect">
            <a:avLst/>
          </a:prstGeom>
        </p:spPr>
      </p:pic>
      <p:pic>
        <p:nvPicPr>
          <p:cNvPr id="24" name="Picture 23" descr="A close up of a logo&#10;&#10;Description automatically generated">
            <a:extLst>
              <a:ext uri="{FF2B5EF4-FFF2-40B4-BE49-F238E27FC236}">
                <a16:creationId xmlns:a16="http://schemas.microsoft.com/office/drawing/2014/main" id="{D1221357-2416-4651-B8DD-9BE9E3090D3A}"/>
              </a:ext>
            </a:extLst>
          </p:cNvPr>
          <p:cNvPicPr>
            <a:picLocks noChangeAspect="1"/>
          </p:cNvPicPr>
          <p:nvPr/>
        </p:nvPicPr>
        <p:blipFill rotWithShape="1">
          <a:blip r:embed="rId10">
            <a:extLst>
              <a:ext uri="{28A0092B-C50C-407E-A947-70E740481C1C}">
                <a14:useLocalDpi xmlns:a14="http://schemas.microsoft.com/office/drawing/2010/main" val="0"/>
              </a:ext>
            </a:extLst>
          </a:blip>
          <a:srcRect b="16200"/>
          <a:stretch/>
        </p:blipFill>
        <p:spPr>
          <a:xfrm>
            <a:off x="9587202" y="4065707"/>
            <a:ext cx="1145334" cy="959789"/>
          </a:xfrm>
          <a:prstGeom prst="rect">
            <a:avLst/>
          </a:prstGeom>
        </p:spPr>
      </p:pic>
      <p:pic>
        <p:nvPicPr>
          <p:cNvPr id="32" name="Picture 31" descr="A close up of a logo&#10;&#10;Description automatically generated">
            <a:extLst>
              <a:ext uri="{FF2B5EF4-FFF2-40B4-BE49-F238E27FC236}">
                <a16:creationId xmlns:a16="http://schemas.microsoft.com/office/drawing/2014/main" id="{422EF49C-BAF7-4D93-A9DA-CFAB0A9788E6}"/>
              </a:ext>
            </a:extLst>
          </p:cNvPr>
          <p:cNvPicPr>
            <a:picLocks noChangeAspect="1"/>
          </p:cNvPicPr>
          <p:nvPr/>
        </p:nvPicPr>
        <p:blipFill rotWithShape="1">
          <a:blip r:embed="rId11">
            <a:extLst>
              <a:ext uri="{28A0092B-C50C-407E-A947-70E740481C1C}">
                <a14:useLocalDpi xmlns:a14="http://schemas.microsoft.com/office/drawing/2010/main" val="0"/>
              </a:ext>
            </a:extLst>
          </a:blip>
          <a:srcRect b="12889"/>
          <a:stretch/>
        </p:blipFill>
        <p:spPr>
          <a:xfrm>
            <a:off x="6115431" y="2635396"/>
            <a:ext cx="995748" cy="867404"/>
          </a:xfrm>
          <a:prstGeom prst="rect">
            <a:avLst/>
          </a:prstGeom>
        </p:spPr>
      </p:pic>
      <p:pic>
        <p:nvPicPr>
          <p:cNvPr id="36" name="Picture 35" descr="A close up of a logo&#10;&#10;Description automatically generated">
            <a:extLst>
              <a:ext uri="{FF2B5EF4-FFF2-40B4-BE49-F238E27FC236}">
                <a16:creationId xmlns:a16="http://schemas.microsoft.com/office/drawing/2014/main" id="{12B2735E-1871-4F0C-96DB-1DCA32C78663}"/>
              </a:ext>
            </a:extLst>
          </p:cNvPr>
          <p:cNvPicPr>
            <a:picLocks noChangeAspect="1"/>
          </p:cNvPicPr>
          <p:nvPr/>
        </p:nvPicPr>
        <p:blipFill rotWithShape="1">
          <a:blip r:embed="rId12">
            <a:extLst>
              <a:ext uri="{28A0092B-C50C-407E-A947-70E740481C1C}">
                <a14:useLocalDpi xmlns:a14="http://schemas.microsoft.com/office/drawing/2010/main" val="0"/>
              </a:ext>
            </a:extLst>
          </a:blip>
          <a:srcRect b="14542"/>
          <a:stretch/>
        </p:blipFill>
        <p:spPr>
          <a:xfrm>
            <a:off x="9647737" y="2655058"/>
            <a:ext cx="1024263" cy="875320"/>
          </a:xfrm>
          <a:prstGeom prst="rect">
            <a:avLst/>
          </a:prstGeom>
        </p:spPr>
      </p:pic>
      <p:pic>
        <p:nvPicPr>
          <p:cNvPr id="40" name="Picture 39" descr="A close up of a logo&#10;&#10;Description automatically generated">
            <a:extLst>
              <a:ext uri="{FF2B5EF4-FFF2-40B4-BE49-F238E27FC236}">
                <a16:creationId xmlns:a16="http://schemas.microsoft.com/office/drawing/2014/main" id="{C1E8F9BE-DCD5-4635-98C2-B6D5E10B2331}"/>
              </a:ext>
            </a:extLst>
          </p:cNvPr>
          <p:cNvPicPr>
            <a:picLocks noChangeAspect="1"/>
          </p:cNvPicPr>
          <p:nvPr/>
        </p:nvPicPr>
        <p:blipFill rotWithShape="1">
          <a:blip r:embed="rId13">
            <a:extLst>
              <a:ext uri="{28A0092B-C50C-407E-A947-70E740481C1C}">
                <a14:useLocalDpi xmlns:a14="http://schemas.microsoft.com/office/drawing/2010/main" val="0"/>
              </a:ext>
            </a:extLst>
          </a:blip>
          <a:srcRect l="2226" t="-2573" r="-2226" b="14631"/>
          <a:stretch/>
        </p:blipFill>
        <p:spPr>
          <a:xfrm>
            <a:off x="6094047" y="1031844"/>
            <a:ext cx="1106310" cy="972912"/>
          </a:xfrm>
          <a:prstGeom prst="rect">
            <a:avLst/>
          </a:prstGeom>
        </p:spPr>
      </p:pic>
      <p:pic>
        <p:nvPicPr>
          <p:cNvPr id="42" name="Picture 41" descr="A close up of a logo&#10;&#10;Description automatically generated">
            <a:extLst>
              <a:ext uri="{FF2B5EF4-FFF2-40B4-BE49-F238E27FC236}">
                <a16:creationId xmlns:a16="http://schemas.microsoft.com/office/drawing/2014/main" id="{9D0D29BE-8DD9-457E-B64B-BA349D6F74BE}"/>
              </a:ext>
            </a:extLst>
          </p:cNvPr>
          <p:cNvPicPr>
            <a:picLocks noChangeAspect="1"/>
          </p:cNvPicPr>
          <p:nvPr/>
        </p:nvPicPr>
        <p:blipFill rotWithShape="1">
          <a:blip r:embed="rId14">
            <a:extLst>
              <a:ext uri="{28A0092B-C50C-407E-A947-70E740481C1C}">
                <a14:useLocalDpi xmlns:a14="http://schemas.microsoft.com/office/drawing/2010/main" val="0"/>
              </a:ext>
            </a:extLst>
          </a:blip>
          <a:srcRect b="18478"/>
          <a:stretch/>
        </p:blipFill>
        <p:spPr>
          <a:xfrm>
            <a:off x="9494584" y="966176"/>
            <a:ext cx="1330568" cy="1084708"/>
          </a:xfrm>
          <a:prstGeom prst="rect">
            <a:avLst/>
          </a:prstGeom>
        </p:spPr>
      </p:pic>
    </p:spTree>
    <p:extLst>
      <p:ext uri="{BB962C8B-B14F-4D97-AF65-F5344CB8AC3E}">
        <p14:creationId xmlns:p14="http://schemas.microsoft.com/office/powerpoint/2010/main" val="21571815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6537</TotalTime>
  <Words>297</Words>
  <Application>Microsoft Office PowerPoint</Application>
  <PresentationFormat>A3 Paper (297x420 mm)</PresentationFormat>
  <Paragraphs>32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Chiles</dc:creator>
  <cp:lastModifiedBy>Wendy Scott (Childrens Services)</cp:lastModifiedBy>
  <cp:revision>138</cp:revision>
  <dcterms:created xsi:type="dcterms:W3CDTF">2019-10-28T11:51:05Z</dcterms:created>
  <dcterms:modified xsi:type="dcterms:W3CDTF">2022-10-24T11:09:36Z</dcterms:modified>
</cp:coreProperties>
</file>