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8" r:id="rId5"/>
    <p:sldMasterId id="2147483853" r:id="rId6"/>
    <p:sldMasterId id="2147483855" r:id="rId7"/>
  </p:sldMasterIdLst>
  <p:notesMasterIdLst>
    <p:notesMasterId r:id="rId31"/>
  </p:notesMasterIdLst>
  <p:handoutMasterIdLst>
    <p:handoutMasterId r:id="rId32"/>
  </p:handoutMasterIdLst>
  <p:sldIdLst>
    <p:sldId id="266" r:id="rId8"/>
    <p:sldId id="292" r:id="rId9"/>
    <p:sldId id="293" r:id="rId10"/>
    <p:sldId id="297" r:id="rId11"/>
    <p:sldId id="275" r:id="rId12"/>
    <p:sldId id="278" r:id="rId13"/>
    <p:sldId id="277" r:id="rId14"/>
    <p:sldId id="279" r:id="rId15"/>
    <p:sldId id="273" r:id="rId16"/>
    <p:sldId id="280" r:id="rId17"/>
    <p:sldId id="281" r:id="rId18"/>
    <p:sldId id="282" r:id="rId19"/>
    <p:sldId id="283" r:id="rId20"/>
    <p:sldId id="290" r:id="rId21"/>
    <p:sldId id="284" r:id="rId22"/>
    <p:sldId id="285" r:id="rId23"/>
    <p:sldId id="287" r:id="rId24"/>
    <p:sldId id="288" r:id="rId25"/>
    <p:sldId id="289" r:id="rId26"/>
    <p:sldId id="295" r:id="rId27"/>
    <p:sldId id="296" r:id="rId28"/>
    <p:sldId id="294" r:id="rId29"/>
    <p:sldId id="291" r:id="rId30"/>
  </p:sldIdLst>
  <p:sldSz cx="12192000" cy="6858000"/>
  <p:notesSz cx="6623050" cy="9810750"/>
  <p:defaultTextStyle>
    <a:defPPr>
      <a:defRPr lang="en-GB"/>
    </a:defPPr>
    <a:lvl1pPr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sz="4400" kern="1200">
        <a:solidFill>
          <a:schemeClr val="tx1"/>
        </a:solidFill>
        <a:latin typeface="Arial" panose="020B0604020202020204" pitchFamily="34" charset="0"/>
        <a:ea typeface="+mn-ea"/>
        <a:cs typeface="+mn-cs"/>
      </a:defRPr>
    </a:lvl5pPr>
    <a:lvl6pPr marL="2286000" algn="l" defTabSz="914400" rtl="0" eaLnBrk="1" latinLnBrk="0" hangingPunct="1">
      <a:defRPr sz="4400" kern="1200">
        <a:solidFill>
          <a:schemeClr val="tx1"/>
        </a:solidFill>
        <a:latin typeface="Arial" panose="020B0604020202020204" pitchFamily="34" charset="0"/>
        <a:ea typeface="+mn-ea"/>
        <a:cs typeface="+mn-cs"/>
      </a:defRPr>
    </a:lvl6pPr>
    <a:lvl7pPr marL="2743200" algn="l" defTabSz="914400" rtl="0" eaLnBrk="1" latinLnBrk="0" hangingPunct="1">
      <a:defRPr sz="4400" kern="1200">
        <a:solidFill>
          <a:schemeClr val="tx1"/>
        </a:solidFill>
        <a:latin typeface="Arial" panose="020B0604020202020204" pitchFamily="34" charset="0"/>
        <a:ea typeface="+mn-ea"/>
        <a:cs typeface="+mn-cs"/>
      </a:defRPr>
    </a:lvl7pPr>
    <a:lvl8pPr marL="3200400" algn="l" defTabSz="914400" rtl="0" eaLnBrk="1" latinLnBrk="0" hangingPunct="1">
      <a:defRPr sz="4400" kern="1200">
        <a:solidFill>
          <a:schemeClr val="tx1"/>
        </a:solidFill>
        <a:latin typeface="Arial" panose="020B0604020202020204" pitchFamily="34" charset="0"/>
        <a:ea typeface="+mn-ea"/>
        <a:cs typeface="+mn-cs"/>
      </a:defRPr>
    </a:lvl8pPr>
    <a:lvl9pPr marL="3657600" algn="l" defTabSz="914400" rtl="0" eaLnBrk="1" latinLnBrk="0" hangingPunct="1">
      <a:defRPr sz="4400" kern="1200">
        <a:solidFill>
          <a:schemeClr val="tx1"/>
        </a:solidFill>
        <a:latin typeface="Arial" panose="020B0604020202020204"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5502"/>
    <p:restoredTop sz="90884"/>
  </p:normalViewPr>
  <p:slideViewPr>
    <p:cSldViewPr>
      <p:cViewPr varScale="1">
        <p:scale>
          <a:sx n="68" d="100"/>
          <a:sy n="68" d="100"/>
        </p:scale>
        <p:origin x="21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 Type="http://schemas.openxmlformats.org/officeDocument/2006/relationships/customXml" Target="../customXml/item3.xml"/><Relationship Id="rId21" Type="http://schemas.openxmlformats.org/officeDocument/2006/relationships/slide" Target="slides/slide14.xml"/><Relationship Id="rId34" Type="http://schemas.openxmlformats.org/officeDocument/2006/relationships/viewProps" Target="viewProps.xml"/><Relationship Id="rId7" Type="http://schemas.openxmlformats.org/officeDocument/2006/relationships/slideMaster" Target="slideMasters/slideMaster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1" Type="http://schemas.openxmlformats.org/officeDocument/2006/relationships/customXml" Target="../customXml/item1.xml"/><Relationship Id="rId6" Type="http://schemas.openxmlformats.org/officeDocument/2006/relationships/slideMaster" Target="slideMasters/slideMaster2.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handoutMaster" Target="handoutMasters/handoutMaster1.xml"/><Relationship Id="rId5" Type="http://schemas.openxmlformats.org/officeDocument/2006/relationships/slideMaster" Target="slideMasters/slideMaster1.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tableStyles" Target="tableStyles.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notesMaster" Target="notesMasters/notesMaster1.xml"/><Relationship Id="rId4" Type="http://schemas.openxmlformats.org/officeDocument/2006/relationships/customXml" Target="../customXml/item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A294698F-16C8-BAE2-BF67-27087C8AA6A3}"/>
              </a:ext>
            </a:extLst>
          </p:cNvPr>
          <p:cNvSpPr>
            <a:spLocks noGrp="1" noChangeArrowheads="1"/>
          </p:cNvSpPr>
          <p:nvPr>
            <p:ph type="hdr" sz="quarter"/>
          </p:nvPr>
        </p:nvSpPr>
        <p:spPr bwMode="auto">
          <a:xfrm>
            <a:off x="0" y="0"/>
            <a:ext cx="2870200" cy="490538"/>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GB" altLang="en-US"/>
          </a:p>
        </p:txBody>
      </p:sp>
      <p:sp>
        <p:nvSpPr>
          <p:cNvPr id="4099" name="Rectangle 3">
            <a:extLst>
              <a:ext uri="{FF2B5EF4-FFF2-40B4-BE49-F238E27FC236}">
                <a16:creationId xmlns:a16="http://schemas.microsoft.com/office/drawing/2014/main" id="{F1C81ACA-2CCA-FF06-F006-826F5D088DFE}"/>
              </a:ext>
            </a:extLst>
          </p:cNvPr>
          <p:cNvSpPr>
            <a:spLocks noGrp="1" noChangeArrowheads="1"/>
          </p:cNvSpPr>
          <p:nvPr>
            <p:ph type="dt" sz="quarter" idx="1"/>
          </p:nvPr>
        </p:nvSpPr>
        <p:spPr bwMode="auto">
          <a:xfrm>
            <a:off x="3752850" y="0"/>
            <a:ext cx="2870200" cy="490538"/>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200">
                <a:latin typeface="Times New Roman" panose="02020603050405020304" pitchFamily="18" charset="0"/>
              </a:defRPr>
            </a:lvl1pPr>
          </a:lstStyle>
          <a:p>
            <a:pPr>
              <a:defRPr/>
            </a:pPr>
            <a:endParaRPr lang="en-GB" altLang="en-US"/>
          </a:p>
        </p:txBody>
      </p:sp>
      <p:sp>
        <p:nvSpPr>
          <p:cNvPr id="4100" name="Rectangle 4">
            <a:extLst>
              <a:ext uri="{FF2B5EF4-FFF2-40B4-BE49-F238E27FC236}">
                <a16:creationId xmlns:a16="http://schemas.microsoft.com/office/drawing/2014/main" id="{FFE8596B-0639-278B-9B2D-0530222F7181}"/>
              </a:ext>
            </a:extLst>
          </p:cNvPr>
          <p:cNvSpPr>
            <a:spLocks noGrp="1" noChangeArrowheads="1"/>
          </p:cNvSpPr>
          <p:nvPr>
            <p:ph type="ftr" sz="quarter" idx="2"/>
          </p:nvPr>
        </p:nvSpPr>
        <p:spPr bwMode="auto">
          <a:xfrm>
            <a:off x="0" y="9320213"/>
            <a:ext cx="2870200" cy="490537"/>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sz="1200">
                <a:latin typeface="Times New Roman" panose="02020603050405020304" pitchFamily="18" charset="0"/>
              </a:defRPr>
            </a:lvl1pPr>
          </a:lstStyle>
          <a:p>
            <a:pPr>
              <a:defRPr/>
            </a:pPr>
            <a:endParaRPr lang="en-GB" altLang="en-US"/>
          </a:p>
        </p:txBody>
      </p:sp>
      <p:sp>
        <p:nvSpPr>
          <p:cNvPr id="4101" name="Rectangle 5">
            <a:extLst>
              <a:ext uri="{FF2B5EF4-FFF2-40B4-BE49-F238E27FC236}">
                <a16:creationId xmlns:a16="http://schemas.microsoft.com/office/drawing/2014/main" id="{3D8E738E-6F39-D47C-6521-19F59E6011DE}"/>
              </a:ext>
            </a:extLst>
          </p:cNvPr>
          <p:cNvSpPr>
            <a:spLocks noGrp="1" noChangeArrowheads="1"/>
          </p:cNvSpPr>
          <p:nvPr>
            <p:ph type="sldNum" sz="quarter" idx="3"/>
          </p:nvPr>
        </p:nvSpPr>
        <p:spPr bwMode="auto">
          <a:xfrm>
            <a:off x="3752850" y="9320213"/>
            <a:ext cx="2870200" cy="490537"/>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sz="1200">
                <a:latin typeface="Times New Roman" panose="02020603050405020304" pitchFamily="18" charset="0"/>
              </a:defRPr>
            </a:lvl1pPr>
          </a:lstStyle>
          <a:p>
            <a:pPr>
              <a:defRPr/>
            </a:pPr>
            <a:fld id="{CA12907F-E5EF-4262-8EE7-B1B47315F291}"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0E885DA-08D0-4A16-3D3D-C2743D6C91DD}"/>
              </a:ext>
            </a:extLst>
          </p:cNvPr>
          <p:cNvSpPr>
            <a:spLocks noGrp="1"/>
          </p:cNvSpPr>
          <p:nvPr>
            <p:ph type="hdr" sz="quarter"/>
          </p:nvPr>
        </p:nvSpPr>
        <p:spPr>
          <a:xfrm>
            <a:off x="0" y="0"/>
            <a:ext cx="2870200" cy="492125"/>
          </a:xfrm>
          <a:prstGeom prst="rect">
            <a:avLst/>
          </a:prstGeom>
        </p:spPr>
        <p:txBody>
          <a:bodyPr vert="horz" lIns="91440" tIns="45720" rIns="91440" bIns="45720" rtlCol="0"/>
          <a:lstStyle>
            <a:lvl1pPr algn="l">
              <a:defRPr sz="1200"/>
            </a:lvl1pPr>
          </a:lstStyle>
          <a:p>
            <a:pPr>
              <a:defRPr/>
            </a:pPr>
            <a:endParaRPr lang="en-GB"/>
          </a:p>
        </p:txBody>
      </p:sp>
      <p:sp>
        <p:nvSpPr>
          <p:cNvPr id="3" name="Date Placeholder 2">
            <a:extLst>
              <a:ext uri="{FF2B5EF4-FFF2-40B4-BE49-F238E27FC236}">
                <a16:creationId xmlns:a16="http://schemas.microsoft.com/office/drawing/2014/main" id="{F4ED44DB-4D27-1DF8-9A27-72B804AD8DBE}"/>
              </a:ext>
            </a:extLst>
          </p:cNvPr>
          <p:cNvSpPr>
            <a:spLocks noGrp="1"/>
          </p:cNvSpPr>
          <p:nvPr>
            <p:ph type="dt" idx="1"/>
          </p:nvPr>
        </p:nvSpPr>
        <p:spPr>
          <a:xfrm>
            <a:off x="3751263" y="0"/>
            <a:ext cx="2870200" cy="492125"/>
          </a:xfrm>
          <a:prstGeom prst="rect">
            <a:avLst/>
          </a:prstGeom>
        </p:spPr>
        <p:txBody>
          <a:bodyPr vert="horz" lIns="91440" tIns="45720" rIns="91440" bIns="45720" rtlCol="0"/>
          <a:lstStyle>
            <a:lvl1pPr algn="r">
              <a:defRPr sz="1200"/>
            </a:lvl1pPr>
          </a:lstStyle>
          <a:p>
            <a:pPr>
              <a:defRPr/>
            </a:pPr>
            <a:fld id="{E5353BA7-614D-477F-B16C-50A118CD2198}" type="datetimeFigureOut">
              <a:rPr lang="en-GB"/>
              <a:pPr>
                <a:defRPr/>
              </a:pPr>
              <a:t>20/02/2023</a:t>
            </a:fld>
            <a:endParaRPr lang="en-GB"/>
          </a:p>
        </p:txBody>
      </p:sp>
      <p:sp>
        <p:nvSpPr>
          <p:cNvPr id="4" name="Slide Image Placeholder 3">
            <a:extLst>
              <a:ext uri="{FF2B5EF4-FFF2-40B4-BE49-F238E27FC236}">
                <a16:creationId xmlns:a16="http://schemas.microsoft.com/office/drawing/2014/main" id="{13337142-FD8F-A02C-06B8-3D0176B1FB9B}"/>
              </a:ext>
            </a:extLst>
          </p:cNvPr>
          <p:cNvSpPr>
            <a:spLocks noGrp="1" noRot="1" noChangeAspect="1"/>
          </p:cNvSpPr>
          <p:nvPr>
            <p:ph type="sldImg" idx="2"/>
          </p:nvPr>
        </p:nvSpPr>
        <p:spPr>
          <a:xfrm>
            <a:off x="369888" y="1227138"/>
            <a:ext cx="5883275" cy="3309937"/>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a:extLst>
              <a:ext uri="{FF2B5EF4-FFF2-40B4-BE49-F238E27FC236}">
                <a16:creationId xmlns:a16="http://schemas.microsoft.com/office/drawing/2014/main" id="{2ED6340B-5E3D-55CB-2912-E8582B4EA506}"/>
              </a:ext>
            </a:extLst>
          </p:cNvPr>
          <p:cNvSpPr>
            <a:spLocks noGrp="1"/>
          </p:cNvSpPr>
          <p:nvPr>
            <p:ph type="body" sz="quarter" idx="3"/>
          </p:nvPr>
        </p:nvSpPr>
        <p:spPr>
          <a:xfrm>
            <a:off x="661988" y="4721225"/>
            <a:ext cx="5299075" cy="3863975"/>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6" name="Footer Placeholder 5">
            <a:extLst>
              <a:ext uri="{FF2B5EF4-FFF2-40B4-BE49-F238E27FC236}">
                <a16:creationId xmlns:a16="http://schemas.microsoft.com/office/drawing/2014/main" id="{3D7064B3-6687-263C-CFD0-0F5474BEC7BE}"/>
              </a:ext>
            </a:extLst>
          </p:cNvPr>
          <p:cNvSpPr>
            <a:spLocks noGrp="1"/>
          </p:cNvSpPr>
          <p:nvPr>
            <p:ph type="ftr" sz="quarter" idx="4"/>
          </p:nvPr>
        </p:nvSpPr>
        <p:spPr>
          <a:xfrm>
            <a:off x="0" y="9318625"/>
            <a:ext cx="2870200" cy="492125"/>
          </a:xfrm>
          <a:prstGeom prst="rect">
            <a:avLst/>
          </a:prstGeom>
        </p:spPr>
        <p:txBody>
          <a:bodyPr vert="horz" lIns="91440" tIns="45720" rIns="91440" bIns="45720" rtlCol="0" anchor="b"/>
          <a:lstStyle>
            <a:lvl1pPr algn="l">
              <a:defRPr sz="1200"/>
            </a:lvl1pPr>
          </a:lstStyle>
          <a:p>
            <a:pPr>
              <a:defRPr/>
            </a:pPr>
            <a:endParaRPr lang="en-GB"/>
          </a:p>
        </p:txBody>
      </p:sp>
      <p:sp>
        <p:nvSpPr>
          <p:cNvPr id="7" name="Slide Number Placeholder 6">
            <a:extLst>
              <a:ext uri="{FF2B5EF4-FFF2-40B4-BE49-F238E27FC236}">
                <a16:creationId xmlns:a16="http://schemas.microsoft.com/office/drawing/2014/main" id="{B227601C-8AAE-5D28-6055-9D8ECD9F64DD}"/>
              </a:ext>
            </a:extLst>
          </p:cNvPr>
          <p:cNvSpPr>
            <a:spLocks noGrp="1"/>
          </p:cNvSpPr>
          <p:nvPr>
            <p:ph type="sldNum" sz="quarter" idx="5"/>
          </p:nvPr>
        </p:nvSpPr>
        <p:spPr>
          <a:xfrm>
            <a:off x="3751263" y="9318625"/>
            <a:ext cx="2870200" cy="492125"/>
          </a:xfrm>
          <a:prstGeom prst="rect">
            <a:avLst/>
          </a:prstGeom>
        </p:spPr>
        <p:txBody>
          <a:bodyPr vert="horz" lIns="91440" tIns="45720" rIns="91440" bIns="45720" rtlCol="0" anchor="b"/>
          <a:lstStyle>
            <a:lvl1pPr algn="r">
              <a:defRPr sz="1200"/>
            </a:lvl1pPr>
          </a:lstStyle>
          <a:p>
            <a:pPr>
              <a:defRPr/>
            </a:pPr>
            <a:fld id="{2D543938-5A09-481A-AE3C-8A508E09EEBD}" type="slidenum">
              <a:rPr lang="en-GB"/>
              <a:pPr>
                <a:defRPr/>
              </a:pPr>
              <a:t>‹#›</a:t>
            </a:fld>
            <a:endParaRPr lang="en-GB"/>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a:extLst>
              <a:ext uri="{FF2B5EF4-FFF2-40B4-BE49-F238E27FC236}">
                <a16:creationId xmlns:a16="http://schemas.microsoft.com/office/drawing/2014/main" id="{4831F78A-3AA1-321E-B47F-17B58A57B65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1" name="Notes Placeholder 2">
            <a:extLst>
              <a:ext uri="{FF2B5EF4-FFF2-40B4-BE49-F238E27FC236}">
                <a16:creationId xmlns:a16="http://schemas.microsoft.com/office/drawing/2014/main" id="{AFA1D755-2CF9-F60B-AFB4-A13DD1133E5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Barak Rosenshine, professor at University of Illinois.  His work focussed on the features of effective teaching. What he saw the most effective teachers doing.</a:t>
            </a:r>
          </a:p>
        </p:txBody>
      </p:sp>
      <p:sp>
        <p:nvSpPr>
          <p:cNvPr id="17412" name="Slide Number Placeholder 3">
            <a:extLst>
              <a:ext uri="{FF2B5EF4-FFF2-40B4-BE49-F238E27FC236}">
                <a16:creationId xmlns:a16="http://schemas.microsoft.com/office/drawing/2014/main" id="{1F45A67D-73C3-5105-9E38-D0B1BF1AA98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4400">
                <a:solidFill>
                  <a:schemeClr val="tx1"/>
                </a:solidFill>
                <a:latin typeface="Arial" panose="020B0604020202020204" pitchFamily="34" charset="0"/>
              </a:defRPr>
            </a:lvl1pPr>
            <a:lvl2pPr marL="742950" indent="-285750">
              <a:defRPr sz="4400">
                <a:solidFill>
                  <a:schemeClr val="tx1"/>
                </a:solidFill>
                <a:latin typeface="Arial" panose="020B0604020202020204" pitchFamily="34" charset="0"/>
              </a:defRPr>
            </a:lvl2pPr>
            <a:lvl3pPr marL="1143000" indent="-228600">
              <a:defRPr sz="4400">
                <a:solidFill>
                  <a:schemeClr val="tx1"/>
                </a:solidFill>
                <a:latin typeface="Arial" panose="020B0604020202020204" pitchFamily="34" charset="0"/>
              </a:defRPr>
            </a:lvl3pPr>
            <a:lvl4pPr marL="1600200" indent="-228600">
              <a:defRPr sz="4400">
                <a:solidFill>
                  <a:schemeClr val="tx1"/>
                </a:solidFill>
                <a:latin typeface="Arial" panose="020B0604020202020204" pitchFamily="34" charset="0"/>
              </a:defRPr>
            </a:lvl4pPr>
            <a:lvl5pPr marL="2057400" indent="-228600">
              <a:defRPr sz="4400">
                <a:solidFill>
                  <a:schemeClr val="tx1"/>
                </a:solidFill>
                <a:latin typeface="Arial" panose="020B0604020202020204" pitchFamily="34" charset="0"/>
              </a:defRPr>
            </a:lvl5pPr>
            <a:lvl6pPr marL="2514600" indent="-228600" eaLnBrk="0" fontAlgn="base" hangingPunct="0">
              <a:spcBef>
                <a:spcPct val="0"/>
              </a:spcBef>
              <a:spcAft>
                <a:spcPct val="0"/>
              </a:spcAft>
              <a:defRPr sz="4400">
                <a:solidFill>
                  <a:schemeClr val="tx1"/>
                </a:solidFill>
                <a:latin typeface="Arial" panose="020B0604020202020204" pitchFamily="34" charset="0"/>
              </a:defRPr>
            </a:lvl6pPr>
            <a:lvl7pPr marL="2971800" indent="-228600" eaLnBrk="0" fontAlgn="base" hangingPunct="0">
              <a:spcBef>
                <a:spcPct val="0"/>
              </a:spcBef>
              <a:spcAft>
                <a:spcPct val="0"/>
              </a:spcAft>
              <a:defRPr sz="4400">
                <a:solidFill>
                  <a:schemeClr val="tx1"/>
                </a:solidFill>
                <a:latin typeface="Arial" panose="020B0604020202020204" pitchFamily="34" charset="0"/>
              </a:defRPr>
            </a:lvl7pPr>
            <a:lvl8pPr marL="3429000" indent="-228600" eaLnBrk="0" fontAlgn="base" hangingPunct="0">
              <a:spcBef>
                <a:spcPct val="0"/>
              </a:spcBef>
              <a:spcAft>
                <a:spcPct val="0"/>
              </a:spcAft>
              <a:defRPr sz="4400">
                <a:solidFill>
                  <a:schemeClr val="tx1"/>
                </a:solidFill>
                <a:latin typeface="Arial" panose="020B0604020202020204" pitchFamily="34" charset="0"/>
              </a:defRPr>
            </a:lvl8pPr>
            <a:lvl9pPr marL="3886200" indent="-228600" eaLnBrk="0" fontAlgn="base" hangingPunct="0">
              <a:spcBef>
                <a:spcPct val="0"/>
              </a:spcBef>
              <a:spcAft>
                <a:spcPct val="0"/>
              </a:spcAft>
              <a:defRPr sz="4400">
                <a:solidFill>
                  <a:schemeClr val="tx1"/>
                </a:solidFill>
                <a:latin typeface="Arial" panose="020B0604020202020204" pitchFamily="34" charset="0"/>
              </a:defRPr>
            </a:lvl9pPr>
          </a:lstStyle>
          <a:p>
            <a:fld id="{119209D8-F065-4424-9F73-CEAB7A66A741}" type="slidenum">
              <a:rPr lang="en-GB" altLang="en-US" sz="1200" smtClean="0"/>
              <a:pPr/>
              <a:t>6</a:t>
            </a:fld>
            <a:endParaRPr lang="en-GB" altLang="en-US" sz="120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89ACCFE7-084A-06A8-7CF0-358B5FB0C78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a:extLst>
              <a:ext uri="{FF2B5EF4-FFF2-40B4-BE49-F238E27FC236}">
                <a16:creationId xmlns:a16="http://schemas.microsoft.com/office/drawing/2014/main" id="{B3558BE5-9B65-D32B-1C6A-DC4104E4719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Short course – sequencing to allow review of materials – more than once</a:t>
            </a:r>
          </a:p>
        </p:txBody>
      </p:sp>
      <p:sp>
        <p:nvSpPr>
          <p:cNvPr id="39940" name="Slide Number Placeholder 3">
            <a:extLst>
              <a:ext uri="{FF2B5EF4-FFF2-40B4-BE49-F238E27FC236}">
                <a16:creationId xmlns:a16="http://schemas.microsoft.com/office/drawing/2014/main" id="{9ED57398-64FB-A68A-23CC-7054EBF9DFF8}"/>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4400">
                <a:solidFill>
                  <a:schemeClr val="tx1"/>
                </a:solidFill>
                <a:latin typeface="Arial" panose="020B0604020202020204" pitchFamily="34" charset="0"/>
              </a:defRPr>
            </a:lvl1pPr>
            <a:lvl2pPr marL="742950" indent="-285750">
              <a:defRPr sz="4400">
                <a:solidFill>
                  <a:schemeClr val="tx1"/>
                </a:solidFill>
                <a:latin typeface="Arial" panose="020B0604020202020204" pitchFamily="34" charset="0"/>
              </a:defRPr>
            </a:lvl2pPr>
            <a:lvl3pPr marL="1143000" indent="-228600">
              <a:defRPr sz="4400">
                <a:solidFill>
                  <a:schemeClr val="tx1"/>
                </a:solidFill>
                <a:latin typeface="Arial" panose="020B0604020202020204" pitchFamily="34" charset="0"/>
              </a:defRPr>
            </a:lvl3pPr>
            <a:lvl4pPr marL="1600200" indent="-228600">
              <a:defRPr sz="4400">
                <a:solidFill>
                  <a:schemeClr val="tx1"/>
                </a:solidFill>
                <a:latin typeface="Arial" panose="020B0604020202020204" pitchFamily="34" charset="0"/>
              </a:defRPr>
            </a:lvl4pPr>
            <a:lvl5pPr marL="2057400" indent="-228600">
              <a:defRPr sz="4400">
                <a:solidFill>
                  <a:schemeClr val="tx1"/>
                </a:solidFill>
                <a:latin typeface="Arial" panose="020B0604020202020204" pitchFamily="34" charset="0"/>
              </a:defRPr>
            </a:lvl5pPr>
            <a:lvl6pPr marL="2514600" indent="-228600" eaLnBrk="0" fontAlgn="base" hangingPunct="0">
              <a:spcBef>
                <a:spcPct val="0"/>
              </a:spcBef>
              <a:spcAft>
                <a:spcPct val="0"/>
              </a:spcAft>
              <a:defRPr sz="4400">
                <a:solidFill>
                  <a:schemeClr val="tx1"/>
                </a:solidFill>
                <a:latin typeface="Arial" panose="020B0604020202020204" pitchFamily="34" charset="0"/>
              </a:defRPr>
            </a:lvl6pPr>
            <a:lvl7pPr marL="2971800" indent="-228600" eaLnBrk="0" fontAlgn="base" hangingPunct="0">
              <a:spcBef>
                <a:spcPct val="0"/>
              </a:spcBef>
              <a:spcAft>
                <a:spcPct val="0"/>
              </a:spcAft>
              <a:defRPr sz="4400">
                <a:solidFill>
                  <a:schemeClr val="tx1"/>
                </a:solidFill>
                <a:latin typeface="Arial" panose="020B0604020202020204" pitchFamily="34" charset="0"/>
              </a:defRPr>
            </a:lvl7pPr>
            <a:lvl8pPr marL="3429000" indent="-228600" eaLnBrk="0" fontAlgn="base" hangingPunct="0">
              <a:spcBef>
                <a:spcPct val="0"/>
              </a:spcBef>
              <a:spcAft>
                <a:spcPct val="0"/>
              </a:spcAft>
              <a:defRPr sz="4400">
                <a:solidFill>
                  <a:schemeClr val="tx1"/>
                </a:solidFill>
                <a:latin typeface="Arial" panose="020B0604020202020204" pitchFamily="34" charset="0"/>
              </a:defRPr>
            </a:lvl8pPr>
            <a:lvl9pPr marL="3886200" indent="-228600" eaLnBrk="0" fontAlgn="base" hangingPunct="0">
              <a:spcBef>
                <a:spcPct val="0"/>
              </a:spcBef>
              <a:spcAft>
                <a:spcPct val="0"/>
              </a:spcAft>
              <a:defRPr sz="4400">
                <a:solidFill>
                  <a:schemeClr val="tx1"/>
                </a:solidFill>
                <a:latin typeface="Arial" panose="020B0604020202020204" pitchFamily="34" charset="0"/>
              </a:defRPr>
            </a:lvl9pPr>
          </a:lstStyle>
          <a:p>
            <a:fld id="{02C5DC3D-F678-49BA-A07F-CD365D5DB34C}" type="slidenum">
              <a:rPr lang="en-GB" altLang="en-US" sz="1200" smtClean="0"/>
              <a:pPr/>
              <a:t>19</a:t>
            </a:fld>
            <a:endParaRPr lang="en-GB" altLang="en-US"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2CFF768F-61D5-8BCD-FD82-7A00395D7D9D}"/>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87EFBEC6-863D-720D-F64E-AEFB79105D32}"/>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a:t>Some of these are amplification of the original 6 but the biggest development was the introduction of questioning and scaffolding</a:t>
            </a:r>
          </a:p>
        </p:txBody>
      </p:sp>
      <p:sp>
        <p:nvSpPr>
          <p:cNvPr id="20484" name="Slide Number Placeholder 3">
            <a:extLst>
              <a:ext uri="{FF2B5EF4-FFF2-40B4-BE49-F238E27FC236}">
                <a16:creationId xmlns:a16="http://schemas.microsoft.com/office/drawing/2014/main" id="{CF78F4AF-7384-C2F3-3483-94C6054D4A57}"/>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4400">
                <a:solidFill>
                  <a:schemeClr val="tx1"/>
                </a:solidFill>
                <a:latin typeface="Arial" panose="020B0604020202020204" pitchFamily="34" charset="0"/>
              </a:defRPr>
            </a:lvl1pPr>
            <a:lvl2pPr marL="742950" indent="-285750">
              <a:defRPr sz="4400">
                <a:solidFill>
                  <a:schemeClr val="tx1"/>
                </a:solidFill>
                <a:latin typeface="Arial" panose="020B0604020202020204" pitchFamily="34" charset="0"/>
              </a:defRPr>
            </a:lvl2pPr>
            <a:lvl3pPr marL="1143000" indent="-228600">
              <a:defRPr sz="4400">
                <a:solidFill>
                  <a:schemeClr val="tx1"/>
                </a:solidFill>
                <a:latin typeface="Arial" panose="020B0604020202020204" pitchFamily="34" charset="0"/>
              </a:defRPr>
            </a:lvl3pPr>
            <a:lvl4pPr marL="1600200" indent="-228600">
              <a:defRPr sz="4400">
                <a:solidFill>
                  <a:schemeClr val="tx1"/>
                </a:solidFill>
                <a:latin typeface="Arial" panose="020B0604020202020204" pitchFamily="34" charset="0"/>
              </a:defRPr>
            </a:lvl4pPr>
            <a:lvl5pPr marL="2057400" indent="-228600">
              <a:defRPr sz="4400">
                <a:solidFill>
                  <a:schemeClr val="tx1"/>
                </a:solidFill>
                <a:latin typeface="Arial" panose="020B0604020202020204" pitchFamily="34" charset="0"/>
              </a:defRPr>
            </a:lvl5pPr>
            <a:lvl6pPr marL="2514600" indent="-228600" eaLnBrk="0" fontAlgn="base" hangingPunct="0">
              <a:spcBef>
                <a:spcPct val="0"/>
              </a:spcBef>
              <a:spcAft>
                <a:spcPct val="0"/>
              </a:spcAft>
              <a:defRPr sz="4400">
                <a:solidFill>
                  <a:schemeClr val="tx1"/>
                </a:solidFill>
                <a:latin typeface="Arial" panose="020B0604020202020204" pitchFamily="34" charset="0"/>
              </a:defRPr>
            </a:lvl6pPr>
            <a:lvl7pPr marL="2971800" indent="-228600" eaLnBrk="0" fontAlgn="base" hangingPunct="0">
              <a:spcBef>
                <a:spcPct val="0"/>
              </a:spcBef>
              <a:spcAft>
                <a:spcPct val="0"/>
              </a:spcAft>
              <a:defRPr sz="4400">
                <a:solidFill>
                  <a:schemeClr val="tx1"/>
                </a:solidFill>
                <a:latin typeface="Arial" panose="020B0604020202020204" pitchFamily="34" charset="0"/>
              </a:defRPr>
            </a:lvl7pPr>
            <a:lvl8pPr marL="3429000" indent="-228600" eaLnBrk="0" fontAlgn="base" hangingPunct="0">
              <a:spcBef>
                <a:spcPct val="0"/>
              </a:spcBef>
              <a:spcAft>
                <a:spcPct val="0"/>
              </a:spcAft>
              <a:defRPr sz="4400">
                <a:solidFill>
                  <a:schemeClr val="tx1"/>
                </a:solidFill>
                <a:latin typeface="Arial" panose="020B0604020202020204" pitchFamily="34" charset="0"/>
              </a:defRPr>
            </a:lvl8pPr>
            <a:lvl9pPr marL="3886200" indent="-228600" eaLnBrk="0" fontAlgn="base" hangingPunct="0">
              <a:spcBef>
                <a:spcPct val="0"/>
              </a:spcBef>
              <a:spcAft>
                <a:spcPct val="0"/>
              </a:spcAft>
              <a:defRPr sz="4400">
                <a:solidFill>
                  <a:schemeClr val="tx1"/>
                </a:solidFill>
                <a:latin typeface="Arial" panose="020B0604020202020204" pitchFamily="34" charset="0"/>
              </a:defRPr>
            </a:lvl9pPr>
          </a:lstStyle>
          <a:p>
            <a:fld id="{32F2D21B-03F3-4B54-86E3-002D1A96F2D7}" type="slidenum">
              <a:rPr lang="en-GB" altLang="en-US" sz="1200" smtClean="0"/>
              <a:pPr/>
              <a:t>8</a:t>
            </a:fld>
            <a:endParaRPr lang="en-GB" altLang="en-US" sz="12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DE316C0E-C1AC-FB98-0A16-193071781BF8}"/>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AA5C21BE-80D0-BEBF-ADB8-3050606E00C8}"/>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1"/>
            <a:r>
              <a:rPr lang="en-US" altLang="en-US"/>
              <a:t>What do we currently do?</a:t>
            </a:r>
          </a:p>
          <a:p>
            <a:pPr lvl="1"/>
            <a:r>
              <a:rPr lang="en-US" altLang="en-US"/>
              <a:t>What works well?</a:t>
            </a:r>
          </a:p>
          <a:p>
            <a:pPr lvl="1"/>
            <a:r>
              <a:rPr lang="en-US" altLang="en-US"/>
              <a:t>What have we seen other people do?</a:t>
            </a:r>
          </a:p>
          <a:p>
            <a:endParaRPr lang="en-GB" altLang="en-US"/>
          </a:p>
        </p:txBody>
      </p:sp>
      <p:sp>
        <p:nvSpPr>
          <p:cNvPr id="22532" name="Slide Number Placeholder 3">
            <a:extLst>
              <a:ext uri="{FF2B5EF4-FFF2-40B4-BE49-F238E27FC236}">
                <a16:creationId xmlns:a16="http://schemas.microsoft.com/office/drawing/2014/main" id="{C673E513-F07B-3CA5-028E-A6DBC5D11A1D}"/>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4400">
                <a:solidFill>
                  <a:schemeClr val="tx1"/>
                </a:solidFill>
                <a:latin typeface="Arial" panose="020B0604020202020204" pitchFamily="34" charset="0"/>
              </a:defRPr>
            </a:lvl1pPr>
            <a:lvl2pPr marL="742950" indent="-285750">
              <a:defRPr sz="4400">
                <a:solidFill>
                  <a:schemeClr val="tx1"/>
                </a:solidFill>
                <a:latin typeface="Arial" panose="020B0604020202020204" pitchFamily="34" charset="0"/>
              </a:defRPr>
            </a:lvl2pPr>
            <a:lvl3pPr marL="1143000" indent="-228600">
              <a:defRPr sz="4400">
                <a:solidFill>
                  <a:schemeClr val="tx1"/>
                </a:solidFill>
                <a:latin typeface="Arial" panose="020B0604020202020204" pitchFamily="34" charset="0"/>
              </a:defRPr>
            </a:lvl3pPr>
            <a:lvl4pPr marL="1600200" indent="-228600">
              <a:defRPr sz="4400">
                <a:solidFill>
                  <a:schemeClr val="tx1"/>
                </a:solidFill>
                <a:latin typeface="Arial" panose="020B0604020202020204" pitchFamily="34" charset="0"/>
              </a:defRPr>
            </a:lvl4pPr>
            <a:lvl5pPr marL="2057400" indent="-228600">
              <a:defRPr sz="4400">
                <a:solidFill>
                  <a:schemeClr val="tx1"/>
                </a:solidFill>
                <a:latin typeface="Arial" panose="020B0604020202020204" pitchFamily="34" charset="0"/>
              </a:defRPr>
            </a:lvl5pPr>
            <a:lvl6pPr marL="2514600" indent="-228600" eaLnBrk="0" fontAlgn="base" hangingPunct="0">
              <a:spcBef>
                <a:spcPct val="0"/>
              </a:spcBef>
              <a:spcAft>
                <a:spcPct val="0"/>
              </a:spcAft>
              <a:defRPr sz="4400">
                <a:solidFill>
                  <a:schemeClr val="tx1"/>
                </a:solidFill>
                <a:latin typeface="Arial" panose="020B0604020202020204" pitchFamily="34" charset="0"/>
              </a:defRPr>
            </a:lvl6pPr>
            <a:lvl7pPr marL="2971800" indent="-228600" eaLnBrk="0" fontAlgn="base" hangingPunct="0">
              <a:spcBef>
                <a:spcPct val="0"/>
              </a:spcBef>
              <a:spcAft>
                <a:spcPct val="0"/>
              </a:spcAft>
              <a:defRPr sz="4400">
                <a:solidFill>
                  <a:schemeClr val="tx1"/>
                </a:solidFill>
                <a:latin typeface="Arial" panose="020B0604020202020204" pitchFamily="34" charset="0"/>
              </a:defRPr>
            </a:lvl7pPr>
            <a:lvl8pPr marL="3429000" indent="-228600" eaLnBrk="0" fontAlgn="base" hangingPunct="0">
              <a:spcBef>
                <a:spcPct val="0"/>
              </a:spcBef>
              <a:spcAft>
                <a:spcPct val="0"/>
              </a:spcAft>
              <a:defRPr sz="4400">
                <a:solidFill>
                  <a:schemeClr val="tx1"/>
                </a:solidFill>
                <a:latin typeface="Arial" panose="020B0604020202020204" pitchFamily="34" charset="0"/>
              </a:defRPr>
            </a:lvl8pPr>
            <a:lvl9pPr marL="3886200" indent="-228600" eaLnBrk="0" fontAlgn="base" hangingPunct="0">
              <a:spcBef>
                <a:spcPct val="0"/>
              </a:spcBef>
              <a:spcAft>
                <a:spcPct val="0"/>
              </a:spcAft>
              <a:defRPr sz="4400">
                <a:solidFill>
                  <a:schemeClr val="tx1"/>
                </a:solidFill>
                <a:latin typeface="Arial" panose="020B0604020202020204" pitchFamily="34" charset="0"/>
              </a:defRPr>
            </a:lvl9pPr>
          </a:lstStyle>
          <a:p>
            <a:fld id="{BEAE9084-BEB0-45F0-B77C-60D8F7F255D9}" type="slidenum">
              <a:rPr lang="en-GB" altLang="en-US" sz="1200" smtClean="0"/>
              <a:pPr/>
              <a:t>9</a:t>
            </a:fld>
            <a:endParaRPr lang="en-GB" altLang="en-US" sz="12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003D43AF-7276-5931-BF47-D0DF1E8ED6B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257D98CD-ECD0-F94F-EAF1-F85A2CB9D66C}"/>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What are the implications for how we teach?</a:t>
            </a:r>
          </a:p>
          <a:p>
            <a:pPr lvl="1"/>
            <a:r>
              <a:rPr lang="en-US" altLang="en-US"/>
              <a:t>Length of sessions</a:t>
            </a:r>
          </a:p>
          <a:p>
            <a:pPr lvl="1"/>
            <a:r>
              <a:rPr lang="en-US" altLang="en-US"/>
              <a:t>Number of sessions</a:t>
            </a:r>
          </a:p>
          <a:p>
            <a:pPr lvl="1"/>
            <a:r>
              <a:rPr lang="en-US" altLang="en-US"/>
              <a:t>What do we have to cover?</a:t>
            </a:r>
          </a:p>
          <a:p>
            <a:pPr lvl="1"/>
            <a:r>
              <a:rPr lang="en-US" altLang="en-US"/>
              <a:t>What can learners do for themselves?</a:t>
            </a:r>
          </a:p>
          <a:p>
            <a:endParaRPr lang="en-GB" altLang="en-US"/>
          </a:p>
        </p:txBody>
      </p:sp>
      <p:sp>
        <p:nvSpPr>
          <p:cNvPr id="24580" name="Slide Number Placeholder 3">
            <a:extLst>
              <a:ext uri="{FF2B5EF4-FFF2-40B4-BE49-F238E27FC236}">
                <a16:creationId xmlns:a16="http://schemas.microsoft.com/office/drawing/2014/main" id="{D2D1C2F1-0243-68AE-2657-132AF3F5EB14}"/>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4400">
                <a:solidFill>
                  <a:schemeClr val="tx1"/>
                </a:solidFill>
                <a:latin typeface="Arial" panose="020B0604020202020204" pitchFamily="34" charset="0"/>
              </a:defRPr>
            </a:lvl1pPr>
            <a:lvl2pPr marL="742950" indent="-285750">
              <a:defRPr sz="4400">
                <a:solidFill>
                  <a:schemeClr val="tx1"/>
                </a:solidFill>
                <a:latin typeface="Arial" panose="020B0604020202020204" pitchFamily="34" charset="0"/>
              </a:defRPr>
            </a:lvl2pPr>
            <a:lvl3pPr marL="1143000" indent="-228600">
              <a:defRPr sz="4400">
                <a:solidFill>
                  <a:schemeClr val="tx1"/>
                </a:solidFill>
                <a:latin typeface="Arial" panose="020B0604020202020204" pitchFamily="34" charset="0"/>
              </a:defRPr>
            </a:lvl3pPr>
            <a:lvl4pPr marL="1600200" indent="-228600">
              <a:defRPr sz="4400">
                <a:solidFill>
                  <a:schemeClr val="tx1"/>
                </a:solidFill>
                <a:latin typeface="Arial" panose="020B0604020202020204" pitchFamily="34" charset="0"/>
              </a:defRPr>
            </a:lvl4pPr>
            <a:lvl5pPr marL="2057400" indent="-228600">
              <a:defRPr sz="4400">
                <a:solidFill>
                  <a:schemeClr val="tx1"/>
                </a:solidFill>
                <a:latin typeface="Arial" panose="020B0604020202020204" pitchFamily="34" charset="0"/>
              </a:defRPr>
            </a:lvl5pPr>
            <a:lvl6pPr marL="2514600" indent="-228600" eaLnBrk="0" fontAlgn="base" hangingPunct="0">
              <a:spcBef>
                <a:spcPct val="0"/>
              </a:spcBef>
              <a:spcAft>
                <a:spcPct val="0"/>
              </a:spcAft>
              <a:defRPr sz="4400">
                <a:solidFill>
                  <a:schemeClr val="tx1"/>
                </a:solidFill>
                <a:latin typeface="Arial" panose="020B0604020202020204" pitchFamily="34" charset="0"/>
              </a:defRPr>
            </a:lvl6pPr>
            <a:lvl7pPr marL="2971800" indent="-228600" eaLnBrk="0" fontAlgn="base" hangingPunct="0">
              <a:spcBef>
                <a:spcPct val="0"/>
              </a:spcBef>
              <a:spcAft>
                <a:spcPct val="0"/>
              </a:spcAft>
              <a:defRPr sz="4400">
                <a:solidFill>
                  <a:schemeClr val="tx1"/>
                </a:solidFill>
                <a:latin typeface="Arial" panose="020B0604020202020204" pitchFamily="34" charset="0"/>
              </a:defRPr>
            </a:lvl7pPr>
            <a:lvl8pPr marL="3429000" indent="-228600" eaLnBrk="0" fontAlgn="base" hangingPunct="0">
              <a:spcBef>
                <a:spcPct val="0"/>
              </a:spcBef>
              <a:spcAft>
                <a:spcPct val="0"/>
              </a:spcAft>
              <a:defRPr sz="4400">
                <a:solidFill>
                  <a:schemeClr val="tx1"/>
                </a:solidFill>
                <a:latin typeface="Arial" panose="020B0604020202020204" pitchFamily="34" charset="0"/>
              </a:defRPr>
            </a:lvl8pPr>
            <a:lvl9pPr marL="3886200" indent="-228600" eaLnBrk="0" fontAlgn="base" hangingPunct="0">
              <a:spcBef>
                <a:spcPct val="0"/>
              </a:spcBef>
              <a:spcAft>
                <a:spcPct val="0"/>
              </a:spcAft>
              <a:defRPr sz="4400">
                <a:solidFill>
                  <a:schemeClr val="tx1"/>
                </a:solidFill>
                <a:latin typeface="Arial" panose="020B0604020202020204" pitchFamily="34" charset="0"/>
              </a:defRPr>
            </a:lvl9pPr>
          </a:lstStyle>
          <a:p>
            <a:fld id="{F6CBD4A8-635E-481C-A579-2BE051F420AE}" type="slidenum">
              <a:rPr lang="en-GB" altLang="en-US" sz="1200" smtClean="0"/>
              <a:pPr/>
              <a:t>10</a:t>
            </a:fld>
            <a:endParaRPr lang="en-GB" altLang="en-US" sz="120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F98C527B-D064-92C3-612F-2F1C5C29072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51F0007E-4DF5-6E09-40A1-CC367C9732CF}"/>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What can you do?</a:t>
            </a:r>
          </a:p>
          <a:p>
            <a:pPr lvl="1">
              <a:buFont typeface="Courier New" panose="02070309020205020404" pitchFamily="49" charset="0"/>
              <a:buChar char="o"/>
            </a:pPr>
            <a:r>
              <a:rPr lang="en-US" altLang="en-US"/>
              <a:t>Plan the questions in your session plan?</a:t>
            </a:r>
          </a:p>
          <a:p>
            <a:pPr lvl="1">
              <a:buFont typeface="Courier New" panose="02070309020205020404" pitchFamily="49" charset="0"/>
              <a:buChar char="o"/>
            </a:pPr>
            <a:r>
              <a:rPr lang="en-US" altLang="en-US"/>
              <a:t>Think about the type of questions:</a:t>
            </a:r>
          </a:p>
          <a:p>
            <a:pPr lvl="2">
              <a:buFont typeface="Wingdings" panose="05000000000000000000" pitchFamily="2" charset="2"/>
              <a:buChar char="v"/>
            </a:pPr>
            <a:r>
              <a:rPr lang="en-US" altLang="en-US"/>
              <a:t>What if</a:t>
            </a:r>
          </a:p>
          <a:p>
            <a:pPr lvl="2">
              <a:buFont typeface="Wingdings" panose="05000000000000000000" pitchFamily="2" charset="2"/>
              <a:buChar char="v"/>
            </a:pPr>
            <a:r>
              <a:rPr lang="en-US" altLang="en-US"/>
              <a:t>How does this apply when..</a:t>
            </a:r>
          </a:p>
          <a:p>
            <a:pPr lvl="2">
              <a:buFont typeface="Wingdings" panose="05000000000000000000" pitchFamily="2" charset="2"/>
              <a:buNone/>
            </a:pPr>
            <a:r>
              <a:rPr lang="en-US" altLang="en-US"/>
              <a:t>Use assertive questioning techniques</a:t>
            </a:r>
          </a:p>
          <a:p>
            <a:endParaRPr lang="en-GB" altLang="en-US"/>
          </a:p>
        </p:txBody>
      </p:sp>
      <p:sp>
        <p:nvSpPr>
          <p:cNvPr id="26628" name="Slide Number Placeholder 3">
            <a:extLst>
              <a:ext uri="{FF2B5EF4-FFF2-40B4-BE49-F238E27FC236}">
                <a16:creationId xmlns:a16="http://schemas.microsoft.com/office/drawing/2014/main" id="{B86EC58C-940C-DC77-14F6-5990A4B59BBC}"/>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4400">
                <a:solidFill>
                  <a:schemeClr val="tx1"/>
                </a:solidFill>
                <a:latin typeface="Arial" panose="020B0604020202020204" pitchFamily="34" charset="0"/>
              </a:defRPr>
            </a:lvl1pPr>
            <a:lvl2pPr marL="742950" indent="-285750">
              <a:defRPr sz="4400">
                <a:solidFill>
                  <a:schemeClr val="tx1"/>
                </a:solidFill>
                <a:latin typeface="Arial" panose="020B0604020202020204" pitchFamily="34" charset="0"/>
              </a:defRPr>
            </a:lvl2pPr>
            <a:lvl3pPr marL="1143000" indent="-228600">
              <a:defRPr sz="4400">
                <a:solidFill>
                  <a:schemeClr val="tx1"/>
                </a:solidFill>
                <a:latin typeface="Arial" panose="020B0604020202020204" pitchFamily="34" charset="0"/>
              </a:defRPr>
            </a:lvl3pPr>
            <a:lvl4pPr marL="1600200" indent="-228600">
              <a:defRPr sz="4400">
                <a:solidFill>
                  <a:schemeClr val="tx1"/>
                </a:solidFill>
                <a:latin typeface="Arial" panose="020B0604020202020204" pitchFamily="34" charset="0"/>
              </a:defRPr>
            </a:lvl4pPr>
            <a:lvl5pPr marL="2057400" indent="-228600">
              <a:defRPr sz="4400">
                <a:solidFill>
                  <a:schemeClr val="tx1"/>
                </a:solidFill>
                <a:latin typeface="Arial" panose="020B0604020202020204" pitchFamily="34" charset="0"/>
              </a:defRPr>
            </a:lvl5pPr>
            <a:lvl6pPr marL="2514600" indent="-228600" eaLnBrk="0" fontAlgn="base" hangingPunct="0">
              <a:spcBef>
                <a:spcPct val="0"/>
              </a:spcBef>
              <a:spcAft>
                <a:spcPct val="0"/>
              </a:spcAft>
              <a:defRPr sz="4400">
                <a:solidFill>
                  <a:schemeClr val="tx1"/>
                </a:solidFill>
                <a:latin typeface="Arial" panose="020B0604020202020204" pitchFamily="34" charset="0"/>
              </a:defRPr>
            </a:lvl6pPr>
            <a:lvl7pPr marL="2971800" indent="-228600" eaLnBrk="0" fontAlgn="base" hangingPunct="0">
              <a:spcBef>
                <a:spcPct val="0"/>
              </a:spcBef>
              <a:spcAft>
                <a:spcPct val="0"/>
              </a:spcAft>
              <a:defRPr sz="4400">
                <a:solidFill>
                  <a:schemeClr val="tx1"/>
                </a:solidFill>
                <a:latin typeface="Arial" panose="020B0604020202020204" pitchFamily="34" charset="0"/>
              </a:defRPr>
            </a:lvl7pPr>
            <a:lvl8pPr marL="3429000" indent="-228600" eaLnBrk="0" fontAlgn="base" hangingPunct="0">
              <a:spcBef>
                <a:spcPct val="0"/>
              </a:spcBef>
              <a:spcAft>
                <a:spcPct val="0"/>
              </a:spcAft>
              <a:defRPr sz="4400">
                <a:solidFill>
                  <a:schemeClr val="tx1"/>
                </a:solidFill>
                <a:latin typeface="Arial" panose="020B0604020202020204" pitchFamily="34" charset="0"/>
              </a:defRPr>
            </a:lvl8pPr>
            <a:lvl9pPr marL="3886200" indent="-228600" eaLnBrk="0" fontAlgn="base" hangingPunct="0">
              <a:spcBef>
                <a:spcPct val="0"/>
              </a:spcBef>
              <a:spcAft>
                <a:spcPct val="0"/>
              </a:spcAft>
              <a:defRPr sz="4400">
                <a:solidFill>
                  <a:schemeClr val="tx1"/>
                </a:solidFill>
                <a:latin typeface="Arial" panose="020B0604020202020204" pitchFamily="34" charset="0"/>
              </a:defRPr>
            </a:lvl9pPr>
          </a:lstStyle>
          <a:p>
            <a:fld id="{A4C75D06-C10D-4656-AAAE-007FF332EE91}" type="slidenum">
              <a:rPr lang="en-GB" altLang="en-US" sz="1200" smtClean="0"/>
              <a:pPr/>
              <a:t>11</a:t>
            </a:fld>
            <a:endParaRPr lang="en-GB" altLang="en-US" sz="120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98CD272E-F26C-7BF4-24D1-AA502C5D5CD9}"/>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E732A16D-67DD-E488-0DD0-4D0DE9D40F3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GB" altLang="en-US" sz="2000">
                <a:solidFill>
                  <a:srgbClr val="222222"/>
                </a:solidFill>
                <a:latin typeface="Verdana" panose="020B0604030504040204" pitchFamily="34" charset="0"/>
              </a:rPr>
              <a:t>link it to something they are familiar with (e.g. process)</a:t>
            </a:r>
          </a:p>
          <a:p>
            <a:r>
              <a:rPr lang="en-GB" altLang="en-US" sz="2000">
                <a:solidFill>
                  <a:srgbClr val="222222"/>
                </a:solidFill>
                <a:latin typeface="Verdana" panose="020B0604030504040204" pitchFamily="34" charset="0"/>
              </a:rPr>
              <a:t>Example: </a:t>
            </a:r>
          </a:p>
          <a:p>
            <a:pPr lvl="1"/>
            <a:r>
              <a:rPr lang="en-GB" altLang="en-US" sz="1800">
                <a:solidFill>
                  <a:srgbClr val="222222"/>
                </a:solidFill>
                <a:latin typeface="Verdana" panose="020B0604030504040204" pitchFamily="34" charset="0"/>
              </a:rPr>
              <a:t>In Science, we may explain the flow of electrons in a circuit by using the model of the water in a “lazy river”. The water being the flow of electrons, the pumps providing the voltage (power) and the people in the water providing resistance</a:t>
            </a:r>
          </a:p>
          <a:p>
            <a:endParaRPr lang="en-GB" altLang="en-US"/>
          </a:p>
        </p:txBody>
      </p:sp>
      <p:sp>
        <p:nvSpPr>
          <p:cNvPr id="28676" name="Slide Number Placeholder 3">
            <a:extLst>
              <a:ext uri="{FF2B5EF4-FFF2-40B4-BE49-F238E27FC236}">
                <a16:creationId xmlns:a16="http://schemas.microsoft.com/office/drawing/2014/main" id="{080299AF-4045-CB22-1519-24531043B789}"/>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4400">
                <a:solidFill>
                  <a:schemeClr val="tx1"/>
                </a:solidFill>
                <a:latin typeface="Arial" panose="020B0604020202020204" pitchFamily="34" charset="0"/>
              </a:defRPr>
            </a:lvl1pPr>
            <a:lvl2pPr marL="742950" indent="-285750">
              <a:defRPr sz="4400">
                <a:solidFill>
                  <a:schemeClr val="tx1"/>
                </a:solidFill>
                <a:latin typeface="Arial" panose="020B0604020202020204" pitchFamily="34" charset="0"/>
              </a:defRPr>
            </a:lvl2pPr>
            <a:lvl3pPr marL="1143000" indent="-228600">
              <a:defRPr sz="4400">
                <a:solidFill>
                  <a:schemeClr val="tx1"/>
                </a:solidFill>
                <a:latin typeface="Arial" panose="020B0604020202020204" pitchFamily="34" charset="0"/>
              </a:defRPr>
            </a:lvl3pPr>
            <a:lvl4pPr marL="1600200" indent="-228600">
              <a:defRPr sz="4400">
                <a:solidFill>
                  <a:schemeClr val="tx1"/>
                </a:solidFill>
                <a:latin typeface="Arial" panose="020B0604020202020204" pitchFamily="34" charset="0"/>
              </a:defRPr>
            </a:lvl4pPr>
            <a:lvl5pPr marL="2057400" indent="-228600">
              <a:defRPr sz="4400">
                <a:solidFill>
                  <a:schemeClr val="tx1"/>
                </a:solidFill>
                <a:latin typeface="Arial" panose="020B0604020202020204" pitchFamily="34" charset="0"/>
              </a:defRPr>
            </a:lvl5pPr>
            <a:lvl6pPr marL="2514600" indent="-228600" eaLnBrk="0" fontAlgn="base" hangingPunct="0">
              <a:spcBef>
                <a:spcPct val="0"/>
              </a:spcBef>
              <a:spcAft>
                <a:spcPct val="0"/>
              </a:spcAft>
              <a:defRPr sz="4400">
                <a:solidFill>
                  <a:schemeClr val="tx1"/>
                </a:solidFill>
                <a:latin typeface="Arial" panose="020B0604020202020204" pitchFamily="34" charset="0"/>
              </a:defRPr>
            </a:lvl6pPr>
            <a:lvl7pPr marL="2971800" indent="-228600" eaLnBrk="0" fontAlgn="base" hangingPunct="0">
              <a:spcBef>
                <a:spcPct val="0"/>
              </a:spcBef>
              <a:spcAft>
                <a:spcPct val="0"/>
              </a:spcAft>
              <a:defRPr sz="4400">
                <a:solidFill>
                  <a:schemeClr val="tx1"/>
                </a:solidFill>
                <a:latin typeface="Arial" panose="020B0604020202020204" pitchFamily="34" charset="0"/>
              </a:defRPr>
            </a:lvl7pPr>
            <a:lvl8pPr marL="3429000" indent="-228600" eaLnBrk="0" fontAlgn="base" hangingPunct="0">
              <a:spcBef>
                <a:spcPct val="0"/>
              </a:spcBef>
              <a:spcAft>
                <a:spcPct val="0"/>
              </a:spcAft>
              <a:defRPr sz="4400">
                <a:solidFill>
                  <a:schemeClr val="tx1"/>
                </a:solidFill>
                <a:latin typeface="Arial" panose="020B0604020202020204" pitchFamily="34" charset="0"/>
              </a:defRPr>
            </a:lvl8pPr>
            <a:lvl9pPr marL="3886200" indent="-228600" eaLnBrk="0" fontAlgn="base" hangingPunct="0">
              <a:spcBef>
                <a:spcPct val="0"/>
              </a:spcBef>
              <a:spcAft>
                <a:spcPct val="0"/>
              </a:spcAft>
              <a:defRPr sz="4400">
                <a:solidFill>
                  <a:schemeClr val="tx1"/>
                </a:solidFill>
                <a:latin typeface="Arial" panose="020B0604020202020204" pitchFamily="34" charset="0"/>
              </a:defRPr>
            </a:lvl9pPr>
          </a:lstStyle>
          <a:p>
            <a:fld id="{49D5A88D-D7E2-491F-A89E-C9CC2000F128}" type="slidenum">
              <a:rPr lang="en-GB" altLang="en-US" sz="1200" smtClean="0"/>
              <a:pPr/>
              <a:t>12</a:t>
            </a:fld>
            <a:endParaRPr lang="en-GB" altLang="en-US" sz="120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341103C5-FDC5-4D55-9E04-053802C0E567}"/>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523FDCFB-8468-6506-6FD7-CFDA591626C5}"/>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30724" name="Slide Number Placeholder 3">
            <a:extLst>
              <a:ext uri="{FF2B5EF4-FFF2-40B4-BE49-F238E27FC236}">
                <a16:creationId xmlns:a16="http://schemas.microsoft.com/office/drawing/2014/main" id="{AC9F4A35-3CDC-127E-4F8F-14754C57B14B}"/>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4400">
                <a:solidFill>
                  <a:schemeClr val="tx1"/>
                </a:solidFill>
                <a:latin typeface="Arial" panose="020B0604020202020204" pitchFamily="34" charset="0"/>
              </a:defRPr>
            </a:lvl1pPr>
            <a:lvl2pPr marL="742950" indent="-285750">
              <a:defRPr sz="4400">
                <a:solidFill>
                  <a:schemeClr val="tx1"/>
                </a:solidFill>
                <a:latin typeface="Arial" panose="020B0604020202020204" pitchFamily="34" charset="0"/>
              </a:defRPr>
            </a:lvl2pPr>
            <a:lvl3pPr marL="1143000" indent="-228600">
              <a:defRPr sz="4400">
                <a:solidFill>
                  <a:schemeClr val="tx1"/>
                </a:solidFill>
                <a:latin typeface="Arial" panose="020B0604020202020204" pitchFamily="34" charset="0"/>
              </a:defRPr>
            </a:lvl3pPr>
            <a:lvl4pPr marL="1600200" indent="-228600">
              <a:defRPr sz="4400">
                <a:solidFill>
                  <a:schemeClr val="tx1"/>
                </a:solidFill>
                <a:latin typeface="Arial" panose="020B0604020202020204" pitchFamily="34" charset="0"/>
              </a:defRPr>
            </a:lvl4pPr>
            <a:lvl5pPr marL="2057400" indent="-228600">
              <a:defRPr sz="4400">
                <a:solidFill>
                  <a:schemeClr val="tx1"/>
                </a:solidFill>
                <a:latin typeface="Arial" panose="020B0604020202020204" pitchFamily="34" charset="0"/>
              </a:defRPr>
            </a:lvl5pPr>
            <a:lvl6pPr marL="2514600" indent="-228600" eaLnBrk="0" fontAlgn="base" hangingPunct="0">
              <a:spcBef>
                <a:spcPct val="0"/>
              </a:spcBef>
              <a:spcAft>
                <a:spcPct val="0"/>
              </a:spcAft>
              <a:defRPr sz="4400">
                <a:solidFill>
                  <a:schemeClr val="tx1"/>
                </a:solidFill>
                <a:latin typeface="Arial" panose="020B0604020202020204" pitchFamily="34" charset="0"/>
              </a:defRPr>
            </a:lvl6pPr>
            <a:lvl7pPr marL="2971800" indent="-228600" eaLnBrk="0" fontAlgn="base" hangingPunct="0">
              <a:spcBef>
                <a:spcPct val="0"/>
              </a:spcBef>
              <a:spcAft>
                <a:spcPct val="0"/>
              </a:spcAft>
              <a:defRPr sz="4400">
                <a:solidFill>
                  <a:schemeClr val="tx1"/>
                </a:solidFill>
                <a:latin typeface="Arial" panose="020B0604020202020204" pitchFamily="34" charset="0"/>
              </a:defRPr>
            </a:lvl7pPr>
            <a:lvl8pPr marL="3429000" indent="-228600" eaLnBrk="0" fontAlgn="base" hangingPunct="0">
              <a:spcBef>
                <a:spcPct val="0"/>
              </a:spcBef>
              <a:spcAft>
                <a:spcPct val="0"/>
              </a:spcAft>
              <a:defRPr sz="4400">
                <a:solidFill>
                  <a:schemeClr val="tx1"/>
                </a:solidFill>
                <a:latin typeface="Arial" panose="020B0604020202020204" pitchFamily="34" charset="0"/>
              </a:defRPr>
            </a:lvl8pPr>
            <a:lvl9pPr marL="3886200" indent="-228600" eaLnBrk="0" fontAlgn="base" hangingPunct="0">
              <a:spcBef>
                <a:spcPct val="0"/>
              </a:spcBef>
              <a:spcAft>
                <a:spcPct val="0"/>
              </a:spcAft>
              <a:defRPr sz="4400">
                <a:solidFill>
                  <a:schemeClr val="tx1"/>
                </a:solidFill>
                <a:latin typeface="Arial" panose="020B0604020202020204" pitchFamily="34" charset="0"/>
              </a:defRPr>
            </a:lvl9pPr>
          </a:lstStyle>
          <a:p>
            <a:fld id="{CD0DCDEE-5782-4822-A596-3B9EF94C36A0}" type="slidenum">
              <a:rPr lang="en-GB" altLang="en-US" sz="1200" smtClean="0"/>
              <a:pPr/>
              <a:t>13</a:t>
            </a:fld>
            <a:endParaRPr lang="en-GB" altLang="en-US" sz="120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a:extLst>
              <a:ext uri="{FF2B5EF4-FFF2-40B4-BE49-F238E27FC236}">
                <a16:creationId xmlns:a16="http://schemas.microsoft.com/office/drawing/2014/main" id="{4B1C2CB2-223C-7506-7ADF-9CE942908425}"/>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a:extLst>
              <a:ext uri="{FF2B5EF4-FFF2-40B4-BE49-F238E27FC236}">
                <a16:creationId xmlns:a16="http://schemas.microsoft.com/office/drawing/2014/main" id="{C7EB0402-38EE-4264-E0D0-9B3887EC8E90}"/>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What can you do?</a:t>
            </a:r>
          </a:p>
          <a:p>
            <a:pPr lvl="1">
              <a:buFont typeface="Courier New" panose="02070309020205020404" pitchFamily="49" charset="0"/>
              <a:buChar char="o"/>
            </a:pPr>
            <a:r>
              <a:rPr lang="en-US" altLang="en-US"/>
              <a:t>Have a follow up activity which checks understanding?</a:t>
            </a:r>
          </a:p>
          <a:p>
            <a:pPr lvl="1">
              <a:buFont typeface="Courier New" panose="02070309020205020404" pitchFamily="49" charset="0"/>
              <a:buChar char="o"/>
            </a:pPr>
            <a:r>
              <a:rPr lang="en-US" altLang="en-US"/>
              <a:t>Quizzes</a:t>
            </a:r>
          </a:p>
          <a:p>
            <a:pPr lvl="1">
              <a:buFont typeface="Courier New" panose="02070309020205020404" pitchFamily="49" charset="0"/>
              <a:buChar char="o"/>
            </a:pPr>
            <a:r>
              <a:rPr lang="en-US" altLang="en-US"/>
              <a:t>Test application</a:t>
            </a:r>
          </a:p>
          <a:p>
            <a:endParaRPr lang="en-GB" altLang="en-US"/>
          </a:p>
        </p:txBody>
      </p:sp>
      <p:sp>
        <p:nvSpPr>
          <p:cNvPr id="33796" name="Slide Number Placeholder 3">
            <a:extLst>
              <a:ext uri="{FF2B5EF4-FFF2-40B4-BE49-F238E27FC236}">
                <a16:creationId xmlns:a16="http://schemas.microsoft.com/office/drawing/2014/main" id="{39FCFCAC-6490-6E05-EF23-1FCFED1D7336}"/>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4400">
                <a:solidFill>
                  <a:schemeClr val="tx1"/>
                </a:solidFill>
                <a:latin typeface="Arial" panose="020B0604020202020204" pitchFamily="34" charset="0"/>
              </a:defRPr>
            </a:lvl1pPr>
            <a:lvl2pPr marL="742950" indent="-285750">
              <a:defRPr sz="4400">
                <a:solidFill>
                  <a:schemeClr val="tx1"/>
                </a:solidFill>
                <a:latin typeface="Arial" panose="020B0604020202020204" pitchFamily="34" charset="0"/>
              </a:defRPr>
            </a:lvl2pPr>
            <a:lvl3pPr marL="1143000" indent="-228600">
              <a:defRPr sz="4400">
                <a:solidFill>
                  <a:schemeClr val="tx1"/>
                </a:solidFill>
                <a:latin typeface="Arial" panose="020B0604020202020204" pitchFamily="34" charset="0"/>
              </a:defRPr>
            </a:lvl3pPr>
            <a:lvl4pPr marL="1600200" indent="-228600">
              <a:defRPr sz="4400">
                <a:solidFill>
                  <a:schemeClr val="tx1"/>
                </a:solidFill>
                <a:latin typeface="Arial" panose="020B0604020202020204" pitchFamily="34" charset="0"/>
              </a:defRPr>
            </a:lvl4pPr>
            <a:lvl5pPr marL="2057400" indent="-228600">
              <a:defRPr sz="4400">
                <a:solidFill>
                  <a:schemeClr val="tx1"/>
                </a:solidFill>
                <a:latin typeface="Arial" panose="020B0604020202020204" pitchFamily="34" charset="0"/>
              </a:defRPr>
            </a:lvl5pPr>
            <a:lvl6pPr marL="2514600" indent="-228600" eaLnBrk="0" fontAlgn="base" hangingPunct="0">
              <a:spcBef>
                <a:spcPct val="0"/>
              </a:spcBef>
              <a:spcAft>
                <a:spcPct val="0"/>
              </a:spcAft>
              <a:defRPr sz="4400">
                <a:solidFill>
                  <a:schemeClr val="tx1"/>
                </a:solidFill>
                <a:latin typeface="Arial" panose="020B0604020202020204" pitchFamily="34" charset="0"/>
              </a:defRPr>
            </a:lvl6pPr>
            <a:lvl7pPr marL="2971800" indent="-228600" eaLnBrk="0" fontAlgn="base" hangingPunct="0">
              <a:spcBef>
                <a:spcPct val="0"/>
              </a:spcBef>
              <a:spcAft>
                <a:spcPct val="0"/>
              </a:spcAft>
              <a:defRPr sz="4400">
                <a:solidFill>
                  <a:schemeClr val="tx1"/>
                </a:solidFill>
                <a:latin typeface="Arial" panose="020B0604020202020204" pitchFamily="34" charset="0"/>
              </a:defRPr>
            </a:lvl7pPr>
            <a:lvl8pPr marL="3429000" indent="-228600" eaLnBrk="0" fontAlgn="base" hangingPunct="0">
              <a:spcBef>
                <a:spcPct val="0"/>
              </a:spcBef>
              <a:spcAft>
                <a:spcPct val="0"/>
              </a:spcAft>
              <a:defRPr sz="4400">
                <a:solidFill>
                  <a:schemeClr val="tx1"/>
                </a:solidFill>
                <a:latin typeface="Arial" panose="020B0604020202020204" pitchFamily="34" charset="0"/>
              </a:defRPr>
            </a:lvl8pPr>
            <a:lvl9pPr marL="3886200" indent="-228600" eaLnBrk="0" fontAlgn="base" hangingPunct="0">
              <a:spcBef>
                <a:spcPct val="0"/>
              </a:spcBef>
              <a:spcAft>
                <a:spcPct val="0"/>
              </a:spcAft>
              <a:defRPr sz="4400">
                <a:solidFill>
                  <a:schemeClr val="tx1"/>
                </a:solidFill>
                <a:latin typeface="Arial" panose="020B0604020202020204" pitchFamily="34" charset="0"/>
              </a:defRPr>
            </a:lvl9pPr>
          </a:lstStyle>
          <a:p>
            <a:fld id="{586E835F-2799-4B95-B647-A3F5F25C2B42}" type="slidenum">
              <a:rPr lang="en-GB" altLang="en-US" sz="1200" smtClean="0"/>
              <a:pPr/>
              <a:t>15</a:t>
            </a:fld>
            <a:endParaRPr lang="en-GB" altLang="en-US" sz="120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a:extLst>
              <a:ext uri="{FF2B5EF4-FFF2-40B4-BE49-F238E27FC236}">
                <a16:creationId xmlns:a16="http://schemas.microsoft.com/office/drawing/2014/main" id="{E877A6B3-6340-7BFE-8E61-C36B2BC0908E}"/>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a:extLst>
              <a:ext uri="{FF2B5EF4-FFF2-40B4-BE49-F238E27FC236}">
                <a16:creationId xmlns:a16="http://schemas.microsoft.com/office/drawing/2014/main" id="{BFF07C75-9F41-64D8-B5E2-0D2E9D9E32A6}"/>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lvl="1">
              <a:buFont typeface="Courier New" panose="02070309020205020404" pitchFamily="49" charset="0"/>
              <a:buChar char="o"/>
            </a:pPr>
            <a:r>
              <a:rPr lang="en-GB" altLang="en-US">
                <a:solidFill>
                  <a:srgbClr val="222222"/>
                </a:solidFill>
                <a:latin typeface="Verdana" panose="020B0604030504040204" pitchFamily="34" charset="0"/>
              </a:rPr>
              <a:t>checklists, </a:t>
            </a:r>
          </a:p>
          <a:p>
            <a:pPr lvl="1">
              <a:buFont typeface="Courier New" panose="02070309020205020404" pitchFamily="49" charset="0"/>
              <a:buChar char="o"/>
            </a:pPr>
            <a:r>
              <a:rPr lang="en-GB" altLang="en-US">
                <a:solidFill>
                  <a:srgbClr val="222222"/>
                </a:solidFill>
                <a:latin typeface="Verdana" panose="020B0604030504040204" pitchFamily="34" charset="0"/>
              </a:rPr>
              <a:t>cue cards </a:t>
            </a:r>
          </a:p>
          <a:p>
            <a:pPr lvl="1">
              <a:buFont typeface="Courier New" panose="02070309020205020404" pitchFamily="49" charset="0"/>
              <a:buChar char="o"/>
            </a:pPr>
            <a:r>
              <a:rPr lang="en-GB" altLang="en-US">
                <a:solidFill>
                  <a:srgbClr val="222222"/>
                </a:solidFill>
                <a:latin typeface="Verdana" panose="020B0604030504040204" pitchFamily="34" charset="0"/>
              </a:rPr>
              <a:t>writing frames</a:t>
            </a:r>
            <a:endParaRPr lang="en-US" altLang="en-US"/>
          </a:p>
          <a:p>
            <a:endParaRPr lang="en-GB" altLang="en-US"/>
          </a:p>
        </p:txBody>
      </p:sp>
      <p:sp>
        <p:nvSpPr>
          <p:cNvPr id="36868" name="Slide Number Placeholder 3">
            <a:extLst>
              <a:ext uri="{FF2B5EF4-FFF2-40B4-BE49-F238E27FC236}">
                <a16:creationId xmlns:a16="http://schemas.microsoft.com/office/drawing/2014/main" id="{975DDF2D-DE47-5560-9480-37EDF024BACF}"/>
              </a:ext>
            </a:extLst>
          </p:cNvPr>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sz="4400">
                <a:solidFill>
                  <a:schemeClr val="tx1"/>
                </a:solidFill>
                <a:latin typeface="Arial" panose="020B0604020202020204" pitchFamily="34" charset="0"/>
              </a:defRPr>
            </a:lvl1pPr>
            <a:lvl2pPr marL="742950" indent="-285750">
              <a:defRPr sz="4400">
                <a:solidFill>
                  <a:schemeClr val="tx1"/>
                </a:solidFill>
                <a:latin typeface="Arial" panose="020B0604020202020204" pitchFamily="34" charset="0"/>
              </a:defRPr>
            </a:lvl2pPr>
            <a:lvl3pPr marL="1143000" indent="-228600">
              <a:defRPr sz="4400">
                <a:solidFill>
                  <a:schemeClr val="tx1"/>
                </a:solidFill>
                <a:latin typeface="Arial" panose="020B0604020202020204" pitchFamily="34" charset="0"/>
              </a:defRPr>
            </a:lvl3pPr>
            <a:lvl4pPr marL="1600200" indent="-228600">
              <a:defRPr sz="4400">
                <a:solidFill>
                  <a:schemeClr val="tx1"/>
                </a:solidFill>
                <a:latin typeface="Arial" panose="020B0604020202020204" pitchFamily="34" charset="0"/>
              </a:defRPr>
            </a:lvl4pPr>
            <a:lvl5pPr marL="2057400" indent="-228600">
              <a:defRPr sz="4400">
                <a:solidFill>
                  <a:schemeClr val="tx1"/>
                </a:solidFill>
                <a:latin typeface="Arial" panose="020B0604020202020204" pitchFamily="34" charset="0"/>
              </a:defRPr>
            </a:lvl5pPr>
            <a:lvl6pPr marL="2514600" indent="-228600" eaLnBrk="0" fontAlgn="base" hangingPunct="0">
              <a:spcBef>
                <a:spcPct val="0"/>
              </a:spcBef>
              <a:spcAft>
                <a:spcPct val="0"/>
              </a:spcAft>
              <a:defRPr sz="4400">
                <a:solidFill>
                  <a:schemeClr val="tx1"/>
                </a:solidFill>
                <a:latin typeface="Arial" panose="020B0604020202020204" pitchFamily="34" charset="0"/>
              </a:defRPr>
            </a:lvl6pPr>
            <a:lvl7pPr marL="2971800" indent="-228600" eaLnBrk="0" fontAlgn="base" hangingPunct="0">
              <a:spcBef>
                <a:spcPct val="0"/>
              </a:spcBef>
              <a:spcAft>
                <a:spcPct val="0"/>
              </a:spcAft>
              <a:defRPr sz="4400">
                <a:solidFill>
                  <a:schemeClr val="tx1"/>
                </a:solidFill>
                <a:latin typeface="Arial" panose="020B0604020202020204" pitchFamily="34" charset="0"/>
              </a:defRPr>
            </a:lvl7pPr>
            <a:lvl8pPr marL="3429000" indent="-228600" eaLnBrk="0" fontAlgn="base" hangingPunct="0">
              <a:spcBef>
                <a:spcPct val="0"/>
              </a:spcBef>
              <a:spcAft>
                <a:spcPct val="0"/>
              </a:spcAft>
              <a:defRPr sz="4400">
                <a:solidFill>
                  <a:schemeClr val="tx1"/>
                </a:solidFill>
                <a:latin typeface="Arial" panose="020B0604020202020204" pitchFamily="34" charset="0"/>
              </a:defRPr>
            </a:lvl8pPr>
            <a:lvl9pPr marL="3886200" indent="-228600" eaLnBrk="0" fontAlgn="base" hangingPunct="0">
              <a:spcBef>
                <a:spcPct val="0"/>
              </a:spcBef>
              <a:spcAft>
                <a:spcPct val="0"/>
              </a:spcAft>
              <a:defRPr sz="4400">
                <a:solidFill>
                  <a:schemeClr val="tx1"/>
                </a:solidFill>
                <a:latin typeface="Arial" panose="020B0604020202020204" pitchFamily="34" charset="0"/>
              </a:defRPr>
            </a:lvl9pPr>
          </a:lstStyle>
          <a:p>
            <a:fld id="{96E0A246-2615-4F68-975A-D7A66E41DFA2}" type="slidenum">
              <a:rPr lang="en-GB" altLang="en-US" sz="1200" smtClean="0"/>
              <a:pPr/>
              <a:t>17</a:t>
            </a:fld>
            <a:endParaRPr lang="en-GB" altLang="en-US"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43125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171723"/>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1701949"/>
            <a:ext cx="6172200" cy="4264026"/>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39788" y="2771923"/>
            <a:ext cx="3932237" cy="319405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2AE985E8-BDD3-6F1D-2F8F-45723751DE08}"/>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6" name="Footer Placeholder 4">
            <a:extLst>
              <a:ext uri="{FF2B5EF4-FFF2-40B4-BE49-F238E27FC236}">
                <a16:creationId xmlns:a16="http://schemas.microsoft.com/office/drawing/2014/main" id="{FE7BEBF3-275B-0891-B6D1-729770F3DD78}"/>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43EB42C6-7644-92B7-C3B6-9A8B370B81FC}"/>
              </a:ext>
            </a:extLst>
          </p:cNvPr>
          <p:cNvSpPr>
            <a:spLocks noGrp="1"/>
          </p:cNvSpPr>
          <p:nvPr>
            <p:ph type="sldNum" sz="quarter" idx="12"/>
          </p:nvPr>
        </p:nvSpPr>
        <p:spPr>
          <a:xfrm>
            <a:off x="8610600" y="6088063"/>
            <a:ext cx="2743200" cy="365125"/>
          </a:xfrm>
        </p:spPr>
        <p:txBody>
          <a:bodyPr/>
          <a:lstStyle>
            <a:lvl1pPr>
              <a:defRPr/>
            </a:lvl1pPr>
          </a:lstStyle>
          <a:p>
            <a:pPr>
              <a:defRPr/>
            </a:pPr>
            <a:fld id="{9AF62E25-E673-42F6-9226-1DB6ED51FBBB}" type="slidenum">
              <a:rPr lang="en-GB" altLang="en-US"/>
              <a:pPr>
                <a:defRPr/>
              </a:pPr>
              <a:t>‹#›</a:t>
            </a:fld>
            <a:endParaRPr lang="en-GB" altLang="en-US"/>
          </a:p>
        </p:txBody>
      </p:sp>
    </p:spTree>
    <p:extLst>
      <p:ext uri="{BB962C8B-B14F-4D97-AF65-F5344CB8AC3E}">
        <p14:creationId xmlns:p14="http://schemas.microsoft.com/office/powerpoint/2010/main" val="33398739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43005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079647"/>
            <a:ext cx="10515600" cy="1325564"/>
          </a:xfrm>
        </p:spPr>
        <p:txBody>
          <a:bodyPr/>
          <a:lstStyle/>
          <a:p>
            <a:r>
              <a:rPr lang="en-US" dirty="0"/>
              <a:t>Click to edit Master title style</a:t>
            </a:r>
          </a:p>
        </p:txBody>
      </p:sp>
      <p:sp>
        <p:nvSpPr>
          <p:cNvPr id="3" name="Content Placeholder 2"/>
          <p:cNvSpPr>
            <a:spLocks noGrp="1"/>
          </p:cNvSpPr>
          <p:nvPr>
            <p:ph idx="1"/>
          </p:nvPr>
        </p:nvSpPr>
        <p:spPr>
          <a:xfrm>
            <a:off x="838200" y="2540148"/>
            <a:ext cx="10515600" cy="3403601"/>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19EF0F0E-5C01-18E6-8F17-ECFB414F6EF4}"/>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5" name="Footer Placeholder 4">
            <a:extLst>
              <a:ext uri="{FF2B5EF4-FFF2-40B4-BE49-F238E27FC236}">
                <a16:creationId xmlns:a16="http://schemas.microsoft.com/office/drawing/2014/main" id="{77F4A020-272A-ACB5-67D3-FB234FEC9FC8}"/>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EC628E11-4D84-3D48-2A77-3933C0E02C62}"/>
              </a:ext>
            </a:extLst>
          </p:cNvPr>
          <p:cNvSpPr>
            <a:spLocks noGrp="1"/>
          </p:cNvSpPr>
          <p:nvPr>
            <p:ph type="sldNum" sz="quarter" idx="12"/>
          </p:nvPr>
        </p:nvSpPr>
        <p:spPr>
          <a:xfrm>
            <a:off x="8610600" y="6088063"/>
            <a:ext cx="2743200" cy="365125"/>
          </a:xfrm>
        </p:spPr>
        <p:txBody>
          <a:bodyPr/>
          <a:lstStyle>
            <a:lvl1pPr>
              <a:defRPr/>
            </a:lvl1pPr>
          </a:lstStyle>
          <a:p>
            <a:pPr>
              <a:defRPr/>
            </a:pPr>
            <a:fld id="{88928C27-A0B5-4A71-B44C-21844B2866C4}" type="slidenum">
              <a:rPr lang="en-GB" altLang="en-US"/>
              <a:pPr>
                <a:defRPr/>
              </a:pPr>
              <a:t>‹#›</a:t>
            </a:fld>
            <a:endParaRPr lang="en-GB" altLang="en-US"/>
          </a:p>
        </p:txBody>
      </p:sp>
    </p:spTree>
    <p:extLst>
      <p:ext uri="{BB962C8B-B14F-4D97-AF65-F5344CB8AC3E}">
        <p14:creationId xmlns:p14="http://schemas.microsoft.com/office/powerpoint/2010/main" val="8756385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124744"/>
            <a:ext cx="10515600" cy="2559148"/>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3710880"/>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AA71CF0-7184-C8F5-53E9-82647215583F}"/>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5" name="Footer Placeholder 4">
            <a:extLst>
              <a:ext uri="{FF2B5EF4-FFF2-40B4-BE49-F238E27FC236}">
                <a16:creationId xmlns:a16="http://schemas.microsoft.com/office/drawing/2014/main" id="{2E19AD1B-1CE2-B720-6E62-6849B3C643C9}"/>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6" name="Slide Number Placeholder 5">
            <a:extLst>
              <a:ext uri="{FF2B5EF4-FFF2-40B4-BE49-F238E27FC236}">
                <a16:creationId xmlns:a16="http://schemas.microsoft.com/office/drawing/2014/main" id="{9F5F327D-17C5-387C-02BB-4E110444F4E6}"/>
              </a:ext>
            </a:extLst>
          </p:cNvPr>
          <p:cNvSpPr>
            <a:spLocks noGrp="1"/>
          </p:cNvSpPr>
          <p:nvPr>
            <p:ph type="sldNum" sz="quarter" idx="12"/>
          </p:nvPr>
        </p:nvSpPr>
        <p:spPr>
          <a:xfrm>
            <a:off x="8610600" y="6088063"/>
            <a:ext cx="2743200" cy="365125"/>
          </a:xfrm>
        </p:spPr>
        <p:txBody>
          <a:bodyPr/>
          <a:lstStyle>
            <a:lvl1pPr>
              <a:defRPr/>
            </a:lvl1pPr>
          </a:lstStyle>
          <a:p>
            <a:pPr>
              <a:defRPr/>
            </a:pPr>
            <a:fld id="{CBFA4151-2F32-42AC-A220-D034EEA6499F}" type="slidenum">
              <a:rPr lang="en-GB" altLang="en-US"/>
              <a:pPr>
                <a:defRPr/>
              </a:pPr>
              <a:t>‹#›</a:t>
            </a:fld>
            <a:endParaRPr lang="en-GB" altLang="en-US"/>
          </a:p>
        </p:txBody>
      </p:sp>
    </p:spTree>
    <p:extLst>
      <p:ext uri="{BB962C8B-B14F-4D97-AF65-F5344CB8AC3E}">
        <p14:creationId xmlns:p14="http://schemas.microsoft.com/office/powerpoint/2010/main" val="34010700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079648"/>
            <a:ext cx="10515600"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2540148"/>
            <a:ext cx="5181600" cy="3403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540148"/>
            <a:ext cx="5181600" cy="3403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73CA1AC5-6D0D-E39B-0F04-1835BA44CEAF}"/>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6" name="Footer Placeholder 4">
            <a:extLst>
              <a:ext uri="{FF2B5EF4-FFF2-40B4-BE49-F238E27FC236}">
                <a16:creationId xmlns:a16="http://schemas.microsoft.com/office/drawing/2014/main" id="{E428AFF8-CC54-CDCE-27B6-77D9A93629CA}"/>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FC06CD65-8103-E0CC-E9DA-B070C7ED5607}"/>
              </a:ext>
            </a:extLst>
          </p:cNvPr>
          <p:cNvSpPr>
            <a:spLocks noGrp="1"/>
          </p:cNvSpPr>
          <p:nvPr>
            <p:ph type="sldNum" sz="quarter" idx="12"/>
          </p:nvPr>
        </p:nvSpPr>
        <p:spPr>
          <a:xfrm>
            <a:off x="8610600" y="6088063"/>
            <a:ext cx="2743200" cy="365125"/>
          </a:xfrm>
        </p:spPr>
        <p:txBody>
          <a:bodyPr/>
          <a:lstStyle>
            <a:lvl1pPr>
              <a:defRPr/>
            </a:lvl1pPr>
          </a:lstStyle>
          <a:p>
            <a:pPr>
              <a:defRPr/>
            </a:pPr>
            <a:fld id="{9B047F27-4934-44AE-A0FD-D91D254E4C5C}" type="slidenum">
              <a:rPr lang="en-GB" altLang="en-US"/>
              <a:pPr>
                <a:defRPr/>
              </a:pPr>
              <a:t>‹#›</a:t>
            </a:fld>
            <a:endParaRPr lang="en-GB" altLang="en-US"/>
          </a:p>
        </p:txBody>
      </p:sp>
    </p:spTree>
    <p:extLst>
      <p:ext uri="{BB962C8B-B14F-4D97-AF65-F5344CB8AC3E}">
        <p14:creationId xmlns:p14="http://schemas.microsoft.com/office/powerpoint/2010/main" val="1276759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1079648"/>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2395686"/>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3219598"/>
            <a:ext cx="5157787" cy="27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2395686"/>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219598"/>
            <a:ext cx="5183188" cy="27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F5591FF8-AC92-0D9E-C7E2-5DB69D381AF6}"/>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8" name="Footer Placeholder 4">
            <a:extLst>
              <a:ext uri="{FF2B5EF4-FFF2-40B4-BE49-F238E27FC236}">
                <a16:creationId xmlns:a16="http://schemas.microsoft.com/office/drawing/2014/main" id="{3D0554D6-C5E5-5A16-EF22-FC7F65C2AE12}"/>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9" name="Slide Number Placeholder 5">
            <a:extLst>
              <a:ext uri="{FF2B5EF4-FFF2-40B4-BE49-F238E27FC236}">
                <a16:creationId xmlns:a16="http://schemas.microsoft.com/office/drawing/2014/main" id="{E53F3E16-4624-3EFC-6798-5DCE593CBBD7}"/>
              </a:ext>
            </a:extLst>
          </p:cNvPr>
          <p:cNvSpPr>
            <a:spLocks noGrp="1"/>
          </p:cNvSpPr>
          <p:nvPr>
            <p:ph type="sldNum" sz="quarter" idx="12"/>
          </p:nvPr>
        </p:nvSpPr>
        <p:spPr>
          <a:xfrm>
            <a:off x="8610600" y="6088063"/>
            <a:ext cx="2743200" cy="365125"/>
          </a:xfrm>
        </p:spPr>
        <p:txBody>
          <a:bodyPr/>
          <a:lstStyle>
            <a:lvl1pPr>
              <a:defRPr/>
            </a:lvl1pPr>
          </a:lstStyle>
          <a:p>
            <a:pPr>
              <a:defRPr/>
            </a:pPr>
            <a:fld id="{E61382F9-47D0-4979-AF2F-208BBB03528D}" type="slidenum">
              <a:rPr lang="en-GB" altLang="en-US"/>
              <a:pPr>
                <a:defRPr/>
              </a:pPr>
              <a:t>‹#›</a:t>
            </a:fld>
            <a:endParaRPr lang="en-GB" altLang="en-US"/>
          </a:p>
        </p:txBody>
      </p:sp>
    </p:spTree>
    <p:extLst>
      <p:ext uri="{BB962C8B-B14F-4D97-AF65-F5344CB8AC3E}">
        <p14:creationId xmlns:p14="http://schemas.microsoft.com/office/powerpoint/2010/main" val="3121967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838200" y="1079648"/>
            <a:ext cx="10515600" cy="1325563"/>
          </a:xfrm>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6D220093-45C9-A846-1BF1-81F73EBBA961}"/>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4" name="Footer Placeholder 4">
            <a:extLst>
              <a:ext uri="{FF2B5EF4-FFF2-40B4-BE49-F238E27FC236}">
                <a16:creationId xmlns:a16="http://schemas.microsoft.com/office/drawing/2014/main" id="{1BBD9826-7AA8-71B7-C95C-A25AC875A608}"/>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5" name="Slide Number Placeholder 5">
            <a:extLst>
              <a:ext uri="{FF2B5EF4-FFF2-40B4-BE49-F238E27FC236}">
                <a16:creationId xmlns:a16="http://schemas.microsoft.com/office/drawing/2014/main" id="{AD503C84-B6C7-00D6-7123-2B4EFE7C8458}"/>
              </a:ext>
            </a:extLst>
          </p:cNvPr>
          <p:cNvSpPr>
            <a:spLocks noGrp="1"/>
          </p:cNvSpPr>
          <p:nvPr>
            <p:ph type="sldNum" sz="quarter" idx="12"/>
          </p:nvPr>
        </p:nvSpPr>
        <p:spPr>
          <a:xfrm>
            <a:off x="8610600" y="6088063"/>
            <a:ext cx="2743200" cy="365125"/>
          </a:xfrm>
        </p:spPr>
        <p:txBody>
          <a:bodyPr/>
          <a:lstStyle>
            <a:lvl1pPr>
              <a:defRPr/>
            </a:lvl1pPr>
          </a:lstStyle>
          <a:p>
            <a:pPr>
              <a:defRPr/>
            </a:pPr>
            <a:fld id="{09C8D9D8-8AB6-44BB-BEFD-291512717EBB}" type="slidenum">
              <a:rPr lang="en-GB" altLang="en-US"/>
              <a:pPr>
                <a:defRPr/>
              </a:pPr>
              <a:t>‹#›</a:t>
            </a:fld>
            <a:endParaRPr lang="en-GB" altLang="en-US"/>
          </a:p>
        </p:txBody>
      </p:sp>
    </p:spTree>
    <p:extLst>
      <p:ext uri="{BB962C8B-B14F-4D97-AF65-F5344CB8AC3E}">
        <p14:creationId xmlns:p14="http://schemas.microsoft.com/office/powerpoint/2010/main" val="31769965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4DCEEC58-9DB4-724C-3C7A-7DCC22406559}"/>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3" name="Footer Placeholder 4">
            <a:extLst>
              <a:ext uri="{FF2B5EF4-FFF2-40B4-BE49-F238E27FC236}">
                <a16:creationId xmlns:a16="http://schemas.microsoft.com/office/drawing/2014/main" id="{421FC706-6C5E-A426-817F-F9BDFEF09302}"/>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4" name="Slide Number Placeholder 5">
            <a:extLst>
              <a:ext uri="{FF2B5EF4-FFF2-40B4-BE49-F238E27FC236}">
                <a16:creationId xmlns:a16="http://schemas.microsoft.com/office/drawing/2014/main" id="{AB133B7D-9B9E-C484-93FC-9EF6666F6178}"/>
              </a:ext>
            </a:extLst>
          </p:cNvPr>
          <p:cNvSpPr>
            <a:spLocks noGrp="1"/>
          </p:cNvSpPr>
          <p:nvPr>
            <p:ph type="sldNum" sz="quarter" idx="12"/>
          </p:nvPr>
        </p:nvSpPr>
        <p:spPr>
          <a:xfrm>
            <a:off x="8610600" y="6088063"/>
            <a:ext cx="2743200" cy="365125"/>
          </a:xfrm>
        </p:spPr>
        <p:txBody>
          <a:bodyPr/>
          <a:lstStyle>
            <a:lvl1pPr>
              <a:defRPr/>
            </a:lvl1pPr>
          </a:lstStyle>
          <a:p>
            <a:pPr>
              <a:defRPr/>
            </a:pPr>
            <a:fld id="{7EA3BF6F-92EC-4179-B02C-924DF09F199A}" type="slidenum">
              <a:rPr lang="en-GB" altLang="en-US"/>
              <a:pPr>
                <a:defRPr/>
              </a:pPr>
              <a:t>‹#›</a:t>
            </a:fld>
            <a:endParaRPr lang="en-GB" altLang="en-US"/>
          </a:p>
        </p:txBody>
      </p:sp>
    </p:spTree>
    <p:extLst>
      <p:ext uri="{BB962C8B-B14F-4D97-AF65-F5344CB8AC3E}">
        <p14:creationId xmlns:p14="http://schemas.microsoft.com/office/powerpoint/2010/main" val="19387839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1171723"/>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1701949"/>
            <a:ext cx="6172200" cy="424177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771923"/>
            <a:ext cx="3932237" cy="31718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a:extLst>
              <a:ext uri="{FF2B5EF4-FFF2-40B4-BE49-F238E27FC236}">
                <a16:creationId xmlns:a16="http://schemas.microsoft.com/office/drawing/2014/main" id="{8AA89DDF-2979-9054-A483-4A24874A5150}"/>
              </a:ext>
            </a:extLst>
          </p:cNvPr>
          <p:cNvSpPr>
            <a:spLocks noGrp="1"/>
          </p:cNvSpPr>
          <p:nvPr>
            <p:ph type="dt" sz="half" idx="10"/>
          </p:nvPr>
        </p:nvSpPr>
        <p:spPr>
          <a:xfrm>
            <a:off x="838200" y="6088063"/>
            <a:ext cx="2743200" cy="365125"/>
          </a:xfrm>
        </p:spPr>
        <p:txBody>
          <a:bodyPr/>
          <a:lstStyle>
            <a:lvl1pPr>
              <a:defRPr/>
            </a:lvl1pPr>
          </a:lstStyle>
          <a:p>
            <a:pPr>
              <a:defRPr/>
            </a:pPr>
            <a:endParaRPr lang="en-GB" altLang="en-US"/>
          </a:p>
        </p:txBody>
      </p:sp>
      <p:sp>
        <p:nvSpPr>
          <p:cNvPr id="6" name="Footer Placeholder 4">
            <a:extLst>
              <a:ext uri="{FF2B5EF4-FFF2-40B4-BE49-F238E27FC236}">
                <a16:creationId xmlns:a16="http://schemas.microsoft.com/office/drawing/2014/main" id="{8F0B0568-DFDB-7148-3E1E-86ED82B749B7}"/>
              </a:ext>
            </a:extLst>
          </p:cNvPr>
          <p:cNvSpPr>
            <a:spLocks noGrp="1"/>
          </p:cNvSpPr>
          <p:nvPr>
            <p:ph type="ftr" sz="quarter" idx="11"/>
          </p:nvPr>
        </p:nvSpPr>
        <p:spPr>
          <a:xfrm>
            <a:off x="4038600" y="6088063"/>
            <a:ext cx="4114800" cy="365125"/>
          </a:xfrm>
        </p:spPr>
        <p:txBody>
          <a:bodyPr/>
          <a:lstStyle>
            <a:lvl1pPr>
              <a:defRPr/>
            </a:lvl1pPr>
          </a:lstStyle>
          <a:p>
            <a:pPr>
              <a:defRPr/>
            </a:pPr>
            <a:endParaRPr lang="en-GB" altLang="en-US"/>
          </a:p>
        </p:txBody>
      </p:sp>
      <p:sp>
        <p:nvSpPr>
          <p:cNvPr id="7" name="Slide Number Placeholder 5">
            <a:extLst>
              <a:ext uri="{FF2B5EF4-FFF2-40B4-BE49-F238E27FC236}">
                <a16:creationId xmlns:a16="http://schemas.microsoft.com/office/drawing/2014/main" id="{B049AA9F-789E-DAED-9915-62001CBD1A92}"/>
              </a:ext>
            </a:extLst>
          </p:cNvPr>
          <p:cNvSpPr>
            <a:spLocks noGrp="1"/>
          </p:cNvSpPr>
          <p:nvPr>
            <p:ph type="sldNum" sz="quarter" idx="12"/>
          </p:nvPr>
        </p:nvSpPr>
        <p:spPr>
          <a:xfrm>
            <a:off x="8610600" y="6088063"/>
            <a:ext cx="2743200" cy="365125"/>
          </a:xfrm>
        </p:spPr>
        <p:txBody>
          <a:bodyPr/>
          <a:lstStyle>
            <a:lvl1pPr>
              <a:defRPr/>
            </a:lvl1pPr>
          </a:lstStyle>
          <a:p>
            <a:pPr>
              <a:defRPr/>
            </a:pPr>
            <a:fld id="{ACE3C56F-E5DE-4027-9197-CD50F8AA61D1}" type="slidenum">
              <a:rPr lang="en-GB" altLang="en-US"/>
              <a:pPr>
                <a:defRPr/>
              </a:pPr>
              <a:t>‹#›</a:t>
            </a:fld>
            <a:endParaRPr lang="en-GB" altLang="en-US"/>
          </a:p>
        </p:txBody>
      </p:sp>
    </p:spTree>
    <p:extLst>
      <p:ext uri="{BB962C8B-B14F-4D97-AF65-F5344CB8AC3E}">
        <p14:creationId xmlns:p14="http://schemas.microsoft.com/office/powerpoint/2010/main" val="45631036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10" Type="http://schemas.openxmlformats.org/officeDocument/2006/relationships/image" Target="../media/image3.png"/><Relationship Id="rId4" Type="http://schemas.openxmlformats.org/officeDocument/2006/relationships/slideLayout" Target="../slideLayouts/slideLayout6.xml"/><Relationship Id="rId9"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872" r:id="rId1"/>
  </p:sldLayoutIdLst>
  <p:txStyles>
    <p:titleStyle>
      <a:lvl1pPr algn="l" rtl="0" eaLnBrk="0" fontAlgn="base" hangingPunct="0">
        <a:lnSpc>
          <a:spcPct val="90000"/>
        </a:lnSpc>
        <a:spcBef>
          <a:spcPct val="0"/>
        </a:spcBef>
        <a:spcAft>
          <a:spcPct val="0"/>
        </a:spcAft>
        <a:defRPr sz="4400" kern="1200">
          <a:solidFill>
            <a:schemeClr val="tx1"/>
          </a:solidFill>
          <a:latin typeface="Arial" panose="020B0604020202020204" pitchFamily="34" charset="0"/>
          <a:ea typeface="+mj-ea"/>
          <a:cs typeface="Arial" panose="020B0604020202020204" pitchFamily="34" charset="0"/>
        </a:defRPr>
      </a:lvl1pPr>
      <a:lvl2pPr algn="l" rtl="0" eaLnBrk="0" fontAlgn="base" hangingPunct="0">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2pPr>
      <a:lvl3pPr algn="l" rtl="0" eaLnBrk="0" fontAlgn="base" hangingPunct="0">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3pPr>
      <a:lvl4pPr algn="l" rtl="0" eaLnBrk="0" fontAlgn="base" hangingPunct="0">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4pPr>
      <a:lvl5pPr algn="l" rtl="0" eaLnBrk="0" fontAlgn="base" hangingPunct="0">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873" r:id="rId1"/>
  </p:sldLayoutIdLst>
  <p:txStyles>
    <p:titleStyle>
      <a:lvl1pPr algn="l" rtl="0" fontAlgn="base">
        <a:lnSpc>
          <a:spcPct val="90000"/>
        </a:lnSpc>
        <a:spcBef>
          <a:spcPct val="0"/>
        </a:spcBef>
        <a:spcAft>
          <a:spcPct val="0"/>
        </a:spcAft>
        <a:defRPr sz="4400" kern="1200">
          <a:solidFill>
            <a:schemeClr val="tx1"/>
          </a:solidFill>
          <a:latin typeface="Arial" panose="020B0604020202020204" pitchFamily="34" charset="0"/>
          <a:ea typeface="+mj-ea"/>
          <a:cs typeface="Arial" panose="020B0604020202020204" pitchFamily="34" charset="0"/>
        </a:defRPr>
      </a:lvl1pPr>
      <a:lvl2pPr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2pPr>
      <a:lvl3pPr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3pPr>
      <a:lvl4pPr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4pPr>
      <a:lvl5pPr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0"/>
          <a:srcRect/>
          <a:stretch>
            <a:fillRect/>
          </a:stretch>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C581EE14-C8CF-8E82-6BE6-0A92B5906169}"/>
              </a:ext>
            </a:extLst>
          </p:cNvPr>
          <p:cNvSpPr>
            <a:spLocks noGrp="1" noChangeArrowheads="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94F91F50-1375-798C-6BB9-3C8AE09E6671}"/>
              </a:ext>
            </a:extLst>
          </p:cNvPr>
          <p:cNvSpPr>
            <a:spLocks noGrp="1" noChangeArrowheads="1"/>
          </p:cNvSpPr>
          <p:nvPr>
            <p:ph type="body" idx="1"/>
          </p:nvPr>
        </p:nvSpPr>
        <p:spPr bwMode="auto">
          <a:xfrm>
            <a:off x="838200" y="1825625"/>
            <a:ext cx="10515600" cy="340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C7BB33ED-200E-5798-74C1-275DC607F0D8}"/>
              </a:ext>
            </a:extLst>
          </p:cNvPr>
          <p:cNvSpPr>
            <a:spLocks noGrp="1"/>
          </p:cNvSpPr>
          <p:nvPr>
            <p:ph type="dt" sz="half" idx="2"/>
          </p:nvPr>
        </p:nvSpPr>
        <p:spPr>
          <a:xfrm>
            <a:off x="838200" y="5373688"/>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lang="en-GB" altLang="en-US"/>
          </a:p>
        </p:txBody>
      </p:sp>
      <p:sp>
        <p:nvSpPr>
          <p:cNvPr id="5" name="Footer Placeholder 4">
            <a:extLst>
              <a:ext uri="{FF2B5EF4-FFF2-40B4-BE49-F238E27FC236}">
                <a16:creationId xmlns:a16="http://schemas.microsoft.com/office/drawing/2014/main" id="{45547BD6-86D4-DFA3-F10F-7E772105B235}"/>
              </a:ext>
            </a:extLst>
          </p:cNvPr>
          <p:cNvSpPr>
            <a:spLocks noGrp="1"/>
          </p:cNvSpPr>
          <p:nvPr>
            <p:ph type="ftr" sz="quarter" idx="3"/>
          </p:nvPr>
        </p:nvSpPr>
        <p:spPr>
          <a:xfrm>
            <a:off x="4038600" y="5373688"/>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GB" altLang="en-US"/>
          </a:p>
        </p:txBody>
      </p:sp>
      <p:sp>
        <p:nvSpPr>
          <p:cNvPr id="6" name="Slide Number Placeholder 5">
            <a:extLst>
              <a:ext uri="{FF2B5EF4-FFF2-40B4-BE49-F238E27FC236}">
                <a16:creationId xmlns:a16="http://schemas.microsoft.com/office/drawing/2014/main" id="{7AC2AB15-583B-0A61-DE87-DE3EA56B9BB0}"/>
              </a:ext>
            </a:extLst>
          </p:cNvPr>
          <p:cNvSpPr>
            <a:spLocks noGrp="1"/>
          </p:cNvSpPr>
          <p:nvPr>
            <p:ph type="sldNum" sz="quarter" idx="4"/>
          </p:nvPr>
        </p:nvSpPr>
        <p:spPr>
          <a:xfrm>
            <a:off x="8610600" y="5373688"/>
            <a:ext cx="27432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defRPr>
            </a:lvl1pPr>
          </a:lstStyle>
          <a:p>
            <a:pPr>
              <a:defRPr/>
            </a:pPr>
            <a:fld id="{E85FA063-C502-4C64-A2F2-81425FE75789}"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874" r:id="rId1"/>
    <p:sldLayoutId id="2147483875" r:id="rId2"/>
    <p:sldLayoutId id="2147483876" r:id="rId3"/>
    <p:sldLayoutId id="2147483877" r:id="rId4"/>
    <p:sldLayoutId id="2147483878" r:id="rId5"/>
    <p:sldLayoutId id="2147483879" r:id="rId6"/>
    <p:sldLayoutId id="2147483880" r:id="rId7"/>
    <p:sldLayoutId id="2147483881" r:id="rId8"/>
  </p:sldLayoutIdLst>
  <p:txStyles>
    <p:titleStyle>
      <a:lvl1pPr algn="l" rtl="0" fontAlgn="base">
        <a:lnSpc>
          <a:spcPct val="90000"/>
        </a:lnSpc>
        <a:spcBef>
          <a:spcPct val="0"/>
        </a:spcBef>
        <a:spcAft>
          <a:spcPct val="0"/>
        </a:spcAft>
        <a:defRPr sz="4400" kern="1200">
          <a:solidFill>
            <a:schemeClr val="tx1"/>
          </a:solidFill>
          <a:latin typeface="Arial" panose="020B0604020202020204" pitchFamily="34" charset="0"/>
          <a:ea typeface="+mj-ea"/>
          <a:cs typeface="Arial" panose="020B0604020202020204" pitchFamily="34" charset="0"/>
        </a:defRPr>
      </a:lvl1pPr>
      <a:lvl2pPr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2pPr>
      <a:lvl3pPr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3pPr>
      <a:lvl4pPr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4pPr>
      <a:lvl5pPr algn="l" rtl="0" fontAlgn="base">
        <a:lnSpc>
          <a:spcPct val="90000"/>
        </a:lnSpc>
        <a:spcBef>
          <a:spcPct val="0"/>
        </a:spcBef>
        <a:spcAft>
          <a:spcPct val="0"/>
        </a:spcAft>
        <a:defRPr sz="4400">
          <a:solidFill>
            <a:schemeClr val="tx1"/>
          </a:solidFill>
          <a:latin typeface="Arial" panose="020B0604020202020204" pitchFamily="34" charset="0"/>
          <a:cs typeface="Arial" panose="020B0604020202020204" pitchFamily="34" charset="0"/>
        </a:defRPr>
      </a:lvl5pPr>
      <a:lvl6pPr marL="4572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fontAlgn="base">
        <a:lnSpc>
          <a:spcPct val="90000"/>
        </a:lnSpc>
        <a:spcBef>
          <a:spcPts val="1000"/>
        </a:spcBef>
        <a:spcAft>
          <a:spcPct val="0"/>
        </a:spcAft>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rtl="0" fontAlgn="base">
        <a:lnSpc>
          <a:spcPct val="90000"/>
        </a:lnSpc>
        <a:spcBef>
          <a:spcPts val="500"/>
        </a:spcBef>
        <a:spcAft>
          <a:spcPct val="0"/>
        </a:spcAft>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fontAlgn="base">
        <a:lnSpc>
          <a:spcPct val="90000"/>
        </a:lnSpc>
        <a:spcBef>
          <a:spcPts val="500"/>
        </a:spcBef>
        <a:spcAft>
          <a:spcPct val="0"/>
        </a:spcAft>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fontAlgn="base">
        <a:lnSpc>
          <a:spcPct val="90000"/>
        </a:lnSpc>
        <a:spcBef>
          <a:spcPts val="500"/>
        </a:spcBef>
        <a:spcAft>
          <a:spcPct val="0"/>
        </a:spcAft>
        <a:buFont typeface="Arial" panose="020B0604020202020204" pitchFamily="34"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teacherofsci.com/cognitive-load-theory/"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hyperlink" Target="https://teacherofsci.com/metacognition/"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teacherofsci.com/retrieval-practice/" TargetMode="External"/><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3" Type="http://schemas.openxmlformats.org/officeDocument/2006/relationships/hyperlink" Target="http://www.researchgate.net/" TargetMode="External"/><Relationship Id="rId2" Type="http://schemas.openxmlformats.org/officeDocument/2006/relationships/image" Target="../media/image5.png"/><Relationship Id="rId1" Type="http://schemas.openxmlformats.org/officeDocument/2006/relationships/slideLayout" Target="../slideLayouts/slideLayout8.xml"/><Relationship Id="rId4" Type="http://schemas.openxmlformats.org/officeDocument/2006/relationships/hyperlink" Target="https://www.learnupon.com/blog/ebbinghaus-forgetting-curve/#:~:text=The%20forgetting%20curve%20is%20a,t%20attempt%20to%20retain%20it." TargetMode="Externa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hyperlink" Target="https://teacherofsci.com/teaching-for-mastery/" TargetMode="Externa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s://teacherofsci.com/vygotsky/" TargetMode="External"/><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8.xml"/></Relationships>
</file>

<file path=ppt/slides/_rels/slide23.xml.rels><?xml version="1.0" encoding="UTF-8" standalone="yes"?>
<Relationships xmlns="http://schemas.openxmlformats.org/package/2006/relationships"><Relationship Id="rId3" Type="http://schemas.openxmlformats.org/officeDocument/2006/relationships/hyperlink" Target="https://www.aft.org/sites/default/files/periodicals/Rosenshine.pdf" TargetMode="External"/><Relationship Id="rId7" Type="http://schemas.openxmlformats.org/officeDocument/2006/relationships/hyperlink" Target="https://static1.squarespace.com/static/58e151c946c3c418501c2f88/t/5bcad7810d929703affe7abb/1540020098430/Rosenshine+Principles+red.pdf" TargetMode="External"/><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hyperlink" Target="https://www.simplypsychology.org/Zone-of-Proximal-Development.html" TargetMode="External"/><Relationship Id="rId5" Type="http://schemas.openxmlformats.org/officeDocument/2006/relationships/hyperlink" Target="file:///C:\Users\cshfpdho\Downloads\Understanding_Scaffolding_and_the_ZPD_in_Education.pdf" TargetMode="External"/><Relationship Id="rId4" Type="http://schemas.openxmlformats.org/officeDocument/2006/relationships/hyperlink" Target="https://www.youtube.com/watch?v=Yr1Dfo5xoPo"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a:extLst>
              <a:ext uri="{FF2B5EF4-FFF2-40B4-BE49-F238E27FC236}">
                <a16:creationId xmlns:a16="http://schemas.microsoft.com/office/drawing/2014/main" id="{1B282D65-A3B6-63FC-AD7F-5B70E3682D32}"/>
              </a:ext>
            </a:extLst>
          </p:cNvPr>
          <p:cNvSpPr>
            <a:spLocks noGrp="1" noChangeArrowheads="1"/>
          </p:cNvSpPr>
          <p:nvPr>
            <p:ph type="title"/>
          </p:nvPr>
        </p:nvSpPr>
        <p:spPr>
          <a:xfrm>
            <a:off x="838200" y="1079500"/>
            <a:ext cx="10515600" cy="981075"/>
          </a:xfrm>
        </p:spPr>
        <p:txBody>
          <a:bodyPr/>
          <a:lstStyle/>
          <a:p>
            <a:r>
              <a:rPr lang="en-US" altLang="en-US" sz="3600"/>
              <a:t>Principle 2:</a:t>
            </a:r>
            <a:r>
              <a:rPr lang="en-GB" altLang="en-US" sz="3600">
                <a:solidFill>
                  <a:srgbClr val="111111"/>
                </a:solidFill>
              </a:rPr>
              <a:t>Present new material in small steps</a:t>
            </a:r>
            <a:endParaRPr lang="en-US" altLang="en-US" sz="3600"/>
          </a:p>
        </p:txBody>
      </p:sp>
      <p:sp>
        <p:nvSpPr>
          <p:cNvPr id="20483" name="Content Placeholder 2">
            <a:extLst>
              <a:ext uri="{FF2B5EF4-FFF2-40B4-BE49-F238E27FC236}">
                <a16:creationId xmlns:a16="http://schemas.microsoft.com/office/drawing/2014/main" id="{21674522-9A8E-FFB3-04B4-B4E90EF7D4CB}"/>
              </a:ext>
            </a:extLst>
          </p:cNvPr>
          <p:cNvSpPr>
            <a:spLocks noGrp="1" noChangeArrowheads="1"/>
          </p:cNvSpPr>
          <p:nvPr>
            <p:ph idx="1"/>
          </p:nvPr>
        </p:nvSpPr>
        <p:spPr>
          <a:xfrm>
            <a:off x="830263" y="2060575"/>
            <a:ext cx="9945687" cy="3436938"/>
          </a:xfrm>
        </p:spPr>
        <p:txBody>
          <a:bodyPr/>
          <a:lstStyle/>
          <a:p>
            <a:pPr marL="0" indent="0">
              <a:buFont typeface="Arial" panose="020B0604020202020204" pitchFamily="34" charset="0"/>
              <a:buNone/>
              <a:defRPr/>
            </a:pPr>
            <a:r>
              <a:rPr lang="en-GB" altLang="en-US" dirty="0">
                <a:solidFill>
                  <a:srgbClr val="222222"/>
                </a:solidFill>
              </a:rPr>
              <a:t>Why?</a:t>
            </a:r>
          </a:p>
          <a:p>
            <a:pPr>
              <a:defRPr/>
            </a:pPr>
            <a:r>
              <a:rPr lang="en-GB" altLang="en-US" dirty="0">
                <a:solidFill>
                  <a:srgbClr val="222222"/>
                </a:solidFill>
              </a:rPr>
              <a:t>This increases the progress made by the students. </a:t>
            </a:r>
          </a:p>
          <a:p>
            <a:pPr>
              <a:defRPr/>
            </a:pPr>
            <a:r>
              <a:rPr lang="en-GB" altLang="en-US" dirty="0">
                <a:solidFill>
                  <a:srgbClr val="222222"/>
                </a:solidFill>
              </a:rPr>
              <a:t>Learners (everyone) can only process so much at one time</a:t>
            </a:r>
          </a:p>
          <a:p>
            <a:pPr>
              <a:defRPr/>
            </a:pPr>
            <a:r>
              <a:rPr lang="en-GB" altLang="en-US" dirty="0">
                <a:solidFill>
                  <a:srgbClr val="222222"/>
                </a:solidFill>
              </a:rPr>
              <a:t>A reduction in </a:t>
            </a:r>
            <a:r>
              <a:rPr lang="en-GB" altLang="en-US" dirty="0">
                <a:solidFill>
                  <a:srgbClr val="9EC9E9"/>
                </a:solidFill>
                <a:hlinkClick r:id="rId3"/>
              </a:rPr>
              <a:t>cognitive load</a:t>
            </a:r>
            <a:r>
              <a:rPr lang="en-GB" altLang="en-US" dirty="0">
                <a:solidFill>
                  <a:srgbClr val="222222"/>
                </a:solidFill>
              </a:rPr>
              <a:t> allows </a:t>
            </a:r>
            <a:r>
              <a:rPr lang="en-GB" altLang="en-US" dirty="0">
                <a:solidFill>
                  <a:srgbClr val="9EC9E9"/>
                </a:solidFill>
                <a:hlinkClick r:id="rId4"/>
              </a:rPr>
              <a:t>metacognition</a:t>
            </a:r>
            <a:r>
              <a:rPr lang="en-GB" altLang="en-US" dirty="0">
                <a:solidFill>
                  <a:srgbClr val="222222"/>
                </a:solidFill>
              </a:rPr>
              <a:t> to take place (it allows them to think about how they are thinking about the task)</a:t>
            </a:r>
          </a:p>
          <a:p>
            <a:pPr>
              <a:defRPr/>
            </a:pPr>
            <a:endParaRPr lang="en-US" altLang="en-US" dirty="0"/>
          </a:p>
          <a:p>
            <a:pPr>
              <a:defRPr/>
            </a:pPr>
            <a:r>
              <a:rPr lang="en-US" altLang="en-US" dirty="0"/>
              <a:t>What does this mean for our curriculum planning?</a:t>
            </a:r>
          </a:p>
        </p:txBody>
      </p:sp>
      <p:sp>
        <p:nvSpPr>
          <p:cNvPr id="2" name="Rectangle 1">
            <a:extLst>
              <a:ext uri="{FF2B5EF4-FFF2-40B4-BE49-F238E27FC236}">
                <a16:creationId xmlns:a16="http://schemas.microsoft.com/office/drawing/2014/main" id="{78886D41-4244-877C-05BD-A9D9F80FA8C9}"/>
              </a:ext>
            </a:extLst>
          </p:cNvPr>
          <p:cNvSpPr/>
          <p:nvPr/>
        </p:nvSpPr>
        <p:spPr>
          <a:xfrm>
            <a:off x="9731874" y="3212976"/>
            <a:ext cx="2444934" cy="3770263"/>
          </a:xfrm>
          <a:prstGeom prst="rect">
            <a:avLst/>
          </a:prstGeom>
          <a:noFill/>
        </p:spPr>
        <p:txBody>
          <a:bodyPr>
            <a:spAutoFit/>
          </a:bodyPr>
          <a:lstStyle/>
          <a:p>
            <a:pPr algn="ctr">
              <a:defRPr/>
            </a:pPr>
            <a:r>
              <a:rPr lang="en-US" sz="23900" dirty="0">
                <a:ln w="0">
                  <a:solidFill>
                    <a:srgbClr val="0070C0"/>
                  </a:solidFill>
                </a:ln>
                <a:solidFill>
                  <a:srgbClr val="0070C0"/>
                </a:solidFill>
                <a:effectLst>
                  <a:outerShdw blurRad="38100" dist="19050" dir="2700000" algn="tl" rotWithShape="0">
                    <a:schemeClr val="dk1">
                      <a:alpha val="40000"/>
                    </a:schemeClr>
                  </a:outerShdw>
                </a:effectLst>
              </a:rPr>
              <a:t>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048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048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048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A478D013-9797-0687-4FE2-A6145644EEA7}"/>
              </a:ext>
            </a:extLst>
          </p:cNvPr>
          <p:cNvSpPr>
            <a:spLocks noGrp="1" noChangeArrowheads="1"/>
          </p:cNvSpPr>
          <p:nvPr>
            <p:ph type="title"/>
          </p:nvPr>
        </p:nvSpPr>
        <p:spPr>
          <a:xfrm>
            <a:off x="838200" y="1079500"/>
            <a:ext cx="10515600" cy="909638"/>
          </a:xfrm>
        </p:spPr>
        <p:txBody>
          <a:bodyPr/>
          <a:lstStyle/>
          <a:p>
            <a:r>
              <a:rPr lang="en-US" altLang="en-US" sz="3600"/>
              <a:t>Principle 3:</a:t>
            </a:r>
            <a:r>
              <a:rPr lang="en-GB" altLang="en-US" sz="3600">
                <a:solidFill>
                  <a:srgbClr val="111111"/>
                </a:solidFill>
              </a:rPr>
              <a:t>Ask lots of questions (to all students).</a:t>
            </a:r>
            <a:endParaRPr lang="en-US" altLang="en-US" sz="3600"/>
          </a:p>
        </p:txBody>
      </p:sp>
      <p:sp>
        <p:nvSpPr>
          <p:cNvPr id="12291" name="Content Placeholder 2">
            <a:extLst>
              <a:ext uri="{FF2B5EF4-FFF2-40B4-BE49-F238E27FC236}">
                <a16:creationId xmlns:a16="http://schemas.microsoft.com/office/drawing/2014/main" id="{357CCF59-168C-AED5-762A-DA4BE4959B76}"/>
              </a:ext>
            </a:extLst>
          </p:cNvPr>
          <p:cNvSpPr>
            <a:spLocks noGrp="1" noChangeArrowheads="1"/>
          </p:cNvSpPr>
          <p:nvPr>
            <p:ph sz="half" idx="1"/>
          </p:nvPr>
        </p:nvSpPr>
        <p:spPr>
          <a:xfrm>
            <a:off x="838200" y="2492375"/>
            <a:ext cx="8893175" cy="3403600"/>
          </a:xfrm>
        </p:spPr>
        <p:txBody>
          <a:bodyPr/>
          <a:lstStyle/>
          <a:p>
            <a:pPr marL="457200" lvl="1" indent="0">
              <a:buFont typeface="Arial" panose="020B0604020202020204" pitchFamily="34" charset="0"/>
              <a:buNone/>
              <a:defRPr/>
            </a:pPr>
            <a:r>
              <a:rPr lang="en-GB" sz="2800" dirty="0">
                <a:solidFill>
                  <a:srgbClr val="222222"/>
                </a:solidFill>
              </a:rPr>
              <a:t>Why?</a:t>
            </a:r>
          </a:p>
          <a:p>
            <a:pPr lvl="1">
              <a:defRPr/>
            </a:pPr>
            <a:r>
              <a:rPr lang="en-GB" sz="2800" dirty="0">
                <a:solidFill>
                  <a:srgbClr val="222222"/>
                </a:solidFill>
              </a:rPr>
              <a:t>they can highlight misconceptions, </a:t>
            </a:r>
          </a:p>
          <a:p>
            <a:pPr lvl="1">
              <a:defRPr/>
            </a:pPr>
            <a:r>
              <a:rPr lang="en-GB" sz="2800" dirty="0">
                <a:solidFill>
                  <a:srgbClr val="222222"/>
                </a:solidFill>
              </a:rPr>
              <a:t>challenge students to think deeper into a subject. </a:t>
            </a:r>
          </a:p>
          <a:p>
            <a:pPr lvl="1">
              <a:defRPr/>
            </a:pPr>
            <a:r>
              <a:rPr lang="en-GB" sz="2800" dirty="0">
                <a:solidFill>
                  <a:srgbClr val="222222"/>
                </a:solidFill>
              </a:rPr>
              <a:t>The greatest value of questioning though is that they force learners to </a:t>
            </a:r>
            <a:r>
              <a:rPr lang="en-GB" sz="2800" dirty="0">
                <a:solidFill>
                  <a:srgbClr val="9EC9E9"/>
                </a:solidFill>
                <a:hlinkClick r:id="rId3"/>
              </a:rPr>
              <a:t>practice retrieval</a:t>
            </a:r>
            <a:r>
              <a:rPr lang="en-GB" sz="2800" dirty="0">
                <a:solidFill>
                  <a:srgbClr val="222222"/>
                </a:solidFill>
              </a:rPr>
              <a:t>, (over-learning, Ebbinghaus) </a:t>
            </a:r>
          </a:p>
          <a:p>
            <a:pPr marL="457200" lvl="1" indent="0">
              <a:buFont typeface="Arial" panose="020B0604020202020204" pitchFamily="34" charset="0"/>
              <a:buNone/>
              <a:defRPr/>
            </a:pPr>
            <a:endParaRPr lang="en-GB" sz="2800" dirty="0">
              <a:solidFill>
                <a:srgbClr val="222222"/>
              </a:solidFill>
            </a:endParaRPr>
          </a:p>
          <a:p>
            <a:pPr marL="0" indent="0">
              <a:buFont typeface="Arial" panose="020B0604020202020204" pitchFamily="34" charset="0"/>
              <a:buNone/>
              <a:defRPr/>
            </a:pPr>
            <a:r>
              <a:rPr lang="en-GB" dirty="0">
                <a:solidFill>
                  <a:srgbClr val="222222"/>
                </a:solidFill>
              </a:rPr>
              <a:t>Questions are a teacher’s most powerful tool </a:t>
            </a:r>
          </a:p>
          <a:p>
            <a:pPr marL="0" indent="0">
              <a:buFont typeface="Arial" panose="020B0604020202020204" pitchFamily="34" charset="0"/>
              <a:buNone/>
              <a:defRPr/>
            </a:pPr>
            <a:endParaRPr lang="en-US" altLang="en-US" dirty="0"/>
          </a:p>
        </p:txBody>
      </p:sp>
      <p:sp>
        <p:nvSpPr>
          <p:cNvPr id="2" name="Rectangle 1">
            <a:extLst>
              <a:ext uri="{FF2B5EF4-FFF2-40B4-BE49-F238E27FC236}">
                <a16:creationId xmlns:a16="http://schemas.microsoft.com/office/drawing/2014/main" id="{022D9F25-A80C-BAC3-DE97-2642FEDF2B7E}"/>
              </a:ext>
            </a:extLst>
          </p:cNvPr>
          <p:cNvSpPr/>
          <p:nvPr/>
        </p:nvSpPr>
        <p:spPr>
          <a:xfrm>
            <a:off x="9731874" y="3212976"/>
            <a:ext cx="2444934" cy="3770263"/>
          </a:xfrm>
          <a:prstGeom prst="rect">
            <a:avLst/>
          </a:prstGeom>
          <a:noFill/>
        </p:spPr>
        <p:txBody>
          <a:bodyPr>
            <a:spAutoFit/>
          </a:bodyPr>
          <a:lstStyle/>
          <a:p>
            <a:pPr algn="ctr">
              <a:defRPr/>
            </a:pPr>
            <a:r>
              <a:rPr lang="en-US" sz="23900" dirty="0">
                <a:ln w="0">
                  <a:solidFill>
                    <a:srgbClr val="0070C0"/>
                  </a:solidFill>
                </a:ln>
                <a:solidFill>
                  <a:srgbClr val="0070C0"/>
                </a:solidFill>
                <a:effectLst>
                  <a:outerShdw blurRad="38100" dist="19050" dir="2700000" algn="tl" rotWithShape="0">
                    <a:schemeClr val="dk1">
                      <a:alpha val="40000"/>
                    </a:schemeClr>
                  </a:outerShdw>
                </a:effectLst>
              </a:rPr>
              <a:t>3</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CE1DDE11-83F3-9036-A24E-55496FBA4F9C}"/>
              </a:ext>
            </a:extLst>
          </p:cNvPr>
          <p:cNvSpPr>
            <a:spLocks noGrp="1" noChangeArrowheads="1"/>
          </p:cNvSpPr>
          <p:nvPr>
            <p:ph type="title"/>
          </p:nvPr>
        </p:nvSpPr>
        <p:spPr>
          <a:xfrm>
            <a:off x="838200" y="1079500"/>
            <a:ext cx="10515600" cy="765175"/>
          </a:xfrm>
        </p:spPr>
        <p:txBody>
          <a:bodyPr/>
          <a:lstStyle/>
          <a:p>
            <a:r>
              <a:rPr lang="en-US" altLang="en-US" sz="3600"/>
              <a:t>Principle 4:</a:t>
            </a:r>
            <a:r>
              <a:rPr lang="en-GB" altLang="en-US" sz="3600">
                <a:solidFill>
                  <a:srgbClr val="111111"/>
                </a:solidFill>
              </a:rPr>
              <a:t>Provide models and worked examples</a:t>
            </a:r>
            <a:endParaRPr lang="en-US" altLang="en-US" sz="3600"/>
          </a:p>
        </p:txBody>
      </p:sp>
      <p:sp>
        <p:nvSpPr>
          <p:cNvPr id="12291" name="Content Placeholder 2">
            <a:extLst>
              <a:ext uri="{FF2B5EF4-FFF2-40B4-BE49-F238E27FC236}">
                <a16:creationId xmlns:a16="http://schemas.microsoft.com/office/drawing/2014/main" id="{67FA0C1A-756A-7410-17FC-CEFED7171B0A}"/>
              </a:ext>
            </a:extLst>
          </p:cNvPr>
          <p:cNvSpPr>
            <a:spLocks noGrp="1" noChangeArrowheads="1"/>
          </p:cNvSpPr>
          <p:nvPr>
            <p:ph sz="half" idx="1"/>
          </p:nvPr>
        </p:nvSpPr>
        <p:spPr>
          <a:xfrm>
            <a:off x="838200" y="2492375"/>
            <a:ext cx="9145588" cy="3403600"/>
          </a:xfrm>
        </p:spPr>
        <p:txBody>
          <a:bodyPr/>
          <a:lstStyle/>
          <a:p>
            <a:pPr marL="0" indent="0">
              <a:buFont typeface="Arial" panose="020B0604020202020204" pitchFamily="34" charset="0"/>
              <a:buNone/>
            </a:pPr>
            <a:r>
              <a:rPr lang="en-GB" altLang="en-US" sz="3600">
                <a:solidFill>
                  <a:srgbClr val="222222"/>
                </a:solidFill>
              </a:rPr>
              <a:t>Why?</a:t>
            </a:r>
          </a:p>
          <a:p>
            <a:pPr lvl="1"/>
            <a:r>
              <a:rPr lang="en-GB" altLang="en-US" sz="2800">
                <a:solidFill>
                  <a:srgbClr val="222222"/>
                </a:solidFill>
              </a:rPr>
              <a:t>allows learners to gain an understanding quicker, </a:t>
            </a:r>
          </a:p>
          <a:p>
            <a:pPr lvl="1"/>
            <a:r>
              <a:rPr lang="en-GB" altLang="en-US" sz="2800">
                <a:solidFill>
                  <a:srgbClr val="222222"/>
                </a:solidFill>
              </a:rPr>
              <a:t>it also gives them deeper retention. </a:t>
            </a:r>
          </a:p>
          <a:p>
            <a:pPr lvl="1"/>
            <a:r>
              <a:rPr lang="en-GB" altLang="en-US" sz="2800">
                <a:solidFill>
                  <a:srgbClr val="222222"/>
                </a:solidFill>
              </a:rPr>
              <a:t>especially true of more conceptual ideas.</a:t>
            </a:r>
          </a:p>
          <a:p>
            <a:pPr marL="0" indent="0">
              <a:buFont typeface="Arial" panose="020B0604020202020204" pitchFamily="34" charset="0"/>
              <a:buNone/>
            </a:pPr>
            <a:endParaRPr lang="en-GB" altLang="en-US" sz="3600">
              <a:solidFill>
                <a:srgbClr val="222222"/>
              </a:solidFill>
            </a:endParaRPr>
          </a:p>
          <a:p>
            <a:pPr marL="0" indent="0">
              <a:buFont typeface="Arial" panose="020B0604020202020204" pitchFamily="34" charset="0"/>
              <a:buNone/>
            </a:pPr>
            <a:r>
              <a:rPr lang="en-US" altLang="en-US" sz="3600"/>
              <a:t>How?</a:t>
            </a:r>
          </a:p>
        </p:txBody>
      </p:sp>
      <p:sp>
        <p:nvSpPr>
          <p:cNvPr id="2" name="Rectangle 1">
            <a:extLst>
              <a:ext uri="{FF2B5EF4-FFF2-40B4-BE49-F238E27FC236}">
                <a16:creationId xmlns:a16="http://schemas.microsoft.com/office/drawing/2014/main" id="{4FD227D6-6236-29D2-3B26-8341A200C0FE}"/>
              </a:ext>
            </a:extLst>
          </p:cNvPr>
          <p:cNvSpPr/>
          <p:nvPr/>
        </p:nvSpPr>
        <p:spPr>
          <a:xfrm>
            <a:off x="9731874" y="3212976"/>
            <a:ext cx="2444934" cy="3770263"/>
          </a:xfrm>
          <a:prstGeom prst="rect">
            <a:avLst/>
          </a:prstGeom>
          <a:noFill/>
        </p:spPr>
        <p:txBody>
          <a:bodyPr>
            <a:spAutoFit/>
          </a:bodyPr>
          <a:lstStyle/>
          <a:p>
            <a:pPr algn="ctr">
              <a:defRPr/>
            </a:pPr>
            <a:r>
              <a:rPr lang="en-US" sz="23900" dirty="0">
                <a:ln w="0">
                  <a:solidFill>
                    <a:srgbClr val="0070C0"/>
                  </a:solidFill>
                </a:ln>
                <a:solidFill>
                  <a:srgbClr val="0070C0"/>
                </a:solidFill>
                <a:effectLst>
                  <a:outerShdw blurRad="38100" dist="19050" dir="2700000" algn="tl" rotWithShape="0">
                    <a:schemeClr val="dk1">
                      <a:alpha val="40000"/>
                    </a:schemeClr>
                  </a:outerShdw>
                </a:effectLst>
              </a:rPr>
              <a:t>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12291">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12291">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229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DCC8E68E-C358-766A-E13B-91B0BC2FF68E}"/>
              </a:ext>
            </a:extLst>
          </p:cNvPr>
          <p:cNvSpPr>
            <a:spLocks noGrp="1" noChangeArrowheads="1"/>
          </p:cNvSpPr>
          <p:nvPr>
            <p:ph type="title"/>
          </p:nvPr>
        </p:nvSpPr>
        <p:spPr>
          <a:xfrm>
            <a:off x="838200" y="1079500"/>
            <a:ext cx="10515600" cy="765175"/>
          </a:xfrm>
        </p:spPr>
        <p:txBody>
          <a:bodyPr/>
          <a:lstStyle/>
          <a:p>
            <a:r>
              <a:rPr lang="en-US" altLang="en-US" sz="3600"/>
              <a:t>Principle 5:</a:t>
            </a:r>
            <a:r>
              <a:rPr lang="en-GB" altLang="en-US" sz="3600">
                <a:solidFill>
                  <a:srgbClr val="111111"/>
                </a:solidFill>
              </a:rPr>
              <a:t>Practise using the new material</a:t>
            </a:r>
            <a:endParaRPr lang="en-US" altLang="en-US" sz="3600"/>
          </a:p>
        </p:txBody>
      </p:sp>
      <p:sp>
        <p:nvSpPr>
          <p:cNvPr id="23555" name="Content Placeholder 2">
            <a:extLst>
              <a:ext uri="{FF2B5EF4-FFF2-40B4-BE49-F238E27FC236}">
                <a16:creationId xmlns:a16="http://schemas.microsoft.com/office/drawing/2014/main" id="{3D47BF30-8B4E-88FF-DBD2-245E71D9803D}"/>
              </a:ext>
            </a:extLst>
          </p:cNvPr>
          <p:cNvSpPr>
            <a:spLocks noGrp="1" noChangeArrowheads="1"/>
          </p:cNvSpPr>
          <p:nvPr>
            <p:ph sz="half" idx="1"/>
          </p:nvPr>
        </p:nvSpPr>
        <p:spPr>
          <a:xfrm>
            <a:off x="838200" y="1916113"/>
            <a:ext cx="9002713" cy="4027487"/>
          </a:xfrm>
        </p:spPr>
        <p:txBody>
          <a:bodyPr/>
          <a:lstStyle/>
          <a:p>
            <a:pPr marL="0" indent="0">
              <a:buFont typeface="Arial" panose="020B0604020202020204" pitchFamily="34" charset="0"/>
              <a:buNone/>
              <a:defRPr/>
            </a:pPr>
            <a:r>
              <a:rPr lang="en-GB" altLang="en-US" dirty="0">
                <a:solidFill>
                  <a:srgbClr val="222222"/>
                </a:solidFill>
              </a:rPr>
              <a:t>Why?</a:t>
            </a:r>
          </a:p>
          <a:p>
            <a:pPr>
              <a:defRPr/>
            </a:pPr>
            <a:r>
              <a:rPr lang="en-GB" altLang="en-US" dirty="0">
                <a:solidFill>
                  <a:srgbClr val="222222"/>
                </a:solidFill>
              </a:rPr>
              <a:t>Practice makes perfect</a:t>
            </a:r>
          </a:p>
          <a:p>
            <a:pPr>
              <a:defRPr/>
            </a:pPr>
            <a:r>
              <a:rPr lang="en-GB" altLang="en-US" dirty="0">
                <a:solidFill>
                  <a:srgbClr val="222222"/>
                </a:solidFill>
              </a:rPr>
              <a:t>Retrieval practice = long term memory</a:t>
            </a:r>
          </a:p>
          <a:p>
            <a:pPr>
              <a:defRPr/>
            </a:pPr>
            <a:r>
              <a:rPr lang="en-GB" altLang="en-US" dirty="0">
                <a:solidFill>
                  <a:srgbClr val="222222"/>
                </a:solidFill>
              </a:rPr>
              <a:t>Rosenshine suggests that successful tutors allow more time for guidance, questioning and repetition of processes. </a:t>
            </a:r>
          </a:p>
          <a:p>
            <a:pPr>
              <a:defRPr/>
            </a:pPr>
            <a:endParaRPr lang="en-GB" altLang="en-US" dirty="0">
              <a:solidFill>
                <a:srgbClr val="222222"/>
              </a:solidFill>
            </a:endParaRPr>
          </a:p>
          <a:p>
            <a:pPr marL="0" indent="0">
              <a:buFont typeface="Arial" panose="020B0604020202020204" pitchFamily="34" charset="0"/>
              <a:buNone/>
              <a:defRPr/>
            </a:pPr>
            <a:r>
              <a:rPr lang="en-GB" altLang="en-US" dirty="0">
                <a:solidFill>
                  <a:srgbClr val="222222"/>
                </a:solidFill>
              </a:rPr>
              <a:t>Have you allowed for this in your planning?</a:t>
            </a:r>
            <a:endParaRPr lang="en-US" altLang="en-US" sz="3200" dirty="0"/>
          </a:p>
        </p:txBody>
      </p:sp>
      <p:sp>
        <p:nvSpPr>
          <p:cNvPr id="2" name="Rectangle 1">
            <a:extLst>
              <a:ext uri="{FF2B5EF4-FFF2-40B4-BE49-F238E27FC236}">
                <a16:creationId xmlns:a16="http://schemas.microsoft.com/office/drawing/2014/main" id="{3DDBF6B2-21A9-8AD7-C59F-2B9F86939628}"/>
              </a:ext>
            </a:extLst>
          </p:cNvPr>
          <p:cNvSpPr/>
          <p:nvPr/>
        </p:nvSpPr>
        <p:spPr>
          <a:xfrm>
            <a:off x="9731874" y="3212976"/>
            <a:ext cx="2444934" cy="3770263"/>
          </a:xfrm>
          <a:prstGeom prst="rect">
            <a:avLst/>
          </a:prstGeom>
          <a:noFill/>
        </p:spPr>
        <p:txBody>
          <a:bodyPr>
            <a:spAutoFit/>
          </a:bodyPr>
          <a:lstStyle/>
          <a:p>
            <a:pPr algn="ctr">
              <a:defRPr/>
            </a:pPr>
            <a:r>
              <a:rPr lang="en-US" sz="23900" dirty="0">
                <a:ln w="0">
                  <a:solidFill>
                    <a:srgbClr val="0070C0"/>
                  </a:solidFill>
                </a:ln>
                <a:solidFill>
                  <a:srgbClr val="0070C0"/>
                </a:solidFill>
                <a:effectLst>
                  <a:outerShdw blurRad="38100" dist="19050" dir="2700000" algn="tl" rotWithShape="0">
                    <a:schemeClr val="dk1">
                      <a:alpha val="40000"/>
                    </a:schemeClr>
                  </a:outerShdw>
                </a:effectLst>
              </a:rPr>
              <a:t>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3555">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355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6" descr="Ebbinghaus' forgetting curve and review cycle. | Download Scientific Diagram">
            <a:extLst>
              <a:ext uri="{FF2B5EF4-FFF2-40B4-BE49-F238E27FC236}">
                <a16:creationId xmlns:a16="http://schemas.microsoft.com/office/drawing/2014/main" id="{02C09940-6D3E-3233-49E1-3D9B11C183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3888" y="2420938"/>
            <a:ext cx="5961062" cy="3735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7" name="TextBox 1">
            <a:extLst>
              <a:ext uri="{FF2B5EF4-FFF2-40B4-BE49-F238E27FC236}">
                <a16:creationId xmlns:a16="http://schemas.microsoft.com/office/drawing/2014/main" id="{4A4AFB3B-C094-4F6A-8D7E-237AA2BE21A3}"/>
              </a:ext>
            </a:extLst>
          </p:cNvPr>
          <p:cNvSpPr txBox="1">
            <a:spLocks noChangeArrowheads="1"/>
          </p:cNvSpPr>
          <p:nvPr/>
        </p:nvSpPr>
        <p:spPr bwMode="auto">
          <a:xfrm>
            <a:off x="1703388" y="1268413"/>
            <a:ext cx="8640762"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a:lnSpc>
                <a:spcPct val="100000"/>
              </a:lnSpc>
              <a:spcBef>
                <a:spcPct val="0"/>
              </a:spcBef>
              <a:buFontTx/>
              <a:buNone/>
            </a:pPr>
            <a:r>
              <a:rPr lang="en-GB" altLang="en-US" sz="4400"/>
              <a:t>Ebbinghaus Forgetting Curve</a:t>
            </a:r>
          </a:p>
        </p:txBody>
      </p:sp>
      <p:sp>
        <p:nvSpPr>
          <p:cNvPr id="31748" name="TextBox 2">
            <a:extLst>
              <a:ext uri="{FF2B5EF4-FFF2-40B4-BE49-F238E27FC236}">
                <a16:creationId xmlns:a16="http://schemas.microsoft.com/office/drawing/2014/main" id="{E2960193-6E48-6A99-05AE-29A59E940268}"/>
              </a:ext>
            </a:extLst>
          </p:cNvPr>
          <p:cNvSpPr txBox="1">
            <a:spLocks noChangeArrowheads="1"/>
          </p:cNvSpPr>
          <p:nvPr/>
        </p:nvSpPr>
        <p:spPr bwMode="auto">
          <a:xfrm>
            <a:off x="7751763" y="4681538"/>
            <a:ext cx="252095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a:lnSpc>
                <a:spcPct val="100000"/>
              </a:lnSpc>
              <a:spcBef>
                <a:spcPct val="0"/>
              </a:spcBef>
              <a:buFontTx/>
              <a:buNone/>
            </a:pPr>
            <a:r>
              <a:rPr lang="en-GB" altLang="en-US" sz="1200"/>
              <a:t>Source: </a:t>
            </a:r>
            <a:r>
              <a:rPr lang="en-GB" altLang="en-US" sz="1200">
                <a:hlinkClick r:id="rId3"/>
              </a:rPr>
              <a:t>www.researchgate.net</a:t>
            </a:r>
            <a:r>
              <a:rPr lang="en-GB" altLang="en-US" sz="1200"/>
              <a:t> </a:t>
            </a:r>
          </a:p>
        </p:txBody>
      </p:sp>
      <p:sp>
        <p:nvSpPr>
          <p:cNvPr id="31749" name="TextBox 3">
            <a:extLst>
              <a:ext uri="{FF2B5EF4-FFF2-40B4-BE49-F238E27FC236}">
                <a16:creationId xmlns:a16="http://schemas.microsoft.com/office/drawing/2014/main" id="{2D3D26A1-6E28-A287-F299-18EA48AA93EB}"/>
              </a:ext>
            </a:extLst>
          </p:cNvPr>
          <p:cNvSpPr txBox="1">
            <a:spLocks noChangeArrowheads="1"/>
          </p:cNvSpPr>
          <p:nvPr/>
        </p:nvSpPr>
        <p:spPr bwMode="auto">
          <a:xfrm>
            <a:off x="7824788" y="5373688"/>
            <a:ext cx="3384550"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a:lnSpc>
                <a:spcPct val="100000"/>
              </a:lnSpc>
              <a:spcBef>
                <a:spcPct val="0"/>
              </a:spcBef>
              <a:buFontTx/>
              <a:buNone/>
            </a:pPr>
            <a:endParaRPr lang="en-GB" altLang="en-US" sz="1100">
              <a:solidFill>
                <a:srgbClr val="0563C1"/>
              </a:solidFill>
              <a:hlinkClick r:id="rId4"/>
            </a:endParaRPr>
          </a:p>
          <a:p>
            <a:pPr>
              <a:lnSpc>
                <a:spcPct val="100000"/>
              </a:lnSpc>
              <a:spcBef>
                <a:spcPct val="0"/>
              </a:spcBef>
              <a:buFontTx/>
              <a:buNone/>
            </a:pPr>
            <a:r>
              <a:rPr lang="en-GB" altLang="en-US" sz="1100">
                <a:solidFill>
                  <a:srgbClr val="0563C1"/>
                </a:solidFill>
                <a:hlinkClick r:id="rId4"/>
              </a:rPr>
              <a:t>The Forgetting Curve: 5 Ways to Challenge it | LearnUpon</a:t>
            </a:r>
            <a:endParaRPr lang="en-GB" altLang="en-US" sz="11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9E1D3DBB-DE2B-91FA-1BAC-44CB8E76326B}"/>
              </a:ext>
            </a:extLst>
          </p:cNvPr>
          <p:cNvSpPr>
            <a:spLocks noGrp="1" noChangeArrowheads="1"/>
          </p:cNvSpPr>
          <p:nvPr>
            <p:ph type="title"/>
          </p:nvPr>
        </p:nvSpPr>
        <p:spPr>
          <a:xfrm>
            <a:off x="838200" y="1079500"/>
            <a:ext cx="10515600" cy="1325563"/>
          </a:xfrm>
        </p:spPr>
        <p:txBody>
          <a:bodyPr/>
          <a:lstStyle/>
          <a:p>
            <a:r>
              <a:rPr lang="en-US" altLang="en-US" sz="3200"/>
              <a:t>Principle 6:</a:t>
            </a:r>
            <a:r>
              <a:rPr lang="en-GB" altLang="en-US" sz="3200">
                <a:solidFill>
                  <a:srgbClr val="111111"/>
                </a:solidFill>
              </a:rPr>
              <a:t>Check for understanding frequently and correct errors</a:t>
            </a:r>
            <a:endParaRPr lang="en-US" altLang="en-US" sz="3200"/>
          </a:p>
        </p:txBody>
      </p:sp>
      <p:sp>
        <p:nvSpPr>
          <p:cNvPr id="25603" name="Content Placeholder 2">
            <a:extLst>
              <a:ext uri="{FF2B5EF4-FFF2-40B4-BE49-F238E27FC236}">
                <a16:creationId xmlns:a16="http://schemas.microsoft.com/office/drawing/2014/main" id="{A9053C14-D866-6683-86B4-1A10456F4F22}"/>
              </a:ext>
            </a:extLst>
          </p:cNvPr>
          <p:cNvSpPr>
            <a:spLocks noGrp="1" noChangeArrowheads="1"/>
          </p:cNvSpPr>
          <p:nvPr>
            <p:ph idx="1"/>
          </p:nvPr>
        </p:nvSpPr>
        <p:spPr>
          <a:xfrm>
            <a:off x="838200" y="2374900"/>
            <a:ext cx="10515600" cy="3403600"/>
          </a:xfrm>
        </p:spPr>
        <p:txBody>
          <a:bodyPr/>
          <a:lstStyle/>
          <a:p>
            <a:pPr marL="0" indent="0">
              <a:buFont typeface="Arial" panose="020B0604020202020204" pitchFamily="34" charset="0"/>
              <a:buNone/>
              <a:defRPr/>
            </a:pPr>
            <a:r>
              <a:rPr lang="en-GB" altLang="en-US" sz="2400" dirty="0">
                <a:solidFill>
                  <a:srgbClr val="222222"/>
                </a:solidFill>
              </a:rPr>
              <a:t>Why?</a:t>
            </a:r>
          </a:p>
          <a:p>
            <a:pPr>
              <a:defRPr/>
            </a:pPr>
            <a:r>
              <a:rPr lang="en-GB" altLang="en-US" sz="2400" dirty="0">
                <a:solidFill>
                  <a:srgbClr val="222222"/>
                </a:solidFill>
              </a:rPr>
              <a:t>Regular asking of direct questions (rather than “does anyone have any questions?”)</a:t>
            </a:r>
          </a:p>
          <a:p>
            <a:pPr lvl="1">
              <a:buFont typeface="Courier New" panose="02070309020205020404" pitchFamily="49" charset="0"/>
              <a:buChar char="o"/>
              <a:defRPr/>
            </a:pPr>
            <a:r>
              <a:rPr lang="en-GB" altLang="en-US" dirty="0">
                <a:solidFill>
                  <a:srgbClr val="222222"/>
                </a:solidFill>
              </a:rPr>
              <a:t>allows teachers to check understanding and catching misconceptions, </a:t>
            </a:r>
          </a:p>
          <a:p>
            <a:pPr lvl="1">
              <a:buFont typeface="Courier New" panose="02070309020205020404" pitchFamily="49" charset="0"/>
              <a:buChar char="o"/>
              <a:defRPr/>
            </a:pPr>
            <a:r>
              <a:rPr lang="en-GB" altLang="en-US" dirty="0">
                <a:solidFill>
                  <a:srgbClr val="222222"/>
                </a:solidFill>
              </a:rPr>
              <a:t>informs on any aspects which need reteaching</a:t>
            </a:r>
          </a:p>
          <a:p>
            <a:pPr marL="457200" lvl="1" indent="0">
              <a:buFont typeface="Arial" panose="020B0604020202020204" pitchFamily="34" charset="0"/>
              <a:buNone/>
              <a:defRPr/>
            </a:pPr>
            <a:endParaRPr lang="en-GB" altLang="en-US" dirty="0">
              <a:solidFill>
                <a:srgbClr val="222222"/>
              </a:solidFill>
            </a:endParaRPr>
          </a:p>
          <a:p>
            <a:pPr marL="0" indent="0">
              <a:buFont typeface="Arial" panose="020B0604020202020204" pitchFamily="34" charset="0"/>
              <a:buNone/>
              <a:defRPr/>
            </a:pPr>
            <a:r>
              <a:rPr lang="en-US" altLang="en-US" sz="2400" dirty="0"/>
              <a:t>How?</a:t>
            </a:r>
          </a:p>
        </p:txBody>
      </p:sp>
      <p:sp>
        <p:nvSpPr>
          <p:cNvPr id="3" name="Rectangle 2">
            <a:extLst>
              <a:ext uri="{FF2B5EF4-FFF2-40B4-BE49-F238E27FC236}">
                <a16:creationId xmlns:a16="http://schemas.microsoft.com/office/drawing/2014/main" id="{82180CB7-6382-9597-8C43-22903B2C614A}"/>
              </a:ext>
            </a:extLst>
          </p:cNvPr>
          <p:cNvSpPr/>
          <p:nvPr/>
        </p:nvSpPr>
        <p:spPr>
          <a:xfrm>
            <a:off x="9731874" y="3212976"/>
            <a:ext cx="2444934" cy="3770263"/>
          </a:xfrm>
          <a:prstGeom prst="rect">
            <a:avLst/>
          </a:prstGeom>
          <a:noFill/>
        </p:spPr>
        <p:txBody>
          <a:bodyPr>
            <a:spAutoFit/>
          </a:bodyPr>
          <a:lstStyle/>
          <a:p>
            <a:pPr algn="ctr">
              <a:defRPr/>
            </a:pPr>
            <a:r>
              <a:rPr lang="en-US" sz="23900" dirty="0">
                <a:ln w="0">
                  <a:solidFill>
                    <a:srgbClr val="0070C0"/>
                  </a:solidFill>
                </a:ln>
                <a:solidFill>
                  <a:srgbClr val="0070C0"/>
                </a:solidFill>
                <a:effectLst>
                  <a:outerShdw blurRad="38100" dist="19050" dir="2700000" algn="tl" rotWithShape="0">
                    <a:schemeClr val="dk1">
                      <a:alpha val="40000"/>
                    </a:schemeClr>
                  </a:outerShdw>
                </a:effectLst>
              </a:rPr>
              <a:t>6</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5603">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5603">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5603">
                                            <p:txEl>
                                              <p:pRg st="3" end="3"/>
                                            </p:txEl>
                                          </p:spTgt>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2560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3A083D63-9E5C-7BB4-B1DB-FE60782EAF34}"/>
              </a:ext>
            </a:extLst>
          </p:cNvPr>
          <p:cNvSpPr>
            <a:spLocks noGrp="1" noChangeArrowheads="1"/>
          </p:cNvSpPr>
          <p:nvPr>
            <p:ph type="title"/>
          </p:nvPr>
        </p:nvSpPr>
        <p:spPr>
          <a:xfrm>
            <a:off x="838200" y="1079500"/>
            <a:ext cx="10515600" cy="1325563"/>
          </a:xfrm>
        </p:spPr>
        <p:txBody>
          <a:bodyPr/>
          <a:lstStyle/>
          <a:p>
            <a:r>
              <a:rPr lang="en-US" altLang="en-US" sz="3600"/>
              <a:t>Principle 7:</a:t>
            </a:r>
            <a:r>
              <a:rPr lang="en-GB" altLang="en-US" sz="3600">
                <a:solidFill>
                  <a:srgbClr val="111111"/>
                </a:solidFill>
              </a:rPr>
              <a:t>Obtain a high success rate.</a:t>
            </a:r>
            <a:endParaRPr lang="en-US" altLang="en-US" sz="3600"/>
          </a:p>
        </p:txBody>
      </p:sp>
      <p:sp>
        <p:nvSpPr>
          <p:cNvPr id="26627" name="Content Placeholder 2">
            <a:extLst>
              <a:ext uri="{FF2B5EF4-FFF2-40B4-BE49-F238E27FC236}">
                <a16:creationId xmlns:a16="http://schemas.microsoft.com/office/drawing/2014/main" id="{9778FAE8-BD6C-95B6-B3C9-01F993554504}"/>
              </a:ext>
            </a:extLst>
          </p:cNvPr>
          <p:cNvSpPr>
            <a:spLocks noGrp="1" noChangeArrowheads="1"/>
          </p:cNvSpPr>
          <p:nvPr>
            <p:ph idx="1"/>
          </p:nvPr>
        </p:nvSpPr>
        <p:spPr>
          <a:xfrm>
            <a:off x="838200" y="2133600"/>
            <a:ext cx="10515600" cy="3403600"/>
          </a:xfrm>
        </p:spPr>
        <p:txBody>
          <a:bodyPr/>
          <a:lstStyle/>
          <a:p>
            <a:pPr>
              <a:defRPr/>
            </a:pPr>
            <a:r>
              <a:rPr lang="en-GB" altLang="en-US" sz="2000" dirty="0">
                <a:solidFill>
                  <a:srgbClr val="9EC9E9"/>
                </a:solidFill>
                <a:hlinkClick r:id="rId2"/>
              </a:rPr>
              <a:t>Teaching for mastery</a:t>
            </a:r>
            <a:r>
              <a:rPr lang="en-GB" altLang="en-US" sz="2000" dirty="0">
                <a:solidFill>
                  <a:srgbClr val="222222"/>
                </a:solidFill>
              </a:rPr>
              <a:t> ensures all learners in a class are ready to move on to the next stage in the topic, thus preventing learners from taking misunderstanding into their future learning.</a:t>
            </a:r>
          </a:p>
          <a:p>
            <a:pPr>
              <a:defRPr/>
            </a:pPr>
            <a:r>
              <a:rPr lang="en-GB" altLang="en-US" sz="2000" dirty="0">
                <a:solidFill>
                  <a:srgbClr val="222222"/>
                </a:solidFill>
              </a:rPr>
              <a:t>From his research, Rosenshine found that for a class that the optimal success rate is an 80% understanding. This shows that not only have the students learnt the material but also were challenged in doing so. Any higher and the work may not have been challenging enough and vice versa.</a:t>
            </a:r>
          </a:p>
          <a:p>
            <a:pPr marL="0" indent="0">
              <a:buFont typeface="Arial" panose="020B0604020202020204" pitchFamily="34" charset="0"/>
              <a:buNone/>
              <a:defRPr/>
            </a:pPr>
            <a:endParaRPr lang="en-US" altLang="en-US" sz="3200" dirty="0"/>
          </a:p>
          <a:p>
            <a:pPr marL="0" indent="0">
              <a:buFont typeface="Arial" panose="020B0604020202020204" pitchFamily="34" charset="0"/>
              <a:buNone/>
              <a:defRPr/>
            </a:pPr>
            <a:r>
              <a:rPr lang="en-US" altLang="en-US" sz="3200" dirty="0"/>
              <a:t>This is about understanding and about stretch</a:t>
            </a:r>
          </a:p>
          <a:p>
            <a:pPr>
              <a:defRPr/>
            </a:pPr>
            <a:endParaRPr lang="en-US" altLang="en-US" sz="3200" dirty="0"/>
          </a:p>
        </p:txBody>
      </p:sp>
      <p:sp>
        <p:nvSpPr>
          <p:cNvPr id="2" name="Rectangle 1">
            <a:extLst>
              <a:ext uri="{FF2B5EF4-FFF2-40B4-BE49-F238E27FC236}">
                <a16:creationId xmlns:a16="http://schemas.microsoft.com/office/drawing/2014/main" id="{E8484028-4CD3-E716-5760-9F7C3FB0286D}"/>
              </a:ext>
            </a:extLst>
          </p:cNvPr>
          <p:cNvSpPr/>
          <p:nvPr/>
        </p:nvSpPr>
        <p:spPr>
          <a:xfrm>
            <a:off x="9731874" y="3212976"/>
            <a:ext cx="2444934" cy="3770263"/>
          </a:xfrm>
          <a:prstGeom prst="rect">
            <a:avLst/>
          </a:prstGeom>
          <a:noFill/>
        </p:spPr>
        <p:txBody>
          <a:bodyPr>
            <a:spAutoFit/>
          </a:bodyPr>
          <a:lstStyle/>
          <a:p>
            <a:pPr algn="ctr">
              <a:defRPr/>
            </a:pPr>
            <a:r>
              <a:rPr lang="en-US" sz="23900" dirty="0">
                <a:ln w="0">
                  <a:solidFill>
                    <a:srgbClr val="0070C0"/>
                  </a:solidFill>
                </a:ln>
                <a:solidFill>
                  <a:srgbClr val="0070C0"/>
                </a:solidFill>
                <a:effectLst>
                  <a:outerShdw blurRad="38100" dist="19050" dir="2700000" algn="tl" rotWithShape="0">
                    <a:schemeClr val="dk1">
                      <a:alpha val="40000"/>
                    </a:schemeClr>
                  </a:outerShdw>
                </a:effectLst>
              </a:rPr>
              <a:t>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CDCFF264-24C6-32F5-1501-7389298F0F0D}"/>
              </a:ext>
            </a:extLst>
          </p:cNvPr>
          <p:cNvSpPr>
            <a:spLocks noGrp="1" noChangeArrowheads="1"/>
          </p:cNvSpPr>
          <p:nvPr>
            <p:ph type="title"/>
          </p:nvPr>
        </p:nvSpPr>
        <p:spPr>
          <a:xfrm>
            <a:off x="550863" y="881063"/>
            <a:ext cx="10515600" cy="765175"/>
          </a:xfrm>
        </p:spPr>
        <p:txBody>
          <a:bodyPr/>
          <a:lstStyle/>
          <a:p>
            <a:r>
              <a:rPr lang="en-US" altLang="en-US" sz="3600"/>
              <a:t>Principle 8:</a:t>
            </a:r>
            <a:r>
              <a:rPr lang="en-GB" altLang="en-US" sz="3600">
                <a:solidFill>
                  <a:srgbClr val="111111"/>
                </a:solidFill>
              </a:rPr>
              <a:t>Provide scaffolds for difficult tasks.</a:t>
            </a:r>
            <a:endParaRPr lang="en-US" altLang="en-US" sz="3600"/>
          </a:p>
        </p:txBody>
      </p:sp>
      <p:sp>
        <p:nvSpPr>
          <p:cNvPr id="27651" name="Content Placeholder 2">
            <a:extLst>
              <a:ext uri="{FF2B5EF4-FFF2-40B4-BE49-F238E27FC236}">
                <a16:creationId xmlns:a16="http://schemas.microsoft.com/office/drawing/2014/main" id="{74D9E26B-62B4-B960-A794-056074A16E3C}"/>
              </a:ext>
            </a:extLst>
          </p:cNvPr>
          <p:cNvSpPr>
            <a:spLocks noGrp="1" noChangeArrowheads="1"/>
          </p:cNvSpPr>
          <p:nvPr>
            <p:ph idx="1"/>
          </p:nvPr>
        </p:nvSpPr>
        <p:spPr>
          <a:xfrm>
            <a:off x="838200" y="1773238"/>
            <a:ext cx="10082213" cy="4170362"/>
          </a:xfrm>
        </p:spPr>
        <p:txBody>
          <a:bodyPr/>
          <a:lstStyle/>
          <a:p>
            <a:pPr marL="0" indent="0">
              <a:buFont typeface="Arial" panose="020B0604020202020204" pitchFamily="34" charset="0"/>
              <a:buNone/>
              <a:defRPr/>
            </a:pPr>
            <a:r>
              <a:rPr lang="en-US" altLang="en-US" sz="3200" dirty="0"/>
              <a:t>What do we understand by scaffolding?</a:t>
            </a:r>
            <a:r>
              <a:rPr lang="en-GB" altLang="en-US" sz="3200" dirty="0">
                <a:solidFill>
                  <a:srgbClr val="222222"/>
                </a:solidFill>
              </a:rPr>
              <a:t> </a:t>
            </a:r>
          </a:p>
          <a:p>
            <a:pPr marL="0" indent="0">
              <a:buFont typeface="Arial" panose="020B0604020202020204" pitchFamily="34" charset="0"/>
              <a:buNone/>
              <a:defRPr/>
            </a:pPr>
            <a:endParaRPr lang="en-GB" altLang="en-US" dirty="0">
              <a:solidFill>
                <a:srgbClr val="222222"/>
              </a:solidFill>
            </a:endParaRPr>
          </a:p>
          <a:p>
            <a:pPr>
              <a:defRPr/>
            </a:pPr>
            <a:r>
              <a:rPr lang="en-GB" altLang="en-US" dirty="0">
                <a:solidFill>
                  <a:srgbClr val="222222"/>
                </a:solidFill>
              </a:rPr>
              <a:t>Employ </a:t>
            </a:r>
            <a:r>
              <a:rPr lang="en-GB" altLang="en-US" dirty="0">
                <a:solidFill>
                  <a:srgbClr val="9EC9E9"/>
                </a:solidFill>
                <a:hlinkClick r:id="rId3"/>
              </a:rPr>
              <a:t>Vygotskian scaffolding</a:t>
            </a:r>
            <a:r>
              <a:rPr lang="en-GB" altLang="en-US" dirty="0">
                <a:solidFill>
                  <a:srgbClr val="222222"/>
                </a:solidFill>
              </a:rPr>
              <a:t>. Providing learners with a framework that more easily allows them to make progress.</a:t>
            </a:r>
          </a:p>
          <a:p>
            <a:pPr>
              <a:defRPr/>
            </a:pPr>
            <a:r>
              <a:rPr lang="en-GB" altLang="en-US" dirty="0">
                <a:solidFill>
                  <a:srgbClr val="222222"/>
                </a:solidFill>
              </a:rPr>
              <a:t>The scaffolds can then be gradually removed as their competency grows</a:t>
            </a:r>
          </a:p>
          <a:p>
            <a:pPr>
              <a:defRPr/>
            </a:pPr>
            <a:r>
              <a:rPr lang="en-GB" altLang="en-US" dirty="0">
                <a:solidFill>
                  <a:srgbClr val="222222"/>
                </a:solidFill>
              </a:rPr>
              <a:t>Anticipate commonly made errors and build tools into the scaffold tasks that reduce the chances of learners making the same mistakes.</a:t>
            </a:r>
          </a:p>
          <a:p>
            <a:pPr>
              <a:defRPr/>
            </a:pPr>
            <a:endParaRPr lang="en-US" altLang="en-US" dirty="0"/>
          </a:p>
        </p:txBody>
      </p:sp>
      <p:sp>
        <p:nvSpPr>
          <p:cNvPr id="2" name="Rectangle 1">
            <a:extLst>
              <a:ext uri="{FF2B5EF4-FFF2-40B4-BE49-F238E27FC236}">
                <a16:creationId xmlns:a16="http://schemas.microsoft.com/office/drawing/2014/main" id="{D25602F7-1532-45CE-B9CA-3CAA6FB1FA0B}"/>
              </a:ext>
            </a:extLst>
          </p:cNvPr>
          <p:cNvSpPr/>
          <p:nvPr/>
        </p:nvSpPr>
        <p:spPr>
          <a:xfrm>
            <a:off x="10056440" y="3573016"/>
            <a:ext cx="2444934" cy="3770263"/>
          </a:xfrm>
          <a:prstGeom prst="rect">
            <a:avLst/>
          </a:prstGeom>
          <a:noFill/>
        </p:spPr>
        <p:txBody>
          <a:bodyPr>
            <a:spAutoFit/>
          </a:bodyPr>
          <a:lstStyle/>
          <a:p>
            <a:pPr algn="ctr">
              <a:defRPr/>
            </a:pPr>
            <a:r>
              <a:rPr lang="en-US" sz="23900" dirty="0">
                <a:ln w="0">
                  <a:solidFill>
                    <a:srgbClr val="0070C0"/>
                  </a:solidFill>
                </a:ln>
                <a:solidFill>
                  <a:srgbClr val="0070C0"/>
                </a:solidFill>
                <a:effectLst>
                  <a:outerShdw blurRad="38100" dist="19050" dir="2700000" algn="tl" rotWithShape="0">
                    <a:schemeClr val="dk1">
                      <a:alpha val="40000"/>
                    </a:schemeClr>
                  </a:outerShdw>
                </a:effectLst>
              </a:rPr>
              <a:t>8</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7651">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765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7651">
                                            <p:txEl>
                                              <p:pRg st="3" end="3"/>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765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1"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a:extLst>
              <a:ext uri="{FF2B5EF4-FFF2-40B4-BE49-F238E27FC236}">
                <a16:creationId xmlns:a16="http://schemas.microsoft.com/office/drawing/2014/main" id="{6940E243-FB7B-8A99-28AE-BB5ADC6E828F}"/>
              </a:ext>
            </a:extLst>
          </p:cNvPr>
          <p:cNvSpPr>
            <a:spLocks noGrp="1" noChangeArrowheads="1"/>
          </p:cNvSpPr>
          <p:nvPr>
            <p:ph type="title"/>
          </p:nvPr>
        </p:nvSpPr>
        <p:spPr>
          <a:xfrm>
            <a:off x="838200" y="1079500"/>
            <a:ext cx="10515600" cy="765175"/>
          </a:xfrm>
        </p:spPr>
        <p:txBody>
          <a:bodyPr/>
          <a:lstStyle/>
          <a:p>
            <a:r>
              <a:rPr lang="en-US" altLang="en-US"/>
              <a:t>Principle 9: </a:t>
            </a:r>
            <a:r>
              <a:rPr lang="en-GB" altLang="en-US">
                <a:solidFill>
                  <a:srgbClr val="111111"/>
                </a:solidFill>
              </a:rPr>
              <a:t>Independent practice</a:t>
            </a:r>
            <a:endParaRPr lang="en-US" altLang="en-US"/>
          </a:p>
        </p:txBody>
      </p:sp>
      <p:sp>
        <p:nvSpPr>
          <p:cNvPr id="28675" name="Content Placeholder 2">
            <a:extLst>
              <a:ext uri="{FF2B5EF4-FFF2-40B4-BE49-F238E27FC236}">
                <a16:creationId xmlns:a16="http://schemas.microsoft.com/office/drawing/2014/main" id="{2CD8712F-61FA-075C-4206-349271C82979}"/>
              </a:ext>
            </a:extLst>
          </p:cNvPr>
          <p:cNvSpPr>
            <a:spLocks noGrp="1" noChangeArrowheads="1"/>
          </p:cNvSpPr>
          <p:nvPr>
            <p:ph idx="1"/>
          </p:nvPr>
        </p:nvSpPr>
        <p:spPr>
          <a:xfrm>
            <a:off x="838200" y="1916113"/>
            <a:ext cx="10515600" cy="4249737"/>
          </a:xfrm>
        </p:spPr>
        <p:txBody>
          <a:bodyPr/>
          <a:lstStyle/>
          <a:p>
            <a:pPr marL="0" indent="0">
              <a:buFont typeface="Arial" panose="020B0604020202020204" pitchFamily="34" charset="0"/>
              <a:buNone/>
              <a:defRPr/>
            </a:pPr>
            <a:r>
              <a:rPr lang="en-GB" altLang="en-US" dirty="0">
                <a:solidFill>
                  <a:srgbClr val="222222"/>
                </a:solidFill>
              </a:rPr>
              <a:t>Why?</a:t>
            </a:r>
          </a:p>
          <a:p>
            <a:pPr>
              <a:defRPr/>
            </a:pPr>
            <a:r>
              <a:rPr lang="en-GB" altLang="en-US" dirty="0">
                <a:solidFill>
                  <a:srgbClr val="222222"/>
                </a:solidFill>
              </a:rPr>
              <a:t>Following scaffolded tasks, students should be competent in the task and therefore can practice the task independently. This repetition of the task will promote a deeper fluency, Rosenshine called this “overlearning”.</a:t>
            </a:r>
          </a:p>
          <a:p>
            <a:pPr marL="0" indent="0">
              <a:buFont typeface="Arial" panose="020B0604020202020204" pitchFamily="34" charset="0"/>
              <a:buNone/>
              <a:defRPr/>
            </a:pPr>
            <a:endParaRPr lang="en-US" altLang="en-US" dirty="0"/>
          </a:p>
          <a:p>
            <a:pPr marL="0" indent="0">
              <a:buFont typeface="Arial" panose="020B0604020202020204" pitchFamily="34" charset="0"/>
              <a:buNone/>
              <a:defRPr/>
            </a:pPr>
            <a:r>
              <a:rPr lang="en-US" altLang="en-US" dirty="0"/>
              <a:t>What/How?</a:t>
            </a:r>
          </a:p>
        </p:txBody>
      </p:sp>
      <p:sp>
        <p:nvSpPr>
          <p:cNvPr id="2" name="Rectangle 1">
            <a:extLst>
              <a:ext uri="{FF2B5EF4-FFF2-40B4-BE49-F238E27FC236}">
                <a16:creationId xmlns:a16="http://schemas.microsoft.com/office/drawing/2014/main" id="{0996BD5D-D8AA-AB0B-0E7C-04BBE563C777}"/>
              </a:ext>
            </a:extLst>
          </p:cNvPr>
          <p:cNvSpPr/>
          <p:nvPr/>
        </p:nvSpPr>
        <p:spPr>
          <a:xfrm>
            <a:off x="9731874" y="3212976"/>
            <a:ext cx="2444934" cy="3770263"/>
          </a:xfrm>
          <a:prstGeom prst="rect">
            <a:avLst/>
          </a:prstGeom>
          <a:noFill/>
        </p:spPr>
        <p:txBody>
          <a:bodyPr>
            <a:spAutoFit/>
          </a:bodyPr>
          <a:lstStyle/>
          <a:p>
            <a:pPr algn="ctr">
              <a:defRPr/>
            </a:pPr>
            <a:r>
              <a:rPr lang="en-US" sz="23900" dirty="0">
                <a:ln w="0">
                  <a:solidFill>
                    <a:srgbClr val="0070C0"/>
                  </a:solidFill>
                </a:ln>
                <a:solidFill>
                  <a:srgbClr val="0070C0"/>
                </a:solidFill>
                <a:effectLst>
                  <a:outerShdw blurRad="38100" dist="19050" dir="2700000" algn="tl" rotWithShape="0">
                    <a:schemeClr val="dk1">
                      <a:alpha val="40000"/>
                    </a:schemeClr>
                  </a:outerShdw>
                </a:effectLst>
              </a:rPr>
              <a:t>9</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8675">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8675">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867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C822FCAF-C643-5815-FE81-9C6A737B5603}"/>
              </a:ext>
            </a:extLst>
          </p:cNvPr>
          <p:cNvSpPr>
            <a:spLocks noGrp="1" noChangeArrowheads="1"/>
          </p:cNvSpPr>
          <p:nvPr>
            <p:ph type="title"/>
          </p:nvPr>
        </p:nvSpPr>
        <p:spPr>
          <a:xfrm>
            <a:off x="695325" y="911225"/>
            <a:ext cx="10515600" cy="693738"/>
          </a:xfrm>
        </p:spPr>
        <p:txBody>
          <a:bodyPr/>
          <a:lstStyle/>
          <a:p>
            <a:r>
              <a:rPr lang="en-US" altLang="en-US"/>
              <a:t>Principle 10: </a:t>
            </a:r>
            <a:r>
              <a:rPr lang="en-GB" altLang="en-US" sz="4000">
                <a:solidFill>
                  <a:srgbClr val="111111"/>
                </a:solidFill>
              </a:rPr>
              <a:t>Monthly and weekly reviews</a:t>
            </a:r>
            <a:endParaRPr lang="en-US" altLang="en-US" sz="4000"/>
          </a:p>
        </p:txBody>
      </p:sp>
      <p:sp>
        <p:nvSpPr>
          <p:cNvPr id="29699" name="Content Placeholder 2">
            <a:extLst>
              <a:ext uri="{FF2B5EF4-FFF2-40B4-BE49-F238E27FC236}">
                <a16:creationId xmlns:a16="http://schemas.microsoft.com/office/drawing/2014/main" id="{187DE3C9-DB9E-FBED-C762-391B7D68834A}"/>
              </a:ext>
            </a:extLst>
          </p:cNvPr>
          <p:cNvSpPr>
            <a:spLocks noGrp="1" noChangeArrowheads="1"/>
          </p:cNvSpPr>
          <p:nvPr>
            <p:ph sz="half" idx="1"/>
          </p:nvPr>
        </p:nvSpPr>
        <p:spPr>
          <a:xfrm>
            <a:off x="695325" y="1727200"/>
            <a:ext cx="8137525" cy="3403600"/>
          </a:xfrm>
        </p:spPr>
        <p:txBody>
          <a:bodyPr/>
          <a:lstStyle/>
          <a:p>
            <a:pPr marL="0" indent="0">
              <a:buFont typeface="Arial" panose="020B0604020202020204" pitchFamily="34" charset="0"/>
              <a:buNone/>
            </a:pPr>
            <a:r>
              <a:rPr lang="en-GB" altLang="en-US">
                <a:solidFill>
                  <a:srgbClr val="222222"/>
                </a:solidFill>
              </a:rPr>
              <a:t>An extension of the first principle:</a:t>
            </a:r>
          </a:p>
          <a:p>
            <a:pPr lvl="1">
              <a:buFont typeface="Courier New" panose="02070309020205020404" pitchFamily="49" charset="0"/>
              <a:buChar char="o"/>
            </a:pPr>
            <a:r>
              <a:rPr lang="en-GB" altLang="en-US">
                <a:solidFill>
                  <a:srgbClr val="222222"/>
                </a:solidFill>
              </a:rPr>
              <a:t>monthly and weekly reviews of previous learning aids </a:t>
            </a:r>
          </a:p>
          <a:p>
            <a:pPr lvl="1">
              <a:buFont typeface="Courier New" panose="02070309020205020404" pitchFamily="49" charset="0"/>
              <a:buChar char="o"/>
            </a:pPr>
            <a:r>
              <a:rPr lang="en-GB" altLang="en-US">
                <a:solidFill>
                  <a:srgbClr val="222222"/>
                </a:solidFill>
              </a:rPr>
              <a:t>recall of information and processes.</a:t>
            </a:r>
          </a:p>
          <a:p>
            <a:pPr marL="0" indent="0">
              <a:buFont typeface="Arial" panose="020B0604020202020204" pitchFamily="34" charset="0"/>
              <a:buNone/>
            </a:pPr>
            <a:endParaRPr lang="en-US" altLang="en-US"/>
          </a:p>
          <a:p>
            <a:pPr marL="0" indent="0">
              <a:buFont typeface="Arial" panose="020B0604020202020204" pitchFamily="34" charset="0"/>
              <a:buNone/>
            </a:pPr>
            <a:r>
              <a:rPr lang="en-US" altLang="en-US"/>
              <a:t>In practice how might this be seen within short courses?</a:t>
            </a:r>
          </a:p>
        </p:txBody>
      </p:sp>
      <p:sp>
        <p:nvSpPr>
          <p:cNvPr id="2" name="Rectangle 1">
            <a:extLst>
              <a:ext uri="{FF2B5EF4-FFF2-40B4-BE49-F238E27FC236}">
                <a16:creationId xmlns:a16="http://schemas.microsoft.com/office/drawing/2014/main" id="{214088AB-DE9F-F01F-0BCC-4F11ED418F1B}"/>
              </a:ext>
            </a:extLst>
          </p:cNvPr>
          <p:cNvSpPr/>
          <p:nvPr/>
        </p:nvSpPr>
        <p:spPr>
          <a:xfrm>
            <a:off x="8328248" y="3212976"/>
            <a:ext cx="3848560" cy="3770263"/>
          </a:xfrm>
          <a:prstGeom prst="rect">
            <a:avLst/>
          </a:prstGeom>
          <a:noFill/>
        </p:spPr>
        <p:txBody>
          <a:bodyPr>
            <a:spAutoFit/>
          </a:bodyPr>
          <a:lstStyle/>
          <a:p>
            <a:pPr algn="ctr">
              <a:defRPr/>
            </a:pPr>
            <a:r>
              <a:rPr lang="en-US" sz="23900" dirty="0">
                <a:ln w="0">
                  <a:solidFill>
                    <a:srgbClr val="0070C0"/>
                  </a:solidFill>
                </a:ln>
                <a:solidFill>
                  <a:srgbClr val="0070C0"/>
                </a:solidFill>
                <a:effectLst>
                  <a:outerShdw blurRad="38100" dist="19050" dir="2700000" algn="tl" rotWithShape="0">
                    <a:schemeClr val="dk1">
                      <a:alpha val="40000"/>
                    </a:schemeClr>
                  </a:outerShdw>
                </a:effectLst>
              </a:rPr>
              <a:t>10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9699">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9"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4966CE49-F7BC-848E-D682-FECA1DFF1925}"/>
              </a:ext>
            </a:extLst>
          </p:cNvPr>
          <p:cNvSpPr>
            <a:spLocks noGrp="1" noChangeArrowheads="1"/>
          </p:cNvSpPr>
          <p:nvPr>
            <p:ph type="title"/>
          </p:nvPr>
        </p:nvSpPr>
        <p:spPr>
          <a:xfrm>
            <a:off x="838200" y="1079500"/>
            <a:ext cx="10515600" cy="1325563"/>
          </a:xfrm>
        </p:spPr>
        <p:txBody>
          <a:bodyPr/>
          <a:lstStyle/>
          <a:p>
            <a:r>
              <a:rPr lang="en-GB" altLang="en-US"/>
              <a:t>Aim of today</a:t>
            </a:r>
          </a:p>
        </p:txBody>
      </p:sp>
      <p:sp>
        <p:nvSpPr>
          <p:cNvPr id="3" name="Content Placeholder 2">
            <a:extLst>
              <a:ext uri="{FF2B5EF4-FFF2-40B4-BE49-F238E27FC236}">
                <a16:creationId xmlns:a16="http://schemas.microsoft.com/office/drawing/2014/main" id="{EF3C7252-A556-1E31-9648-F4341211091B}"/>
              </a:ext>
            </a:extLst>
          </p:cNvPr>
          <p:cNvSpPr>
            <a:spLocks noGrp="1"/>
          </p:cNvSpPr>
          <p:nvPr>
            <p:ph idx="1"/>
          </p:nvPr>
        </p:nvSpPr>
        <p:spPr>
          <a:xfrm>
            <a:off x="838200" y="2540000"/>
            <a:ext cx="10515600" cy="3403600"/>
          </a:xfrm>
        </p:spPr>
        <p:txBody>
          <a:bodyPr/>
          <a:lstStyle/>
          <a:p>
            <a:pPr marL="0" indent="0">
              <a:lnSpc>
                <a:spcPct val="107000"/>
              </a:lnSpc>
              <a:spcAft>
                <a:spcPts val="800"/>
              </a:spcAft>
              <a:buFont typeface="Arial" panose="020B0604020202020204" pitchFamily="34" charset="0"/>
              <a:buNone/>
              <a:tabLst>
                <a:tab pos="457200" algn="l"/>
              </a:tabLst>
              <a:defRPr/>
            </a:pPr>
            <a:r>
              <a:rPr lang="en-GB" dirty="0">
                <a:ea typeface="Calibri" panose="020F0502020204030204" pitchFamily="34" charset="0"/>
                <a:cs typeface="Times New Roman" panose="02020603050405020304" pitchFamily="18" charset="0"/>
              </a:rPr>
              <a:t>This workshop will explore the key principles of Rosenshine, </a:t>
            </a:r>
          </a:p>
          <a:p>
            <a:pPr marL="342900" indent="-342900">
              <a:lnSpc>
                <a:spcPct val="105000"/>
              </a:lnSpc>
              <a:spcAft>
                <a:spcPts val="800"/>
              </a:spcAft>
              <a:tabLst>
                <a:tab pos="457200" algn="l"/>
              </a:tabLst>
              <a:defRPr/>
            </a:pPr>
            <a:r>
              <a:rPr lang="en-GB" dirty="0">
                <a:ea typeface="Calibri" panose="020F0502020204030204" pitchFamily="34" charset="0"/>
                <a:cs typeface="Times New Roman" panose="02020603050405020304" pitchFamily="18" charset="0"/>
              </a:rPr>
              <a:t>We will look at the 10 principles</a:t>
            </a:r>
          </a:p>
          <a:p>
            <a:pPr marL="342900" indent="-342900">
              <a:lnSpc>
                <a:spcPct val="107000"/>
              </a:lnSpc>
              <a:spcAft>
                <a:spcPts val="800"/>
              </a:spcAft>
              <a:tabLst>
                <a:tab pos="457200" algn="l"/>
              </a:tabLst>
              <a:defRPr/>
            </a:pPr>
            <a:r>
              <a:rPr lang="en-GB" dirty="0">
                <a:ea typeface="Calibri" panose="020F0502020204030204" pitchFamily="34" charset="0"/>
                <a:cs typeface="Times New Roman" panose="02020603050405020304" pitchFamily="18" charset="0"/>
              </a:rPr>
              <a:t>Unpick the concepts and language used</a:t>
            </a:r>
          </a:p>
          <a:p>
            <a:pPr marL="342900" indent="-342900">
              <a:lnSpc>
                <a:spcPct val="105000"/>
              </a:lnSpc>
              <a:spcAft>
                <a:spcPts val="800"/>
              </a:spcAft>
              <a:tabLst>
                <a:tab pos="457200" algn="l"/>
              </a:tabLst>
              <a:defRPr/>
            </a:pPr>
            <a:r>
              <a:rPr lang="en-GB" dirty="0">
                <a:ea typeface="Calibri" panose="020F0502020204030204" pitchFamily="34" charset="0"/>
                <a:cs typeface="Times New Roman" panose="02020603050405020304" pitchFamily="18" charset="0"/>
              </a:rPr>
              <a:t>Discuss how they apply to our practice</a:t>
            </a:r>
          </a:p>
          <a:p>
            <a:pPr>
              <a:defRPr/>
            </a:pPr>
            <a:endParaRPr lang="en-GB" sz="40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4">
            <a:extLst>
              <a:ext uri="{FF2B5EF4-FFF2-40B4-BE49-F238E27FC236}">
                <a16:creationId xmlns:a16="http://schemas.microsoft.com/office/drawing/2014/main" id="{BEE90EA5-C0B5-DFDC-7166-FA1B4EEF5880}"/>
              </a:ext>
            </a:extLst>
          </p:cNvPr>
          <p:cNvSpPr>
            <a:spLocks noGrp="1" noChangeArrowheads="1"/>
          </p:cNvSpPr>
          <p:nvPr>
            <p:ph type="title"/>
          </p:nvPr>
        </p:nvSpPr>
        <p:spPr>
          <a:xfrm>
            <a:off x="838200" y="1079500"/>
            <a:ext cx="10515600" cy="1325563"/>
          </a:xfrm>
        </p:spPr>
        <p:txBody>
          <a:bodyPr/>
          <a:lstStyle/>
          <a:p>
            <a:r>
              <a:rPr lang="en-GB" altLang="en-US"/>
              <a:t>Final thoughts</a:t>
            </a:r>
          </a:p>
        </p:txBody>
      </p:sp>
      <p:sp>
        <p:nvSpPr>
          <p:cNvPr id="6" name="Content Placeholder 5">
            <a:extLst>
              <a:ext uri="{FF2B5EF4-FFF2-40B4-BE49-F238E27FC236}">
                <a16:creationId xmlns:a16="http://schemas.microsoft.com/office/drawing/2014/main" id="{BC56DF66-93BE-132A-84A0-B909B996B486}"/>
              </a:ext>
            </a:extLst>
          </p:cNvPr>
          <p:cNvSpPr>
            <a:spLocks noGrp="1" noChangeArrowheads="1"/>
          </p:cNvSpPr>
          <p:nvPr>
            <p:ph idx="1"/>
          </p:nvPr>
        </p:nvSpPr>
        <p:spPr>
          <a:xfrm>
            <a:off x="838200" y="2540000"/>
            <a:ext cx="10515600" cy="3403600"/>
          </a:xfrm>
        </p:spPr>
        <p:txBody>
          <a:bodyPr/>
          <a:lstStyle/>
          <a:p>
            <a:r>
              <a:rPr lang="en-GB" altLang="en-US">
                <a:solidFill>
                  <a:srgbClr val="404040"/>
                </a:solidFill>
              </a:rPr>
              <a:t>Don’t turn the principles into a checklist.</a:t>
            </a:r>
          </a:p>
          <a:p>
            <a:r>
              <a:rPr lang="en-GB" altLang="en-US">
                <a:solidFill>
                  <a:srgbClr val="404040"/>
                </a:solidFill>
              </a:rPr>
              <a:t>It’s a guide for professional learning</a:t>
            </a:r>
          </a:p>
          <a:p>
            <a:r>
              <a:rPr lang="en-GB" altLang="en-US">
                <a:solidFill>
                  <a:srgbClr val="404040"/>
                </a:solidFill>
              </a:rPr>
              <a:t>Take time to explore the implications at a subject-specific level.  </a:t>
            </a:r>
          </a:p>
          <a:p>
            <a:r>
              <a:rPr lang="en-GB" altLang="en-US">
                <a:solidFill>
                  <a:srgbClr val="404040"/>
                </a:solidFill>
              </a:rPr>
              <a:t>The ideas of practice, modelling, questioning… each have meaning only in the context of your curriculum content.</a:t>
            </a:r>
          </a:p>
          <a:p>
            <a:endParaRPr lang="en-GB" alt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a:extLst>
              <a:ext uri="{FF2B5EF4-FFF2-40B4-BE49-F238E27FC236}">
                <a16:creationId xmlns:a16="http://schemas.microsoft.com/office/drawing/2014/main" id="{8D512177-0534-EB32-D9BF-6246B185ABDC}"/>
              </a:ext>
            </a:extLst>
          </p:cNvPr>
          <p:cNvSpPr>
            <a:spLocks noGrp="1" noChangeArrowheads="1"/>
          </p:cNvSpPr>
          <p:nvPr>
            <p:ph type="title"/>
          </p:nvPr>
        </p:nvSpPr>
        <p:spPr>
          <a:xfrm>
            <a:off x="838200" y="1079500"/>
            <a:ext cx="10515600" cy="1325563"/>
          </a:xfrm>
        </p:spPr>
        <p:txBody>
          <a:bodyPr/>
          <a:lstStyle/>
          <a:p>
            <a:r>
              <a:rPr lang="en-GB" altLang="en-US"/>
              <a:t>Did we achieve?</a:t>
            </a:r>
          </a:p>
        </p:txBody>
      </p:sp>
      <p:sp>
        <p:nvSpPr>
          <p:cNvPr id="3" name="Content Placeholder 2">
            <a:extLst>
              <a:ext uri="{FF2B5EF4-FFF2-40B4-BE49-F238E27FC236}">
                <a16:creationId xmlns:a16="http://schemas.microsoft.com/office/drawing/2014/main" id="{029F79B4-1B4D-233F-EBDF-0C74078FAF60}"/>
              </a:ext>
            </a:extLst>
          </p:cNvPr>
          <p:cNvSpPr>
            <a:spLocks noGrp="1"/>
          </p:cNvSpPr>
          <p:nvPr>
            <p:ph idx="1"/>
          </p:nvPr>
        </p:nvSpPr>
        <p:spPr>
          <a:xfrm>
            <a:off x="838200" y="2540000"/>
            <a:ext cx="10515600" cy="3403600"/>
          </a:xfrm>
        </p:spPr>
        <p:txBody>
          <a:bodyPr/>
          <a:lstStyle/>
          <a:p>
            <a:pPr marL="342900" indent="-342900">
              <a:lnSpc>
                <a:spcPct val="105000"/>
              </a:lnSpc>
              <a:spcAft>
                <a:spcPts val="800"/>
              </a:spcAft>
              <a:tabLst>
                <a:tab pos="457200" algn="l"/>
              </a:tabLst>
              <a:defRPr/>
            </a:pPr>
            <a:r>
              <a:rPr lang="en-GB" dirty="0">
                <a:ea typeface="Calibri" panose="020F0502020204030204" pitchFamily="34" charset="0"/>
                <a:cs typeface="Times New Roman" panose="02020603050405020304" pitchFamily="18" charset="0"/>
              </a:rPr>
              <a:t>We will look at the 10 principles</a:t>
            </a:r>
          </a:p>
          <a:p>
            <a:pPr marL="342900" indent="-342900">
              <a:lnSpc>
                <a:spcPct val="107000"/>
              </a:lnSpc>
              <a:spcAft>
                <a:spcPts val="800"/>
              </a:spcAft>
              <a:tabLst>
                <a:tab pos="457200" algn="l"/>
              </a:tabLst>
              <a:defRPr/>
            </a:pPr>
            <a:r>
              <a:rPr lang="en-GB" dirty="0">
                <a:ea typeface="Calibri" panose="020F0502020204030204" pitchFamily="34" charset="0"/>
                <a:cs typeface="Times New Roman" panose="02020603050405020304" pitchFamily="18" charset="0"/>
              </a:rPr>
              <a:t>Unpick the concepts and language used</a:t>
            </a:r>
          </a:p>
          <a:p>
            <a:pPr marL="342900" indent="-342900">
              <a:lnSpc>
                <a:spcPct val="105000"/>
              </a:lnSpc>
              <a:spcAft>
                <a:spcPts val="800"/>
              </a:spcAft>
              <a:tabLst>
                <a:tab pos="457200" algn="l"/>
              </a:tabLst>
              <a:defRPr/>
            </a:pPr>
            <a:r>
              <a:rPr lang="en-GB" dirty="0">
                <a:ea typeface="Calibri" panose="020F0502020204030204" pitchFamily="34" charset="0"/>
                <a:cs typeface="Times New Roman" panose="02020603050405020304" pitchFamily="18" charset="0"/>
              </a:rPr>
              <a:t>Discuss how they apply to our practice</a:t>
            </a:r>
          </a:p>
          <a:p>
            <a:pPr>
              <a:defRPr/>
            </a:pPr>
            <a:endParaRPr lang="en-GB" sz="40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10" name="Picture 2" descr="Screen Shot 2018-06-10 at 09.31.43">
            <a:extLst>
              <a:ext uri="{FF2B5EF4-FFF2-40B4-BE49-F238E27FC236}">
                <a16:creationId xmlns:a16="http://schemas.microsoft.com/office/drawing/2014/main" id="{8F5E08B9-7583-BA48-980E-42A0579EF5A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71813" y="0"/>
            <a:ext cx="5561012"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4" name="Picture 2">
            <a:extLst>
              <a:ext uri="{FF2B5EF4-FFF2-40B4-BE49-F238E27FC236}">
                <a16:creationId xmlns:a16="http://schemas.microsoft.com/office/drawing/2014/main" id="{F1949054-401A-E44E-E8CC-9DD78DE359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3525" y="0"/>
            <a:ext cx="484663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4035" name="TextBox 1">
            <a:extLst>
              <a:ext uri="{FF2B5EF4-FFF2-40B4-BE49-F238E27FC236}">
                <a16:creationId xmlns:a16="http://schemas.microsoft.com/office/drawing/2014/main" id="{3DC8AD9E-9FAC-36B8-9B68-C141AEF04266}"/>
              </a:ext>
            </a:extLst>
          </p:cNvPr>
          <p:cNvSpPr txBox="1">
            <a:spLocks noChangeArrowheads="1"/>
          </p:cNvSpPr>
          <p:nvPr/>
        </p:nvSpPr>
        <p:spPr bwMode="auto">
          <a:xfrm>
            <a:off x="5110163" y="1557338"/>
            <a:ext cx="6386512" cy="4278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Arial" panose="020B0604020202020204" pitchFamily="34" charset="0"/>
                <a:cs typeface="Arial" panose="020B060402020202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Arial" panose="020B0604020202020204" pitchFamily="34" charset="0"/>
                <a:cs typeface="Arial" panose="020B060402020202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Arial" panose="020B0604020202020204" pitchFamily="34" charset="0"/>
                <a:cs typeface="Arial" panose="020B060402020202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5pPr>
            <a:lvl6pPr marL="2514600" indent="-228600" fontAlgn="base">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6pPr>
            <a:lvl7pPr marL="2971800" indent="-228600" fontAlgn="base">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7pPr>
            <a:lvl8pPr marL="3429000" indent="-228600" fontAlgn="base">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8pPr>
            <a:lvl9pPr marL="3886200" indent="-228600" fontAlgn="base">
              <a:lnSpc>
                <a:spcPct val="90000"/>
              </a:lnSpc>
              <a:spcBef>
                <a:spcPts val="500"/>
              </a:spcBef>
              <a:spcAft>
                <a:spcPct val="0"/>
              </a:spcAft>
              <a:buFont typeface="Arial" panose="020B0604020202020204" pitchFamily="34" charset="0"/>
              <a:buChar char="•"/>
              <a:defRPr>
                <a:solidFill>
                  <a:schemeClr val="tx1"/>
                </a:solidFill>
                <a:latin typeface="Arial" panose="020B0604020202020204" pitchFamily="34" charset="0"/>
                <a:cs typeface="Arial" panose="020B0604020202020204" pitchFamily="34" charset="0"/>
              </a:defRPr>
            </a:lvl9pPr>
          </a:lstStyle>
          <a:p>
            <a:pPr>
              <a:lnSpc>
                <a:spcPct val="100000"/>
              </a:lnSpc>
              <a:spcBef>
                <a:spcPct val="0"/>
              </a:spcBef>
              <a:buFontTx/>
              <a:buNone/>
            </a:pPr>
            <a:r>
              <a:rPr lang="en-GB" altLang="en-US" sz="4400"/>
              <a:t>Useful resources and sources:</a:t>
            </a:r>
          </a:p>
          <a:p>
            <a:pPr>
              <a:lnSpc>
                <a:spcPct val="100000"/>
              </a:lnSpc>
              <a:spcBef>
                <a:spcPct val="0"/>
              </a:spcBef>
              <a:buFontTx/>
              <a:buNone/>
            </a:pPr>
            <a:endParaRPr lang="en-GB" altLang="en-US" sz="4400"/>
          </a:p>
          <a:p>
            <a:pPr>
              <a:lnSpc>
                <a:spcPct val="100000"/>
              </a:lnSpc>
              <a:spcBef>
                <a:spcPct val="0"/>
              </a:spcBef>
              <a:buFontTx/>
              <a:buNone/>
            </a:pPr>
            <a:r>
              <a:rPr lang="en-GB" altLang="en-US" sz="1200">
                <a:hlinkClick r:id="rId3"/>
              </a:rPr>
              <a:t>Principles of Instruction: Research-Based Strategies That All Teachers Should Know, by Barak Rosenshine; American Educator Vol. 36, No. 1, Spring 2012, AFT</a:t>
            </a:r>
            <a:endParaRPr lang="en-GB" altLang="en-US" sz="1200"/>
          </a:p>
          <a:p>
            <a:pPr>
              <a:lnSpc>
                <a:spcPct val="100000"/>
              </a:lnSpc>
              <a:spcBef>
                <a:spcPct val="0"/>
              </a:spcBef>
              <a:buFontTx/>
              <a:buNone/>
            </a:pPr>
            <a:endParaRPr lang="en-GB" altLang="en-US" sz="1200"/>
          </a:p>
          <a:p>
            <a:pPr>
              <a:lnSpc>
                <a:spcPct val="100000"/>
              </a:lnSpc>
              <a:spcBef>
                <a:spcPct val="0"/>
              </a:spcBef>
              <a:buFontTx/>
              <a:buNone/>
            </a:pPr>
            <a:r>
              <a:rPr lang="en-GB" altLang="en-US" sz="1200">
                <a:hlinkClick r:id="rId4"/>
              </a:rPr>
              <a:t>Tom Sherrington - Barak Rosenshines Principles Of Instruction Paper - researchED 2019 – YouTube</a:t>
            </a:r>
            <a:endParaRPr lang="en-GB" altLang="en-US" sz="1200"/>
          </a:p>
          <a:p>
            <a:pPr>
              <a:lnSpc>
                <a:spcPct val="100000"/>
              </a:lnSpc>
              <a:spcBef>
                <a:spcPct val="0"/>
              </a:spcBef>
              <a:buFontTx/>
              <a:buNone/>
            </a:pPr>
            <a:endParaRPr lang="en-GB" altLang="en-US" sz="1200"/>
          </a:p>
          <a:p>
            <a:pPr>
              <a:lnSpc>
                <a:spcPct val="100000"/>
              </a:lnSpc>
              <a:spcBef>
                <a:spcPct val="0"/>
              </a:spcBef>
              <a:buFontTx/>
              <a:buNone/>
            </a:pPr>
            <a:r>
              <a:rPr lang="en-GB" altLang="en-US" sz="1200">
                <a:hlinkClick r:id="rId5"/>
              </a:rPr>
              <a:t>Understanding_Scaffolding_and_the_ZPD_in_Education.pdf</a:t>
            </a:r>
            <a:endParaRPr lang="en-GB" altLang="en-US" sz="1200"/>
          </a:p>
          <a:p>
            <a:pPr>
              <a:lnSpc>
                <a:spcPct val="100000"/>
              </a:lnSpc>
              <a:spcBef>
                <a:spcPct val="0"/>
              </a:spcBef>
              <a:buFontTx/>
              <a:buNone/>
            </a:pPr>
            <a:endParaRPr lang="en-GB" altLang="en-US" sz="1200"/>
          </a:p>
          <a:p>
            <a:pPr>
              <a:lnSpc>
                <a:spcPct val="100000"/>
              </a:lnSpc>
              <a:spcBef>
                <a:spcPct val="0"/>
              </a:spcBef>
              <a:buFontTx/>
              <a:buNone/>
            </a:pPr>
            <a:r>
              <a:rPr lang="en-GB" altLang="en-US" sz="1200">
                <a:hlinkClick r:id="rId6"/>
              </a:rPr>
              <a:t>Zone of Proximal Development and Scaffolding | Simply Psychology</a:t>
            </a:r>
            <a:endParaRPr lang="en-GB" altLang="en-US" sz="1200"/>
          </a:p>
          <a:p>
            <a:pPr>
              <a:lnSpc>
                <a:spcPct val="100000"/>
              </a:lnSpc>
              <a:spcBef>
                <a:spcPct val="0"/>
              </a:spcBef>
              <a:buFontTx/>
              <a:buNone/>
            </a:pPr>
            <a:endParaRPr lang="en-GB" altLang="en-US" sz="1000"/>
          </a:p>
          <a:p>
            <a:pPr>
              <a:lnSpc>
                <a:spcPct val="100000"/>
              </a:lnSpc>
              <a:spcBef>
                <a:spcPct val="0"/>
              </a:spcBef>
              <a:buFontTx/>
              <a:buNone/>
            </a:pPr>
            <a:r>
              <a:rPr lang="en-GB" altLang="en-US" sz="1400">
                <a:hlinkClick r:id="rId7"/>
              </a:rPr>
              <a:t>Rosenshine Principles red (squarespace.com)</a:t>
            </a:r>
            <a:endParaRPr lang="en-GB" altLang="en-US" sz="20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1">
            <a:extLst>
              <a:ext uri="{FF2B5EF4-FFF2-40B4-BE49-F238E27FC236}">
                <a16:creationId xmlns:a16="http://schemas.microsoft.com/office/drawing/2014/main" id="{B76C94ED-E43F-1FDC-66E8-E525AB9BE4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692525" y="38100"/>
            <a:ext cx="4806950" cy="678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a:extLst>
              <a:ext uri="{FF2B5EF4-FFF2-40B4-BE49-F238E27FC236}">
                <a16:creationId xmlns:a16="http://schemas.microsoft.com/office/drawing/2014/main" id="{7B7FB66B-8593-6724-CAA9-C31D33A5D6BD}"/>
              </a:ext>
            </a:extLst>
          </p:cNvPr>
          <p:cNvSpPr>
            <a:spLocks noGrp="1" noChangeArrowheads="1"/>
          </p:cNvSpPr>
          <p:nvPr>
            <p:ph type="title"/>
          </p:nvPr>
        </p:nvSpPr>
        <p:spPr>
          <a:xfrm>
            <a:off x="838200" y="1079500"/>
            <a:ext cx="10515600" cy="1325563"/>
          </a:xfrm>
        </p:spPr>
        <p:txBody>
          <a:bodyPr/>
          <a:lstStyle/>
          <a:p>
            <a:r>
              <a:rPr lang="en-GB" altLang="en-US"/>
              <a:t>Barak Rosenshine</a:t>
            </a:r>
          </a:p>
        </p:txBody>
      </p:sp>
      <p:sp>
        <p:nvSpPr>
          <p:cNvPr id="14339" name="Content Placeholder 2">
            <a:extLst>
              <a:ext uri="{FF2B5EF4-FFF2-40B4-BE49-F238E27FC236}">
                <a16:creationId xmlns:a16="http://schemas.microsoft.com/office/drawing/2014/main" id="{E3E227AA-E283-C6D6-62AF-597E0722B34E}"/>
              </a:ext>
            </a:extLst>
          </p:cNvPr>
          <p:cNvSpPr>
            <a:spLocks noGrp="1" noChangeArrowheads="1"/>
          </p:cNvSpPr>
          <p:nvPr>
            <p:ph idx="1"/>
          </p:nvPr>
        </p:nvSpPr>
        <p:spPr>
          <a:xfrm>
            <a:off x="838200" y="2540000"/>
            <a:ext cx="10515600" cy="3403600"/>
          </a:xfrm>
        </p:spPr>
        <p:txBody>
          <a:bodyPr/>
          <a:lstStyle/>
          <a:p>
            <a:r>
              <a:rPr lang="en-GB" altLang="en-US">
                <a:solidFill>
                  <a:srgbClr val="202124"/>
                </a:solidFill>
              </a:rPr>
              <a:t>RosenShine was </a:t>
            </a:r>
            <a:r>
              <a:rPr lang="en-GB" altLang="en-US" b="1">
                <a:solidFill>
                  <a:srgbClr val="202124"/>
                </a:solidFill>
              </a:rPr>
              <a:t>a professor in the Department of Educational Psychology at the University of Illinois</a:t>
            </a:r>
            <a:r>
              <a:rPr lang="en-GB" altLang="en-US">
                <a:solidFill>
                  <a:srgbClr val="202124"/>
                </a:solidFill>
              </a:rPr>
              <a:t>. Along with Robert Stevens, he explored teacher instruction, and identified the approaches and strategies that were features of the most successful teachers' practice.</a:t>
            </a:r>
          </a:p>
          <a:p>
            <a:r>
              <a:rPr lang="en-GB" altLang="en-US"/>
              <a:t>Principles of Instruction: each principle is based on research and classroom practice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35CD5EFA-E94C-8772-C5D3-3942290DAAFC}"/>
              </a:ext>
            </a:extLst>
          </p:cNvPr>
          <p:cNvSpPr>
            <a:spLocks noGrp="1" noChangeArrowheads="1"/>
          </p:cNvSpPr>
          <p:nvPr>
            <p:ph type="title"/>
          </p:nvPr>
        </p:nvSpPr>
        <p:spPr>
          <a:xfrm>
            <a:off x="838200" y="1079500"/>
            <a:ext cx="10515600" cy="1325563"/>
          </a:xfrm>
        </p:spPr>
        <p:txBody>
          <a:bodyPr/>
          <a:lstStyle/>
          <a:p>
            <a:r>
              <a:rPr lang="en-GB" altLang="en-US"/>
              <a:t>Rosenshine’s Principles of Instruction</a:t>
            </a:r>
          </a:p>
        </p:txBody>
      </p:sp>
      <p:sp>
        <p:nvSpPr>
          <p:cNvPr id="15363" name="Content Placeholder 2">
            <a:extLst>
              <a:ext uri="{FF2B5EF4-FFF2-40B4-BE49-F238E27FC236}">
                <a16:creationId xmlns:a16="http://schemas.microsoft.com/office/drawing/2014/main" id="{7537988B-9C27-B274-8F20-94B9CA3E1CB4}"/>
              </a:ext>
            </a:extLst>
          </p:cNvPr>
          <p:cNvSpPr>
            <a:spLocks noGrp="1" noChangeArrowheads="1"/>
          </p:cNvSpPr>
          <p:nvPr>
            <p:ph idx="1"/>
          </p:nvPr>
        </p:nvSpPr>
        <p:spPr>
          <a:xfrm>
            <a:off x="838200" y="2540000"/>
            <a:ext cx="10515600" cy="3403600"/>
          </a:xfrm>
        </p:spPr>
        <p:txBody>
          <a:bodyPr/>
          <a:lstStyle/>
          <a:p>
            <a:r>
              <a:rPr lang="en-GB" altLang="en-US">
                <a:solidFill>
                  <a:srgbClr val="404040"/>
                </a:solidFill>
              </a:rPr>
              <a:t>Rosenshine’s principles resonate for teachers of all subjects and contexts – because it focuses on aspects of teaching that are pretty much universal:  </a:t>
            </a:r>
          </a:p>
          <a:p>
            <a:pPr lvl="3"/>
            <a:r>
              <a:rPr lang="en-GB" altLang="en-US" sz="3200">
                <a:solidFill>
                  <a:srgbClr val="404040"/>
                </a:solidFill>
              </a:rPr>
              <a:t>questioning, </a:t>
            </a:r>
          </a:p>
          <a:p>
            <a:pPr lvl="3"/>
            <a:r>
              <a:rPr lang="en-GB" altLang="en-US" sz="3200">
                <a:solidFill>
                  <a:srgbClr val="404040"/>
                </a:solidFill>
              </a:rPr>
              <a:t>practice, </a:t>
            </a:r>
          </a:p>
          <a:p>
            <a:pPr lvl="3"/>
            <a:r>
              <a:rPr lang="en-GB" altLang="en-US" sz="3200">
                <a:solidFill>
                  <a:srgbClr val="404040"/>
                </a:solidFill>
              </a:rPr>
              <a:t>building knowledge. </a:t>
            </a:r>
            <a:endParaRPr lang="en-GB" altLang="en-US" sz="32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2F0B5C2-0BC5-1193-628E-8613B3892280}"/>
              </a:ext>
            </a:extLst>
          </p:cNvPr>
          <p:cNvSpPr txBox="1"/>
          <p:nvPr/>
        </p:nvSpPr>
        <p:spPr>
          <a:xfrm>
            <a:off x="911225" y="1268413"/>
            <a:ext cx="10369550" cy="4956175"/>
          </a:xfrm>
          <a:prstGeom prst="rect">
            <a:avLst/>
          </a:prstGeom>
          <a:noFill/>
        </p:spPr>
        <p:txBody>
          <a:bodyPr>
            <a:spAutoFit/>
          </a:bodyPr>
          <a:lstStyle/>
          <a:p>
            <a:pPr algn="ctr">
              <a:defRPr/>
            </a:pPr>
            <a:r>
              <a:rPr lang="en-GB" sz="4000" i="1" cap="all" dirty="0">
                <a:solidFill>
                  <a:srgbClr val="9EC9E9"/>
                </a:solidFill>
                <a:latin typeface="Roboto" panose="02000000000000000000" pitchFamily="2" charset="0"/>
              </a:rPr>
              <a:t>“THERE’S NO HARD FAST DOGMA HERE. IT IS QUITE POSSIBLE TO MAKE A REASONABLE LIST OF 4 OR 6 OR 8 FUNCTIONS; HOWEVER,THESE FUNCTIONS ARE MEANT</a:t>
            </a:r>
            <a:br>
              <a:rPr lang="en-GB" sz="4000" i="1" cap="all" dirty="0">
                <a:solidFill>
                  <a:srgbClr val="9EC9E9"/>
                </a:solidFill>
                <a:latin typeface="Roboto" panose="02000000000000000000" pitchFamily="2" charset="0"/>
              </a:rPr>
            </a:br>
            <a:r>
              <a:rPr lang="en-GB" sz="4000" i="1" cap="all" dirty="0">
                <a:solidFill>
                  <a:srgbClr val="9EC9E9"/>
                </a:solidFill>
                <a:latin typeface="Roboto" panose="02000000000000000000" pitchFamily="2" charset="0"/>
              </a:rPr>
              <a:t>TO SERVE AS A GUIDE FOR DISCUSSING THE GENERAL NATURE OF EFFECTIVE INSTRUCTION”.</a:t>
            </a:r>
          </a:p>
          <a:p>
            <a:pPr>
              <a:defRPr/>
            </a:pPr>
            <a:r>
              <a:rPr lang="en-GB" sz="1800" dirty="0" err="1">
                <a:solidFill>
                  <a:srgbClr val="6C7781"/>
                </a:solidFill>
                <a:latin typeface="Roboto" panose="02000000000000000000" pitchFamily="2" charset="0"/>
              </a:rPr>
              <a:t>Rosenshine</a:t>
            </a:r>
            <a:r>
              <a:rPr lang="en-GB" sz="1800" dirty="0">
                <a:solidFill>
                  <a:srgbClr val="6C7781"/>
                </a:solidFill>
                <a:latin typeface="Roboto" panose="02000000000000000000" pitchFamily="2" charset="0"/>
              </a:rPr>
              <a:t>, B. (1982) </a:t>
            </a:r>
            <a:r>
              <a:rPr lang="en-GB" sz="1800" i="1" dirty="0">
                <a:solidFill>
                  <a:srgbClr val="6C7781"/>
                </a:solidFill>
                <a:latin typeface="Roboto" panose="02000000000000000000" pitchFamily="2" charset="0"/>
              </a:rPr>
              <a:t>Teaching Functions in Instructional Programmes</a:t>
            </a:r>
            <a:r>
              <a:rPr lang="en-GB" sz="1800" dirty="0">
                <a:solidFill>
                  <a:srgbClr val="6C7781"/>
                </a:solidFill>
                <a:latin typeface="Roboto" panose="02000000000000000000" pitchFamily="2" charset="0"/>
              </a:rPr>
              <a:t>. National Institute of Education. Washington DC</a:t>
            </a:r>
            <a:endParaRPr lang="en-GB"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6AC816B5-27AD-0E9D-3AC7-049D9098F6EE}"/>
              </a:ext>
            </a:extLst>
          </p:cNvPr>
          <p:cNvSpPr>
            <a:spLocks noGrp="1" noChangeArrowheads="1"/>
          </p:cNvSpPr>
          <p:nvPr>
            <p:ph type="title"/>
          </p:nvPr>
        </p:nvSpPr>
        <p:spPr>
          <a:xfrm>
            <a:off x="550863" y="892175"/>
            <a:ext cx="10515600" cy="836613"/>
          </a:xfrm>
        </p:spPr>
        <p:txBody>
          <a:bodyPr/>
          <a:lstStyle/>
          <a:p>
            <a:r>
              <a:rPr lang="en-GB" altLang="en-US"/>
              <a:t>Rosenshine’s Principles of Instruction</a:t>
            </a:r>
          </a:p>
        </p:txBody>
      </p:sp>
      <p:sp>
        <p:nvSpPr>
          <p:cNvPr id="3" name="Content Placeholder 2">
            <a:extLst>
              <a:ext uri="{FF2B5EF4-FFF2-40B4-BE49-F238E27FC236}">
                <a16:creationId xmlns:a16="http://schemas.microsoft.com/office/drawing/2014/main" id="{FB1B4CE8-15B6-7646-F0B8-884A2DC182B4}"/>
              </a:ext>
            </a:extLst>
          </p:cNvPr>
          <p:cNvSpPr>
            <a:spLocks noGrp="1"/>
          </p:cNvSpPr>
          <p:nvPr>
            <p:ph idx="1"/>
          </p:nvPr>
        </p:nvSpPr>
        <p:spPr>
          <a:xfrm>
            <a:off x="838200" y="1844675"/>
            <a:ext cx="10515600" cy="4098925"/>
          </a:xfrm>
        </p:spPr>
        <p:txBody>
          <a:bodyPr/>
          <a:lstStyle/>
          <a:p>
            <a:pPr marL="0" indent="0">
              <a:buFont typeface="Arial" panose="020B0604020202020204" pitchFamily="34" charset="0"/>
              <a:buNone/>
              <a:defRPr/>
            </a:pPr>
            <a:r>
              <a:rPr lang="en-GB" dirty="0">
                <a:solidFill>
                  <a:srgbClr val="222222"/>
                </a:solidFill>
                <a:latin typeface="Verdana" panose="020B0604030504040204" pitchFamily="34" charset="0"/>
              </a:rPr>
              <a:t>Originally there were 6 Principles:</a:t>
            </a:r>
          </a:p>
          <a:p>
            <a:pPr>
              <a:buFont typeface="+mj-lt"/>
              <a:buAutoNum type="arabicPeriod"/>
              <a:defRPr/>
            </a:pPr>
            <a:r>
              <a:rPr lang="en-GB" dirty="0">
                <a:solidFill>
                  <a:srgbClr val="222222"/>
                </a:solidFill>
                <a:latin typeface="Verdana" panose="020B0604030504040204" pitchFamily="34" charset="0"/>
              </a:rPr>
              <a:t>Review, checking previous day’s work (and reteaching if necessary).</a:t>
            </a:r>
          </a:p>
          <a:p>
            <a:pPr>
              <a:buFont typeface="+mj-lt"/>
              <a:buAutoNum type="arabicPeriod"/>
              <a:defRPr/>
            </a:pPr>
            <a:r>
              <a:rPr lang="en-GB" dirty="0">
                <a:solidFill>
                  <a:srgbClr val="222222"/>
                </a:solidFill>
                <a:latin typeface="Verdana" panose="020B0604030504040204" pitchFamily="34" charset="0"/>
              </a:rPr>
              <a:t>Presenting new content/skills.</a:t>
            </a:r>
          </a:p>
          <a:p>
            <a:pPr>
              <a:buFont typeface="+mj-lt"/>
              <a:buAutoNum type="arabicPeriod"/>
              <a:defRPr/>
            </a:pPr>
            <a:r>
              <a:rPr lang="en-GB" dirty="0">
                <a:solidFill>
                  <a:srgbClr val="222222"/>
                </a:solidFill>
                <a:latin typeface="Verdana" panose="020B0604030504040204" pitchFamily="34" charset="0"/>
              </a:rPr>
              <a:t>Initial student practice (and check­ing for understanding).</a:t>
            </a:r>
          </a:p>
          <a:p>
            <a:pPr>
              <a:buFont typeface="+mj-lt"/>
              <a:buAutoNum type="arabicPeriod"/>
              <a:defRPr/>
            </a:pPr>
            <a:r>
              <a:rPr lang="en-GB" dirty="0">
                <a:solidFill>
                  <a:srgbClr val="222222"/>
                </a:solidFill>
                <a:latin typeface="Verdana" panose="020B0604030504040204" pitchFamily="34" charset="0"/>
              </a:rPr>
              <a:t>Feedback and correctives (and re-teaching if necessary).</a:t>
            </a:r>
          </a:p>
          <a:p>
            <a:pPr>
              <a:buFont typeface="+mj-lt"/>
              <a:buAutoNum type="arabicPeriod"/>
              <a:defRPr/>
            </a:pPr>
            <a:r>
              <a:rPr lang="en-GB" dirty="0">
                <a:solidFill>
                  <a:srgbClr val="222222"/>
                </a:solidFill>
                <a:latin typeface="Verdana" panose="020B0604030504040204" pitchFamily="34" charset="0"/>
              </a:rPr>
              <a:t>Student independent practice.</a:t>
            </a:r>
          </a:p>
          <a:p>
            <a:pPr>
              <a:buFont typeface="+mj-lt"/>
              <a:buAutoNum type="arabicPeriod"/>
              <a:defRPr/>
            </a:pPr>
            <a:r>
              <a:rPr lang="en-GB" dirty="0">
                <a:solidFill>
                  <a:srgbClr val="222222"/>
                </a:solidFill>
                <a:latin typeface="Verdana" panose="020B0604030504040204" pitchFamily="34" charset="0"/>
              </a:rPr>
              <a:t>Weekly and monthly reviews.</a:t>
            </a:r>
          </a:p>
          <a:p>
            <a:pPr>
              <a:defRPr/>
            </a:pPr>
            <a:endParaRPr lang="en-GB" sz="32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E20B37DE-27F2-90F0-AE0B-EAE231A1B9D9}"/>
              </a:ext>
            </a:extLst>
          </p:cNvPr>
          <p:cNvSpPr>
            <a:spLocks noGrp="1" noChangeArrowheads="1"/>
          </p:cNvSpPr>
          <p:nvPr>
            <p:ph type="title"/>
          </p:nvPr>
        </p:nvSpPr>
        <p:spPr>
          <a:xfrm>
            <a:off x="407988" y="250825"/>
            <a:ext cx="10515600" cy="1325563"/>
          </a:xfrm>
        </p:spPr>
        <p:txBody>
          <a:bodyPr/>
          <a:lstStyle/>
          <a:p>
            <a:r>
              <a:rPr lang="en-GB" altLang="en-US"/>
              <a:t>Rosenshine’s Principles of Instruction</a:t>
            </a:r>
          </a:p>
        </p:txBody>
      </p:sp>
      <p:sp>
        <p:nvSpPr>
          <p:cNvPr id="3" name="Content Placeholder 2">
            <a:extLst>
              <a:ext uri="{FF2B5EF4-FFF2-40B4-BE49-F238E27FC236}">
                <a16:creationId xmlns:a16="http://schemas.microsoft.com/office/drawing/2014/main" id="{4E230D8D-C604-0046-2D0C-8E204B8AA7A6}"/>
              </a:ext>
            </a:extLst>
          </p:cNvPr>
          <p:cNvSpPr>
            <a:spLocks noGrp="1"/>
          </p:cNvSpPr>
          <p:nvPr>
            <p:ph idx="1"/>
          </p:nvPr>
        </p:nvSpPr>
        <p:spPr>
          <a:xfrm>
            <a:off x="452438" y="1341438"/>
            <a:ext cx="10515600" cy="5265737"/>
          </a:xfrm>
        </p:spPr>
        <p:txBody>
          <a:bodyPr/>
          <a:lstStyle/>
          <a:p>
            <a:pPr marL="0" indent="0">
              <a:buFont typeface="Arial" panose="020B0604020202020204" pitchFamily="34" charset="0"/>
              <a:buNone/>
              <a:defRPr/>
            </a:pPr>
            <a:r>
              <a:rPr lang="en-GB" sz="2400" dirty="0">
                <a:solidFill>
                  <a:srgbClr val="222222"/>
                </a:solidFill>
              </a:rPr>
              <a:t>Expanded 10 in 2012:</a:t>
            </a:r>
          </a:p>
          <a:p>
            <a:pPr>
              <a:buFont typeface="+mj-lt"/>
              <a:buAutoNum type="arabicPeriod"/>
              <a:defRPr/>
            </a:pPr>
            <a:r>
              <a:rPr lang="en-GB" sz="2400" b="1" dirty="0">
                <a:solidFill>
                  <a:srgbClr val="222222"/>
                </a:solidFill>
              </a:rPr>
              <a:t>Begin the lesson with a review of previous learning.</a:t>
            </a:r>
            <a:endParaRPr lang="en-GB" sz="2400" dirty="0">
              <a:solidFill>
                <a:srgbClr val="222222"/>
              </a:solidFill>
            </a:endParaRPr>
          </a:p>
          <a:p>
            <a:pPr>
              <a:buFont typeface="+mj-lt"/>
              <a:buAutoNum type="arabicPeriod"/>
              <a:defRPr/>
            </a:pPr>
            <a:r>
              <a:rPr lang="en-GB" sz="2400" b="1" dirty="0">
                <a:solidFill>
                  <a:srgbClr val="222222"/>
                </a:solidFill>
              </a:rPr>
              <a:t>Present new material in small steps.</a:t>
            </a:r>
            <a:endParaRPr lang="en-GB" sz="2400" dirty="0">
              <a:solidFill>
                <a:srgbClr val="222222"/>
              </a:solidFill>
            </a:endParaRPr>
          </a:p>
          <a:p>
            <a:pPr>
              <a:buFont typeface="+mj-lt"/>
              <a:buAutoNum type="arabicPeriod"/>
              <a:defRPr/>
            </a:pPr>
            <a:r>
              <a:rPr lang="en-GB" sz="2400" b="1" dirty="0">
                <a:solidFill>
                  <a:srgbClr val="222222"/>
                </a:solidFill>
                <a:highlight>
                  <a:srgbClr val="FFFF00"/>
                </a:highlight>
              </a:rPr>
              <a:t>Ask a large number of questions (and to all students).</a:t>
            </a:r>
            <a:endParaRPr lang="en-GB" sz="2400" dirty="0">
              <a:solidFill>
                <a:srgbClr val="222222"/>
              </a:solidFill>
              <a:highlight>
                <a:srgbClr val="FFFF00"/>
              </a:highlight>
            </a:endParaRPr>
          </a:p>
          <a:p>
            <a:pPr>
              <a:buFont typeface="+mj-lt"/>
              <a:buAutoNum type="arabicPeriod"/>
              <a:defRPr/>
            </a:pPr>
            <a:r>
              <a:rPr lang="en-GB" sz="2400" b="1" dirty="0">
                <a:solidFill>
                  <a:srgbClr val="222222"/>
                </a:solidFill>
                <a:highlight>
                  <a:srgbClr val="FFFF00"/>
                </a:highlight>
              </a:rPr>
              <a:t>Provide models and worked examples.</a:t>
            </a:r>
            <a:endParaRPr lang="en-GB" sz="2400" dirty="0">
              <a:solidFill>
                <a:srgbClr val="222222"/>
              </a:solidFill>
              <a:highlight>
                <a:srgbClr val="FFFF00"/>
              </a:highlight>
            </a:endParaRPr>
          </a:p>
          <a:p>
            <a:pPr>
              <a:buFont typeface="+mj-lt"/>
              <a:buAutoNum type="arabicPeriod"/>
              <a:defRPr/>
            </a:pPr>
            <a:r>
              <a:rPr lang="en-GB" sz="2400" b="1" dirty="0">
                <a:solidFill>
                  <a:srgbClr val="222222"/>
                </a:solidFill>
              </a:rPr>
              <a:t>Practise using the new material.</a:t>
            </a:r>
            <a:endParaRPr lang="en-GB" sz="2400" dirty="0">
              <a:solidFill>
                <a:srgbClr val="222222"/>
              </a:solidFill>
            </a:endParaRPr>
          </a:p>
          <a:p>
            <a:pPr>
              <a:buFont typeface="+mj-lt"/>
              <a:buAutoNum type="arabicPeriod"/>
              <a:defRPr/>
            </a:pPr>
            <a:r>
              <a:rPr lang="en-GB" sz="2400" b="1" dirty="0">
                <a:solidFill>
                  <a:srgbClr val="222222"/>
                </a:solidFill>
              </a:rPr>
              <a:t>Check for understanding frequently and correct errors.</a:t>
            </a:r>
            <a:endParaRPr lang="en-GB" sz="2400" dirty="0">
              <a:solidFill>
                <a:srgbClr val="222222"/>
              </a:solidFill>
            </a:endParaRPr>
          </a:p>
          <a:p>
            <a:pPr>
              <a:buFont typeface="+mj-lt"/>
              <a:buAutoNum type="arabicPeriod"/>
              <a:defRPr/>
            </a:pPr>
            <a:r>
              <a:rPr lang="en-GB" sz="2400" b="1" dirty="0">
                <a:solidFill>
                  <a:srgbClr val="222222"/>
                </a:solidFill>
                <a:highlight>
                  <a:srgbClr val="FFFF00"/>
                </a:highlight>
              </a:rPr>
              <a:t>Obtain a high success rate</a:t>
            </a:r>
            <a:r>
              <a:rPr lang="en-GB" sz="2400" b="1" dirty="0">
                <a:solidFill>
                  <a:srgbClr val="222222"/>
                </a:solidFill>
              </a:rPr>
              <a:t>.</a:t>
            </a:r>
            <a:endParaRPr lang="en-GB" sz="2400" dirty="0">
              <a:solidFill>
                <a:srgbClr val="222222"/>
              </a:solidFill>
            </a:endParaRPr>
          </a:p>
          <a:p>
            <a:pPr>
              <a:buFont typeface="+mj-lt"/>
              <a:buAutoNum type="arabicPeriod"/>
              <a:defRPr/>
            </a:pPr>
            <a:r>
              <a:rPr lang="en-GB" sz="2400" b="1" dirty="0">
                <a:solidFill>
                  <a:srgbClr val="222222"/>
                </a:solidFill>
                <a:highlight>
                  <a:srgbClr val="FFFF00"/>
                </a:highlight>
              </a:rPr>
              <a:t>Provide scaffolds for difficult tasks</a:t>
            </a:r>
            <a:r>
              <a:rPr lang="en-GB" sz="2400" b="1" dirty="0">
                <a:solidFill>
                  <a:srgbClr val="222222"/>
                </a:solidFill>
              </a:rPr>
              <a:t>.</a:t>
            </a:r>
            <a:endParaRPr lang="en-GB" sz="2400" dirty="0">
              <a:solidFill>
                <a:srgbClr val="222222"/>
              </a:solidFill>
            </a:endParaRPr>
          </a:p>
          <a:p>
            <a:pPr>
              <a:buFont typeface="+mj-lt"/>
              <a:buAutoNum type="arabicPeriod"/>
              <a:defRPr/>
            </a:pPr>
            <a:r>
              <a:rPr lang="en-GB" sz="2400" b="1" dirty="0">
                <a:solidFill>
                  <a:srgbClr val="222222"/>
                </a:solidFill>
              </a:rPr>
              <a:t>Independent practice.</a:t>
            </a:r>
            <a:endParaRPr lang="en-GB" sz="2400" dirty="0">
              <a:solidFill>
                <a:srgbClr val="222222"/>
              </a:solidFill>
            </a:endParaRPr>
          </a:p>
          <a:p>
            <a:pPr>
              <a:buFont typeface="+mj-lt"/>
              <a:buAutoNum type="arabicPeriod"/>
              <a:defRPr/>
            </a:pPr>
            <a:r>
              <a:rPr lang="en-GB" sz="2400" b="1" dirty="0">
                <a:solidFill>
                  <a:srgbClr val="222222"/>
                </a:solidFill>
              </a:rPr>
              <a:t>Monthly and weekly reviews.</a:t>
            </a:r>
            <a:endParaRPr lang="en-GB" sz="2400" dirty="0">
              <a:solidFill>
                <a:srgbClr val="222222"/>
              </a:solidFill>
            </a:endParaRPr>
          </a:p>
          <a:p>
            <a:pPr>
              <a:defRPr/>
            </a:pPr>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3ED68F4F-B1AF-D34B-5B40-91F0D2F1DB84}"/>
              </a:ext>
            </a:extLst>
          </p:cNvPr>
          <p:cNvSpPr>
            <a:spLocks noGrp="1" noChangeArrowheads="1"/>
          </p:cNvSpPr>
          <p:nvPr>
            <p:ph type="title"/>
          </p:nvPr>
        </p:nvSpPr>
        <p:spPr>
          <a:xfrm>
            <a:off x="838200" y="1079500"/>
            <a:ext cx="10515600" cy="765175"/>
          </a:xfrm>
        </p:spPr>
        <p:txBody>
          <a:bodyPr/>
          <a:lstStyle/>
          <a:p>
            <a:r>
              <a:rPr lang="en-US" altLang="en-US" sz="3200"/>
              <a:t>Principle 1: Begin the session with a review of previous learning</a:t>
            </a:r>
          </a:p>
        </p:txBody>
      </p:sp>
      <p:sp>
        <p:nvSpPr>
          <p:cNvPr id="19459" name="Content Placeholder 2">
            <a:extLst>
              <a:ext uri="{FF2B5EF4-FFF2-40B4-BE49-F238E27FC236}">
                <a16:creationId xmlns:a16="http://schemas.microsoft.com/office/drawing/2014/main" id="{00B236C6-91B1-1DF8-B1D8-7A14408D94A3}"/>
              </a:ext>
            </a:extLst>
          </p:cNvPr>
          <p:cNvSpPr>
            <a:spLocks noGrp="1" noChangeArrowheads="1"/>
          </p:cNvSpPr>
          <p:nvPr>
            <p:ph idx="1"/>
          </p:nvPr>
        </p:nvSpPr>
        <p:spPr>
          <a:xfrm>
            <a:off x="838200" y="2060575"/>
            <a:ext cx="10515600" cy="3883025"/>
          </a:xfrm>
        </p:spPr>
        <p:txBody>
          <a:bodyPr/>
          <a:lstStyle/>
          <a:p>
            <a:pPr marL="0" indent="0">
              <a:buFont typeface="Arial" panose="020B0604020202020204" pitchFamily="34" charset="0"/>
              <a:buNone/>
            </a:pPr>
            <a:r>
              <a:rPr lang="en-GB" altLang="en-US">
                <a:solidFill>
                  <a:srgbClr val="222222"/>
                </a:solidFill>
              </a:rPr>
              <a:t>Why? </a:t>
            </a:r>
          </a:p>
          <a:p>
            <a:pPr lvl="1"/>
            <a:r>
              <a:rPr lang="en-GB" altLang="en-US" sz="2800">
                <a:solidFill>
                  <a:srgbClr val="222222"/>
                </a:solidFill>
              </a:rPr>
              <a:t>to uncover and challenge misconceptions, </a:t>
            </a:r>
          </a:p>
          <a:p>
            <a:pPr lvl="1"/>
            <a:r>
              <a:rPr lang="en-GB" altLang="en-US" sz="2800">
                <a:solidFill>
                  <a:srgbClr val="222222"/>
                </a:solidFill>
              </a:rPr>
              <a:t>peer or self-marking work and correcting mistakes. </a:t>
            </a:r>
          </a:p>
          <a:p>
            <a:pPr lvl="1"/>
            <a:r>
              <a:rPr lang="en-GB" altLang="en-US" sz="2800">
                <a:solidFill>
                  <a:srgbClr val="222222"/>
                </a:solidFill>
              </a:rPr>
              <a:t>strengthen understanding and the connections between ideas</a:t>
            </a:r>
          </a:p>
          <a:p>
            <a:pPr marL="0" indent="0">
              <a:buFont typeface="Arial" panose="020B0604020202020204" pitchFamily="34" charset="0"/>
              <a:buNone/>
            </a:pPr>
            <a:endParaRPr lang="en-GB" altLang="en-US" sz="3200">
              <a:solidFill>
                <a:srgbClr val="222222"/>
              </a:solidFill>
            </a:endParaRPr>
          </a:p>
          <a:p>
            <a:pPr marL="0" indent="0">
              <a:buFont typeface="Arial" panose="020B0604020202020204" pitchFamily="34" charset="0"/>
              <a:buNone/>
            </a:pPr>
            <a:r>
              <a:rPr lang="en-GB" altLang="en-US" sz="3200">
                <a:solidFill>
                  <a:srgbClr val="222222"/>
                </a:solidFill>
              </a:rPr>
              <a:t>Ideas?</a:t>
            </a:r>
          </a:p>
        </p:txBody>
      </p:sp>
      <p:sp>
        <p:nvSpPr>
          <p:cNvPr id="3" name="Rectangle 2">
            <a:extLst>
              <a:ext uri="{FF2B5EF4-FFF2-40B4-BE49-F238E27FC236}">
                <a16:creationId xmlns:a16="http://schemas.microsoft.com/office/drawing/2014/main" id="{52028C25-8320-F362-C5B9-7B1B1ABDAD87}"/>
              </a:ext>
            </a:extLst>
          </p:cNvPr>
          <p:cNvSpPr/>
          <p:nvPr/>
        </p:nvSpPr>
        <p:spPr>
          <a:xfrm>
            <a:off x="9731874" y="3212976"/>
            <a:ext cx="2444934" cy="3770263"/>
          </a:xfrm>
          <a:prstGeom prst="rect">
            <a:avLst/>
          </a:prstGeom>
          <a:noFill/>
        </p:spPr>
        <p:txBody>
          <a:bodyPr>
            <a:spAutoFit/>
          </a:bodyPr>
          <a:lstStyle/>
          <a:p>
            <a:pPr algn="ctr">
              <a:defRPr/>
            </a:pPr>
            <a:r>
              <a:rPr lang="en-US" sz="23900" dirty="0">
                <a:ln w="0">
                  <a:solidFill>
                    <a:srgbClr val="0070C0"/>
                  </a:solidFill>
                </a:ln>
                <a:solidFill>
                  <a:srgbClr val="0070C0"/>
                </a:solidFill>
                <a:effectLst>
                  <a:outerShdw blurRad="38100" dist="19050" dir="2700000" algn="tl" rotWithShape="0">
                    <a:schemeClr val="dk1">
                      <a:alpha val="40000"/>
                    </a:schemeClr>
                  </a:outerShdw>
                </a:effectLst>
              </a:rPr>
              <a:t>1</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9459">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9459">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9459">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945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9" grpId="0" build="p"/>
    </p:bldLst>
  </p:timing>
</p:sld>
</file>

<file path=ppt/theme/theme1.xml><?xml version="1.0" encoding="utf-8"?>
<a:theme xmlns:a="http://schemas.openxmlformats.org/drawingml/2006/main" name="Hampshire Achieves Titl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Hampshire Achieves Titl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Hampshire Achieves Insid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LongProperties xmlns="http://schemas.microsoft.com/office/2006/metadata/longProperti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18A98446DD4B35408626C5CD05C780AF" ma:contentTypeVersion="12" ma:contentTypeDescription="Create a new document." ma:contentTypeScope="" ma:versionID="f10af10d43e58eabb0079d00b16ae2c5">
  <xsd:schema xmlns:xsd="http://www.w3.org/2001/XMLSchema" xmlns:xs="http://www.w3.org/2001/XMLSchema" xmlns:p="http://schemas.microsoft.com/office/2006/metadata/properties" xmlns:ns3="d6c9f295-6866-40ba-9ed9-513ce23f1344" xmlns:ns4="7877a85d-1b44-49b4-b533-86f3b630674e" targetNamespace="http://schemas.microsoft.com/office/2006/metadata/properties" ma:root="true" ma:fieldsID="5fe7be5e115e9092ab097034c762af5c" ns3:_="" ns4:_="">
    <xsd:import namespace="d6c9f295-6866-40ba-9ed9-513ce23f1344"/>
    <xsd:import namespace="7877a85d-1b44-49b4-b533-86f3b630674e"/>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4:SharedWithUsers" minOccurs="0"/>
                <xsd:element ref="ns4:SharedWithDetails" minOccurs="0"/>
                <xsd:element ref="ns4:SharingHintHash" minOccurs="0"/>
                <xsd:element ref="ns3:MediaServiceGenerationTime" minOccurs="0"/>
                <xsd:element ref="ns3:MediaServiceEventHashCode" minOccurs="0"/>
                <xsd:element ref="ns3:MediaServiceOCR"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6c9f295-6866-40ba-9ed9-513ce23f13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877a85d-1b44-49b4-b533-86f3b630674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SharingHintHash" ma:index="14"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251E03A-42B6-4BDA-8DA9-E76E2A8B98EE}">
  <ds:schemaRefs>
    <ds:schemaRef ds:uri="http://schemas.microsoft.com/office/2006/metadata/longProperties"/>
  </ds:schemaRefs>
</ds:datastoreItem>
</file>

<file path=customXml/itemProps2.xml><?xml version="1.0" encoding="utf-8"?>
<ds:datastoreItem xmlns:ds="http://schemas.openxmlformats.org/officeDocument/2006/customXml" ds:itemID="{82F3ECB9-C3DC-4107-96DD-5B552BED2AC7}">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CC83CAB8-0F82-48B0-9093-6C85C2B0DBA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6c9f295-6866-40ba-9ed9-513ce23f1344"/>
    <ds:schemaRef ds:uri="7877a85d-1b44-49b4-b533-86f3b63067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3FF3E7E7-1D39-496C-A76F-048C6B435F67}">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826</TotalTime>
  <Words>1290</Words>
  <Application>Microsoft Office PowerPoint</Application>
  <PresentationFormat>Widescreen</PresentationFormat>
  <Paragraphs>170</Paragraphs>
  <Slides>23</Slides>
  <Notes>10</Notes>
  <HiddenSlides>0</HiddenSlides>
  <MMClips>0</MMClips>
  <ScaleCrop>false</ScaleCrop>
  <HeadingPairs>
    <vt:vector size="6" baseType="variant">
      <vt:variant>
        <vt:lpstr>Fonts Used</vt:lpstr>
      </vt:variant>
      <vt:variant>
        <vt:i4>8</vt:i4>
      </vt:variant>
      <vt:variant>
        <vt:lpstr>Theme</vt:lpstr>
      </vt:variant>
      <vt:variant>
        <vt:i4>3</vt:i4>
      </vt:variant>
      <vt:variant>
        <vt:lpstr>Slide Titles</vt:lpstr>
      </vt:variant>
      <vt:variant>
        <vt:i4>23</vt:i4>
      </vt:variant>
    </vt:vector>
  </HeadingPairs>
  <TitlesOfParts>
    <vt:vector size="34" baseType="lpstr">
      <vt:lpstr>Arial</vt:lpstr>
      <vt:lpstr>Calibri</vt:lpstr>
      <vt:lpstr>Times New Roman</vt:lpstr>
      <vt:lpstr>Roboto</vt:lpstr>
      <vt:lpstr>Verdana</vt:lpstr>
      <vt:lpstr>Calibri Light</vt:lpstr>
      <vt:lpstr>Courier New</vt:lpstr>
      <vt:lpstr>Wingdings</vt:lpstr>
      <vt:lpstr>Hampshire Achieves Title</vt:lpstr>
      <vt:lpstr>1_Hampshire Achieves Title</vt:lpstr>
      <vt:lpstr>1_Hampshire Achieves Inside</vt:lpstr>
      <vt:lpstr>PowerPoint Presentation</vt:lpstr>
      <vt:lpstr>Aim of today</vt:lpstr>
      <vt:lpstr>PowerPoint Presentation</vt:lpstr>
      <vt:lpstr>Barak Rosenshine</vt:lpstr>
      <vt:lpstr>Rosenshine’s Principles of Instruction</vt:lpstr>
      <vt:lpstr>PowerPoint Presentation</vt:lpstr>
      <vt:lpstr>Rosenshine’s Principles of Instruction</vt:lpstr>
      <vt:lpstr>Rosenshine’s Principles of Instruction</vt:lpstr>
      <vt:lpstr>Principle 1: Begin the session with a review of previous learning</vt:lpstr>
      <vt:lpstr>Principle 2:Present new material in small steps</vt:lpstr>
      <vt:lpstr>Principle 3:Ask lots of questions (to all students).</vt:lpstr>
      <vt:lpstr>Principle 4:Provide models and worked examples</vt:lpstr>
      <vt:lpstr>Principle 5:Practise using the new material</vt:lpstr>
      <vt:lpstr>PowerPoint Presentation</vt:lpstr>
      <vt:lpstr>Principle 6:Check for understanding frequently and correct errors</vt:lpstr>
      <vt:lpstr>Principle 7:Obtain a high success rate.</vt:lpstr>
      <vt:lpstr>Principle 8:Provide scaffolds for difficult tasks.</vt:lpstr>
      <vt:lpstr>Principle 9: Independent practice</vt:lpstr>
      <vt:lpstr>Principle 10: Monthly and weekly reviews</vt:lpstr>
      <vt:lpstr>Final thoughts</vt:lpstr>
      <vt:lpstr>Did we achieve?</vt:lpstr>
      <vt:lpstr>PowerPoint Presentation</vt:lpstr>
      <vt:lpstr>PowerPoint Presentation</vt:lpstr>
    </vt:vector>
  </TitlesOfParts>
  <Company>Hampshire County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cxpudc</dc:creator>
  <cp:lastModifiedBy>Wendy Scott (Childrens Services)</cp:lastModifiedBy>
  <cp:revision>55</cp:revision>
  <dcterms:created xsi:type="dcterms:W3CDTF">2011-09-06T11:13:09Z</dcterms:created>
  <dcterms:modified xsi:type="dcterms:W3CDTF">2023-02-20T15:51:58Z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bout">
    <vt:lpwstr>;#Working with documents;#</vt:lpwstr>
  </property>
  <property fmtid="{D5CDD505-2E9C-101B-9397-08002B2CF9AE}" pid="3" name="display_urn:schemas-microsoft-com:office:office#SharedWithUsers">
    <vt:lpwstr>Richardson, Joanna (ENV);Nuttall, Fiona;Pidduck, Andy</vt:lpwstr>
  </property>
  <property fmtid="{D5CDD505-2E9C-101B-9397-08002B2CF9AE}" pid="4" name="SharedWithUsers">
    <vt:lpwstr>1514;#Richardson, Joanna (ENV);#2786;#Nuttall, Fiona;#1484;#Pidduck, Andy</vt:lpwstr>
  </property>
  <property fmtid="{D5CDD505-2E9C-101B-9397-08002B2CF9AE}" pid="5" name="Target Audiences">
    <vt:lpwstr/>
  </property>
  <property fmtid="{D5CDD505-2E9C-101B-9397-08002B2CF9AE}" pid="6" name="_dlc_ExpireDate">
    <vt:lpwstr>2022-01-31T14:19:20Z</vt:lpwstr>
  </property>
  <property fmtid="{D5CDD505-2E9C-101B-9397-08002B2CF9AE}" pid="7" name="hc632fe273cb498aa970207d30c3b1d8">
    <vt:lpwstr>Publication|03329f06-488e-4f83-8728-61e80ac28c5f</vt:lpwstr>
  </property>
  <property fmtid="{D5CDD505-2E9C-101B-9397-08002B2CF9AE}" pid="8" name="Post 14 Learning">
    <vt:lpwstr>349;#Post 14 Team Administration|1b42d645-3a1c-4bb3-8125-a929c6ca0880</vt:lpwstr>
  </property>
  <property fmtid="{D5CDD505-2E9C-101B-9397-08002B2CF9AE}" pid="9" name="d5183101b66d4e3dacd96e4e4686face">
    <vt:lpwstr/>
  </property>
  <property fmtid="{D5CDD505-2E9C-101B-9397-08002B2CF9AE}" pid="10" name="jb30d1c0940a41f7836212edd3171965">
    <vt:lpwstr>Post 14 Team Administration|1b42d645-3a1c-4bb3-8125-a929c6ca0880</vt:lpwstr>
  </property>
  <property fmtid="{D5CDD505-2E9C-101B-9397-08002B2CF9AE}" pid="11" name="j33cdd25bf9e4ea08677b665c22cea81">
    <vt:lpwstr/>
  </property>
  <property fmtid="{D5CDD505-2E9C-101B-9397-08002B2CF9AE}" pid="12" name="Physical Education and Sport">
    <vt:lpwstr/>
  </property>
  <property fmtid="{D5CDD505-2E9C-101B-9397-08002B2CF9AE}" pid="13" name="Youth Services">
    <vt:lpwstr/>
  </property>
  <property fmtid="{D5CDD505-2E9C-101B-9397-08002B2CF9AE}" pid="14" name="ka2fadf937d140639443f94f82f9d7d2">
    <vt:lpwstr/>
  </property>
  <property fmtid="{D5CDD505-2E9C-101B-9397-08002B2CF9AE}" pid="15" name="jf81eab6ba0d48e39021c117f6226ee2">
    <vt:lpwstr/>
  </property>
  <property fmtid="{D5CDD505-2E9C-101B-9397-08002B2CF9AE}" pid="16" name="Careers Service">
    <vt:lpwstr/>
  </property>
  <property fmtid="{D5CDD505-2E9C-101B-9397-08002B2CF9AE}" pid="17" name="CSD Groups and Meetings">
    <vt:lpwstr/>
  </property>
  <property fmtid="{D5CDD505-2E9C-101B-9397-08002B2CF9AE}" pid="18" name="Duke of Edinburgh Award">
    <vt:lpwstr/>
  </property>
  <property fmtid="{D5CDD505-2E9C-101B-9397-08002B2CF9AE}" pid="19" name="CSF">
    <vt:lpwstr/>
  </property>
  <property fmtid="{D5CDD505-2E9C-101B-9397-08002B2CF9AE}" pid="20" name="Education and Inclusion">
    <vt:lpwstr/>
  </property>
  <property fmtid="{D5CDD505-2E9C-101B-9397-08002B2CF9AE}" pid="21" name="Document Type">
    <vt:lpwstr>81;#Publication|03329f06-488e-4f83-8728-61e80ac28c5f</vt:lpwstr>
  </property>
  <property fmtid="{D5CDD505-2E9C-101B-9397-08002B2CF9AE}" pid="22" name="j62f77b6372d4d31815658479387a95c">
    <vt:lpwstr/>
  </property>
  <property fmtid="{D5CDD505-2E9C-101B-9397-08002B2CF9AE}" pid="23" name="d397eddc9e1d4f36bd09322be9c6af31">
    <vt:lpwstr/>
  </property>
  <property fmtid="{D5CDD505-2E9C-101B-9397-08002B2CF9AE}" pid="24" name="g4d05b73ac8e45788dace252164c008a">
    <vt:lpwstr/>
  </property>
  <property fmtid="{D5CDD505-2E9C-101B-9397-08002B2CF9AE}" pid="25" name="f8525ee3932e4ad9843cf3b91fb03df5">
    <vt:lpwstr/>
  </property>
  <property fmtid="{D5CDD505-2E9C-101B-9397-08002B2CF9AE}" pid="26" name="cf18ccb67a8c47b4a12d68c41e3eb221">
    <vt:lpwstr/>
  </property>
  <property fmtid="{D5CDD505-2E9C-101B-9397-08002B2CF9AE}" pid="27" name="TaxCatchAll">
    <vt:lpwstr>349;#Post 14 Team Administration|1b42d645-3a1c-4bb3-8125-a929c6ca0880;#81;#Publication|03329f06-488e-4f83-8728-61e80ac28c5f</vt:lpwstr>
  </property>
  <property fmtid="{D5CDD505-2E9C-101B-9397-08002B2CF9AE}" pid="28" name="kaa69b6aade4434483abfac0b390183b">
    <vt:lpwstr/>
  </property>
  <property fmtid="{D5CDD505-2E9C-101B-9397-08002B2CF9AE}" pid="29" name="Outdoor Education">
    <vt:lpwstr/>
  </property>
  <property fmtid="{D5CDD505-2E9C-101B-9397-08002B2CF9AE}" pid="30" name="School Support Staff">
    <vt:lpwstr/>
  </property>
  <property fmtid="{D5CDD505-2E9C-101B-9397-08002B2CF9AE}" pid="31" name="Schools">
    <vt:lpwstr/>
  </property>
  <property fmtid="{D5CDD505-2E9C-101B-9397-08002B2CF9AE}" pid="32" name="ContentTypeId">
    <vt:lpwstr>0x01010018A98446DD4B35408626C5CD05C780AF</vt:lpwstr>
  </property>
</Properties>
</file>