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1" r:id="rId2"/>
    <p:sldId id="306" r:id="rId3"/>
    <p:sldId id="311" r:id="rId4"/>
    <p:sldId id="322" r:id="rId5"/>
    <p:sldId id="373" r:id="rId6"/>
    <p:sldId id="364" r:id="rId7"/>
    <p:sldId id="372" r:id="rId8"/>
    <p:sldId id="374" r:id="rId9"/>
    <p:sldId id="375" r:id="rId10"/>
    <p:sldId id="378" r:id="rId11"/>
    <p:sldId id="379" r:id="rId12"/>
    <p:sldId id="380" r:id="rId13"/>
    <p:sldId id="381" r:id="rId14"/>
    <p:sldId id="382" r:id="rId15"/>
    <p:sldId id="377" r:id="rId16"/>
    <p:sldId id="383" r:id="rId17"/>
    <p:sldId id="385" r:id="rId18"/>
    <p:sldId id="386" r:id="rId19"/>
    <p:sldId id="3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8C758-3238-4AC3-BEC3-A69C4AD82BF8}" v="11" dt="2026-05-28T06:54:03.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y, Joanne (Childrens Services)" userId="39768c7e-49cb-4261-89ad-0d5ba049a24d" providerId="ADAL" clId="{A81FA7C8-B50E-4979-9009-2B50C182084B}"/>
    <pc:docChg chg="custSel addSld delSld modSld sldOrd">
      <pc:chgData name="Gray, Joanne (Childrens Services)" userId="39768c7e-49cb-4261-89ad-0d5ba049a24d" providerId="ADAL" clId="{A81FA7C8-B50E-4979-9009-2B50C182084B}" dt="2026-05-28T07:06:00.539" v="563" actId="255"/>
      <pc:docMkLst>
        <pc:docMk/>
      </pc:docMkLst>
      <pc:sldChg chg="modSp mod">
        <pc:chgData name="Gray, Joanne (Childrens Services)" userId="39768c7e-49cb-4261-89ad-0d5ba049a24d" providerId="ADAL" clId="{A81FA7C8-B50E-4979-9009-2B50C182084B}" dt="2026-05-28T06:34:51.926" v="95" actId="20577"/>
        <pc:sldMkLst>
          <pc:docMk/>
          <pc:sldMk cId="278462271" sldId="311"/>
        </pc:sldMkLst>
        <pc:graphicFrameChg chg="mod modGraphic">
          <ac:chgData name="Gray, Joanne (Childrens Services)" userId="39768c7e-49cb-4261-89ad-0d5ba049a24d" providerId="ADAL" clId="{A81FA7C8-B50E-4979-9009-2B50C182084B}" dt="2026-05-28T06:34:51.926" v="95" actId="20577"/>
          <ac:graphicFrameMkLst>
            <pc:docMk/>
            <pc:sldMk cId="278462271" sldId="311"/>
            <ac:graphicFrameMk id="24" creationId="{28857D6B-4442-1BDD-9F91-0E3C92F7E2C0}"/>
          </ac:graphicFrameMkLst>
        </pc:graphicFrameChg>
      </pc:sldChg>
      <pc:sldChg chg="modSp mod">
        <pc:chgData name="Gray, Joanne (Childrens Services)" userId="39768c7e-49cb-4261-89ad-0d5ba049a24d" providerId="ADAL" clId="{A81FA7C8-B50E-4979-9009-2B50C182084B}" dt="2026-05-28T06:35:38.269" v="113" actId="14100"/>
        <pc:sldMkLst>
          <pc:docMk/>
          <pc:sldMk cId="139967342" sldId="372"/>
        </pc:sldMkLst>
        <pc:spChg chg="mod">
          <ac:chgData name="Gray, Joanne (Childrens Services)" userId="39768c7e-49cb-4261-89ad-0d5ba049a24d" providerId="ADAL" clId="{A81FA7C8-B50E-4979-9009-2B50C182084B}" dt="2026-05-28T06:35:30.115" v="111" actId="27636"/>
          <ac:spMkLst>
            <pc:docMk/>
            <pc:sldMk cId="139967342" sldId="372"/>
            <ac:spMk id="2" creationId="{D0789EDB-806D-42EE-A4F7-203BFEBCD40B}"/>
          </ac:spMkLst>
        </pc:spChg>
        <pc:picChg chg="mod">
          <ac:chgData name="Gray, Joanne (Childrens Services)" userId="39768c7e-49cb-4261-89ad-0d5ba049a24d" providerId="ADAL" clId="{A81FA7C8-B50E-4979-9009-2B50C182084B}" dt="2026-05-28T06:35:38.269" v="113" actId="14100"/>
          <ac:picMkLst>
            <pc:docMk/>
            <pc:sldMk cId="139967342" sldId="372"/>
            <ac:picMk id="8" creationId="{B33921BB-7150-3C45-3A3B-F44ED8E9B665}"/>
          </ac:picMkLst>
        </pc:picChg>
      </pc:sldChg>
      <pc:sldChg chg="modSp mod">
        <pc:chgData name="Gray, Joanne (Childrens Services)" userId="39768c7e-49cb-4261-89ad-0d5ba049a24d" providerId="ADAL" clId="{A81FA7C8-B50E-4979-9009-2B50C182084B}" dt="2026-05-28T06:37:20.174" v="122" actId="255"/>
        <pc:sldMkLst>
          <pc:docMk/>
          <pc:sldMk cId="3401529779" sldId="374"/>
        </pc:sldMkLst>
        <pc:spChg chg="mod">
          <ac:chgData name="Gray, Joanne (Childrens Services)" userId="39768c7e-49cb-4261-89ad-0d5ba049a24d" providerId="ADAL" clId="{A81FA7C8-B50E-4979-9009-2B50C182084B}" dt="2026-05-28T06:37:20.174" v="122" actId="255"/>
          <ac:spMkLst>
            <pc:docMk/>
            <pc:sldMk cId="3401529779" sldId="374"/>
            <ac:spMk id="3" creationId="{EF945C05-DB1B-C19C-424F-31492EFBBAA3}"/>
          </ac:spMkLst>
        </pc:spChg>
      </pc:sldChg>
      <pc:sldChg chg="modSp">
        <pc:chgData name="Gray, Joanne (Childrens Services)" userId="39768c7e-49cb-4261-89ad-0d5ba049a24d" providerId="ADAL" clId="{A81FA7C8-B50E-4979-9009-2B50C182084B}" dt="2026-05-28T06:49:52.201" v="138"/>
        <pc:sldMkLst>
          <pc:docMk/>
          <pc:sldMk cId="878769152" sldId="376"/>
        </pc:sldMkLst>
        <pc:graphicFrameChg chg="mod">
          <ac:chgData name="Gray, Joanne (Childrens Services)" userId="39768c7e-49cb-4261-89ad-0d5ba049a24d" providerId="ADAL" clId="{A81FA7C8-B50E-4979-9009-2B50C182084B}" dt="2026-05-28T06:49:52.201" v="138"/>
          <ac:graphicFrameMkLst>
            <pc:docMk/>
            <pc:sldMk cId="878769152" sldId="376"/>
            <ac:graphicFrameMk id="24" creationId="{341FA0A5-B5B7-C604-0E64-7EDB4E73C10C}"/>
          </ac:graphicFrameMkLst>
        </pc:graphicFrameChg>
      </pc:sldChg>
      <pc:sldChg chg="modAnim">
        <pc:chgData name="Gray, Joanne (Childrens Services)" userId="39768c7e-49cb-4261-89ad-0d5ba049a24d" providerId="ADAL" clId="{A81FA7C8-B50E-4979-9009-2B50C182084B}" dt="2026-05-28T06:37:48.939" v="124"/>
        <pc:sldMkLst>
          <pc:docMk/>
          <pc:sldMk cId="2003685975" sldId="378"/>
        </pc:sldMkLst>
      </pc:sldChg>
      <pc:sldChg chg="modAnim">
        <pc:chgData name="Gray, Joanne (Childrens Services)" userId="39768c7e-49cb-4261-89ad-0d5ba049a24d" providerId="ADAL" clId="{A81FA7C8-B50E-4979-9009-2B50C182084B}" dt="2026-05-28T06:37:58.272" v="126"/>
        <pc:sldMkLst>
          <pc:docMk/>
          <pc:sldMk cId="3183938732" sldId="380"/>
        </pc:sldMkLst>
      </pc:sldChg>
      <pc:sldChg chg="modAnim">
        <pc:chgData name="Gray, Joanne (Childrens Services)" userId="39768c7e-49cb-4261-89ad-0d5ba049a24d" providerId="ADAL" clId="{A81FA7C8-B50E-4979-9009-2B50C182084B}" dt="2026-05-28T06:38:09.256" v="128"/>
        <pc:sldMkLst>
          <pc:docMk/>
          <pc:sldMk cId="526792913" sldId="382"/>
        </pc:sldMkLst>
      </pc:sldChg>
      <pc:sldChg chg="modSp mod">
        <pc:chgData name="Gray, Joanne (Childrens Services)" userId="39768c7e-49cb-4261-89ad-0d5ba049a24d" providerId="ADAL" clId="{A81FA7C8-B50E-4979-9009-2B50C182084B}" dt="2026-05-28T06:39:12.653" v="132" actId="14100"/>
        <pc:sldMkLst>
          <pc:docMk/>
          <pc:sldMk cId="1414238599" sldId="383"/>
        </pc:sldMkLst>
        <pc:spChg chg="mod">
          <ac:chgData name="Gray, Joanne (Childrens Services)" userId="39768c7e-49cb-4261-89ad-0d5ba049a24d" providerId="ADAL" clId="{A81FA7C8-B50E-4979-9009-2B50C182084B}" dt="2026-05-28T06:38:57.918" v="130" actId="14100"/>
          <ac:spMkLst>
            <pc:docMk/>
            <pc:sldMk cId="1414238599" sldId="383"/>
            <ac:spMk id="2" creationId="{C7E1F838-0574-E796-D058-B1824FE1A114}"/>
          </ac:spMkLst>
        </pc:spChg>
        <pc:spChg chg="mod">
          <ac:chgData name="Gray, Joanne (Childrens Services)" userId="39768c7e-49cb-4261-89ad-0d5ba049a24d" providerId="ADAL" clId="{A81FA7C8-B50E-4979-9009-2B50C182084B}" dt="2026-05-28T06:39:09.189" v="131" actId="255"/>
          <ac:spMkLst>
            <pc:docMk/>
            <pc:sldMk cId="1414238599" sldId="383"/>
            <ac:spMk id="3" creationId="{1F1AE86F-F09C-8A1B-9789-C34463006314}"/>
          </ac:spMkLst>
        </pc:spChg>
        <pc:picChg chg="mod">
          <ac:chgData name="Gray, Joanne (Childrens Services)" userId="39768c7e-49cb-4261-89ad-0d5ba049a24d" providerId="ADAL" clId="{A81FA7C8-B50E-4979-9009-2B50C182084B}" dt="2026-05-28T06:39:12.653" v="132" actId="14100"/>
          <ac:picMkLst>
            <pc:docMk/>
            <pc:sldMk cId="1414238599" sldId="383"/>
            <ac:picMk id="5" creationId="{381C78FC-F159-3D47-D0A3-871B3DFFE3F8}"/>
          </ac:picMkLst>
        </pc:picChg>
      </pc:sldChg>
      <pc:sldChg chg="del">
        <pc:chgData name="Gray, Joanne (Childrens Services)" userId="39768c7e-49cb-4261-89ad-0d5ba049a24d" providerId="ADAL" clId="{A81FA7C8-B50E-4979-9009-2B50C182084B}" dt="2026-05-28T06:50:20.040" v="149" actId="47"/>
        <pc:sldMkLst>
          <pc:docMk/>
          <pc:sldMk cId="2082834349" sldId="384"/>
        </pc:sldMkLst>
      </pc:sldChg>
      <pc:sldChg chg="modSp mod">
        <pc:chgData name="Gray, Joanne (Childrens Services)" userId="39768c7e-49cb-4261-89ad-0d5ba049a24d" providerId="ADAL" clId="{A81FA7C8-B50E-4979-9009-2B50C182084B}" dt="2026-05-28T06:39:38.581" v="136" actId="255"/>
        <pc:sldMkLst>
          <pc:docMk/>
          <pc:sldMk cId="153545848" sldId="385"/>
        </pc:sldMkLst>
        <pc:spChg chg="mod">
          <ac:chgData name="Gray, Joanne (Childrens Services)" userId="39768c7e-49cb-4261-89ad-0d5ba049a24d" providerId="ADAL" clId="{A81FA7C8-B50E-4979-9009-2B50C182084B}" dt="2026-05-28T06:39:38.581" v="136" actId="255"/>
          <ac:spMkLst>
            <pc:docMk/>
            <pc:sldMk cId="153545848" sldId="385"/>
            <ac:spMk id="3" creationId="{2FD1638C-77FF-B13A-7312-AFCB6EDF9BFE}"/>
          </ac:spMkLst>
        </pc:spChg>
      </pc:sldChg>
      <pc:sldChg chg="addSp delSp modSp add mod ord">
        <pc:chgData name="Gray, Joanne (Childrens Services)" userId="39768c7e-49cb-4261-89ad-0d5ba049a24d" providerId="ADAL" clId="{A81FA7C8-B50E-4979-9009-2B50C182084B}" dt="2026-05-28T07:06:00.539" v="563" actId="255"/>
        <pc:sldMkLst>
          <pc:docMk/>
          <pc:sldMk cId="2950758873" sldId="386"/>
        </pc:sldMkLst>
        <pc:spChg chg="mod">
          <ac:chgData name="Gray, Joanne (Childrens Services)" userId="39768c7e-49cb-4261-89ad-0d5ba049a24d" providerId="ADAL" clId="{A81FA7C8-B50E-4979-9009-2B50C182084B}" dt="2026-05-28T07:05:18.821" v="558" actId="20577"/>
          <ac:spMkLst>
            <pc:docMk/>
            <pc:sldMk cId="2950758873" sldId="386"/>
            <ac:spMk id="2" creationId="{B1720F25-3A02-EC81-9405-5AEC492ABFB0}"/>
          </ac:spMkLst>
        </pc:spChg>
        <pc:spChg chg="mod">
          <ac:chgData name="Gray, Joanne (Childrens Services)" userId="39768c7e-49cb-4261-89ad-0d5ba049a24d" providerId="ADAL" clId="{A81FA7C8-B50E-4979-9009-2B50C182084B}" dt="2026-05-28T07:06:00.539" v="563" actId="255"/>
          <ac:spMkLst>
            <pc:docMk/>
            <pc:sldMk cId="2950758873" sldId="386"/>
            <ac:spMk id="3" creationId="{8232F088-5FF6-6319-ADDC-0CC3632A47FD}"/>
          </ac:spMkLst>
        </pc:spChg>
        <pc:picChg chg="add mod">
          <ac:chgData name="Gray, Joanne (Childrens Services)" userId="39768c7e-49cb-4261-89ad-0d5ba049a24d" providerId="ADAL" clId="{A81FA7C8-B50E-4979-9009-2B50C182084B}" dt="2026-05-28T07:02:38.178" v="542" actId="1076"/>
          <ac:picMkLst>
            <pc:docMk/>
            <pc:sldMk cId="2950758873" sldId="386"/>
            <ac:picMk id="4" creationId="{E3A83D28-23D2-66B1-1C74-583FEF266C5B}"/>
          </ac:picMkLst>
        </pc:picChg>
        <pc:picChg chg="del">
          <ac:chgData name="Gray, Joanne (Childrens Services)" userId="39768c7e-49cb-4261-89ad-0d5ba049a24d" providerId="ADAL" clId="{A81FA7C8-B50E-4979-9009-2B50C182084B}" dt="2026-05-28T06:53:02.467" v="374" actId="478"/>
          <ac:picMkLst>
            <pc:docMk/>
            <pc:sldMk cId="2950758873" sldId="386"/>
            <ac:picMk id="5" creationId="{9026DACA-98A1-5C63-B84F-67B33CE5C390}"/>
          </ac:picMkLst>
        </pc:picChg>
        <pc:picChg chg="mod">
          <ac:chgData name="Gray, Joanne (Childrens Services)" userId="39768c7e-49cb-4261-89ad-0d5ba049a24d" providerId="ADAL" clId="{A81FA7C8-B50E-4979-9009-2B50C182084B}" dt="2026-05-28T06:55:03.714" v="388" actId="1076"/>
          <ac:picMkLst>
            <pc:docMk/>
            <pc:sldMk cId="2950758873" sldId="386"/>
            <ac:picMk id="7" creationId="{EE782EB0-26E5-9B72-A4F2-08D7EBCD7E9B}"/>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ata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rawing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E47B05C-E245-4322-9BEC-B86B6CE324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DF0DD5-47C7-4290-9125-81DDDBF9EEA3}">
      <dgm:prSet/>
      <dgm:spPr/>
      <dgm:t>
        <a:bodyPr/>
        <a:lstStyle/>
        <a:p>
          <a:r>
            <a:rPr lang="en-GB" dirty="0">
              <a:solidFill>
                <a:schemeClr val="bg1"/>
              </a:solidFill>
            </a:rPr>
            <a:t>Understand the requirements of written and verbal business communication (unit 3 – Learning outcome 1) Recap</a:t>
          </a:r>
          <a:endParaRPr lang="en-US" dirty="0"/>
        </a:p>
      </dgm:t>
    </dgm:pt>
    <dgm:pt modelId="{6ECE8FDF-2B2D-4E31-BBBA-E18402490F3D}" type="parTrans" cxnId="{B1D72267-681B-44ED-8C77-BE693709FD81}">
      <dgm:prSet/>
      <dgm:spPr/>
      <dgm:t>
        <a:bodyPr/>
        <a:lstStyle/>
        <a:p>
          <a:endParaRPr lang="en-US"/>
        </a:p>
      </dgm:t>
    </dgm:pt>
    <dgm:pt modelId="{B6FC3C05-2AC9-4015-903B-89900DB34563}" type="sibTrans" cxnId="{B1D72267-681B-44ED-8C77-BE693709FD81}">
      <dgm:prSet/>
      <dgm:spPr/>
      <dgm:t>
        <a:bodyPr/>
        <a:lstStyle/>
        <a:p>
          <a:endParaRPr lang="en-US"/>
        </a:p>
      </dgm:t>
    </dgm:pt>
    <dgm:pt modelId="{3DEEB0B9-109F-41E1-8CDE-51A03899E94E}">
      <dgm:prSet/>
      <dgm:spPr/>
      <dgm:t>
        <a:bodyPr/>
        <a:lstStyle/>
        <a:p>
          <a:r>
            <a:rPr lang="en-GB" dirty="0">
              <a:solidFill>
                <a:schemeClr val="bg1"/>
              </a:solidFill>
            </a:rPr>
            <a:t>Understand Organisational Structures</a:t>
          </a:r>
        </a:p>
        <a:p>
          <a:r>
            <a:rPr lang="en-GB" dirty="0">
              <a:solidFill>
                <a:schemeClr val="bg1"/>
              </a:solidFill>
            </a:rPr>
            <a:t>(unit 4 – Learning outcome 1 – AC 1.1 and AC 1.2) </a:t>
          </a:r>
          <a:endParaRPr lang="en-US" b="0" dirty="0">
            <a:solidFill>
              <a:schemeClr val="bg1"/>
            </a:solidFill>
          </a:endParaRPr>
        </a:p>
      </dgm:t>
    </dgm:pt>
    <dgm:pt modelId="{45544BD3-1B13-438E-B65E-54AD690FC292}" type="parTrans" cxnId="{A0F7137C-6FE6-4275-A4F3-9ED4EFE31C89}">
      <dgm:prSet/>
      <dgm:spPr/>
      <dgm:t>
        <a:bodyPr/>
        <a:lstStyle/>
        <a:p>
          <a:endParaRPr lang="en-US"/>
        </a:p>
      </dgm:t>
    </dgm:pt>
    <dgm:pt modelId="{51480F14-5BE8-49E3-B9B7-7309049B28C6}" type="sibTrans" cxnId="{A0F7137C-6FE6-4275-A4F3-9ED4EFE31C89}">
      <dgm:prSet/>
      <dgm:spPr/>
      <dgm:t>
        <a:bodyPr/>
        <a:lstStyle/>
        <a:p>
          <a:endParaRPr lang="en-US"/>
        </a:p>
      </dgm:t>
    </dgm:pt>
    <dgm:pt modelId="{B1567BA2-6083-4548-A046-79EF17102A6D}">
      <dgm:prSet custT="1"/>
      <dgm:spPr/>
      <dgm:t>
        <a:bodyPr/>
        <a:lstStyle/>
        <a:p>
          <a:r>
            <a:rPr lang="en-GB" sz="2400" dirty="0">
              <a:solidFill>
                <a:schemeClr val="bg1"/>
              </a:solidFill>
            </a:rPr>
            <a:t>Individual course and homework review and  feedback session</a:t>
          </a:r>
          <a:endParaRPr lang="en-US" sz="2400" dirty="0">
            <a:solidFill>
              <a:schemeClr val="bg1"/>
            </a:solidFill>
          </a:endParaRPr>
        </a:p>
      </dgm:t>
    </dgm:pt>
    <dgm:pt modelId="{2F7E097C-3DA1-49FE-8786-BC940D31B06D}" type="parTrans" cxnId="{251EE156-9EF0-48E4-8D40-6D7373317E8F}">
      <dgm:prSet/>
      <dgm:spPr/>
      <dgm:t>
        <a:bodyPr/>
        <a:lstStyle/>
        <a:p>
          <a:endParaRPr lang="en-US"/>
        </a:p>
      </dgm:t>
    </dgm:pt>
    <dgm:pt modelId="{ED732650-3E04-487A-8A39-5DB37BEE95E0}" type="sibTrans" cxnId="{251EE156-9EF0-48E4-8D40-6D7373317E8F}">
      <dgm:prSet/>
      <dgm:spPr/>
      <dgm:t>
        <a:bodyPr/>
        <a:lstStyle/>
        <a:p>
          <a:endParaRPr lang="en-US"/>
        </a:p>
      </dgm:t>
    </dgm:pt>
    <dgm:pt modelId="{CB1E8F73-2390-43D8-95AA-C32528717722}" type="pres">
      <dgm:prSet presAssocID="{9E47B05C-E245-4322-9BEC-B86B6CE324DA}" presName="root" presStyleCnt="0">
        <dgm:presLayoutVars>
          <dgm:dir/>
          <dgm:resizeHandles val="exact"/>
        </dgm:presLayoutVars>
      </dgm:prSet>
      <dgm:spPr/>
    </dgm:pt>
    <dgm:pt modelId="{B11A60D3-26FD-48FC-8431-A93629CE0652}" type="pres">
      <dgm:prSet presAssocID="{B7DF0DD5-47C7-4290-9125-81DDDBF9EEA3}" presName="compNode" presStyleCnt="0"/>
      <dgm:spPr/>
    </dgm:pt>
    <dgm:pt modelId="{72CE517A-9B63-475A-A748-DAC6F5CF594B}" type="pres">
      <dgm:prSet presAssocID="{B7DF0DD5-47C7-4290-9125-81DDDBF9EEA3}" presName="bgRect" presStyleLbl="bgShp" presStyleIdx="0" presStyleCnt="3"/>
      <dgm:spPr/>
    </dgm:pt>
    <dgm:pt modelId="{C423585F-BF99-436A-A963-3D4B272EA060}" type="pres">
      <dgm:prSet presAssocID="{B7DF0DD5-47C7-4290-9125-81DDDBF9EEA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AEE4660C-6380-4072-ABD0-CA8CB5AECBB4}" type="pres">
      <dgm:prSet presAssocID="{B7DF0DD5-47C7-4290-9125-81DDDBF9EEA3}" presName="spaceRect" presStyleCnt="0"/>
      <dgm:spPr/>
    </dgm:pt>
    <dgm:pt modelId="{D30B34A4-EE2D-44C0-AC04-3F74D9D05C6C}" type="pres">
      <dgm:prSet presAssocID="{B7DF0DD5-47C7-4290-9125-81DDDBF9EEA3}" presName="parTx" presStyleLbl="revTx" presStyleIdx="0" presStyleCnt="3" custLinFactNeighborX="-2161" custLinFactNeighborY="-1003">
        <dgm:presLayoutVars>
          <dgm:chMax val="0"/>
          <dgm:chPref val="0"/>
        </dgm:presLayoutVars>
      </dgm:prSet>
      <dgm:spPr/>
    </dgm:pt>
    <dgm:pt modelId="{B715939B-04FA-4F5F-8354-0B94AF41ED41}" type="pres">
      <dgm:prSet presAssocID="{B6FC3C05-2AC9-4015-903B-89900DB34563}" presName="sibTrans" presStyleCnt="0"/>
      <dgm:spPr/>
    </dgm:pt>
    <dgm:pt modelId="{56E4AF0F-84E9-4AD4-8646-A82A6926D055}" type="pres">
      <dgm:prSet presAssocID="{3DEEB0B9-109F-41E1-8CDE-51A03899E94E}" presName="compNode" presStyleCnt="0"/>
      <dgm:spPr/>
    </dgm:pt>
    <dgm:pt modelId="{CCD4873A-2FA7-4E78-AE8D-8BCD7466C8C1}" type="pres">
      <dgm:prSet presAssocID="{3DEEB0B9-109F-41E1-8CDE-51A03899E94E}" presName="bgRect" presStyleLbl="bgShp" presStyleIdx="1" presStyleCnt="3" custLinFactNeighborX="2155" custLinFactNeighborY="-3255"/>
      <dgm:spPr/>
    </dgm:pt>
    <dgm:pt modelId="{B45F5DFA-8FBF-464B-B2DC-E0ABFFBDD027}" type="pres">
      <dgm:prSet presAssocID="{3DEEB0B9-109F-41E1-8CDE-51A03899E94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304BE7-6F3D-47A9-AA82-EE033CE268B3}" type="pres">
      <dgm:prSet presAssocID="{3DEEB0B9-109F-41E1-8CDE-51A03899E94E}" presName="spaceRect" presStyleCnt="0"/>
      <dgm:spPr/>
    </dgm:pt>
    <dgm:pt modelId="{32FF5736-C25F-432B-A7FA-54D5DEDA6CA0}" type="pres">
      <dgm:prSet presAssocID="{3DEEB0B9-109F-41E1-8CDE-51A03899E94E}" presName="parTx" presStyleLbl="revTx" presStyleIdx="1" presStyleCnt="3" custLinFactNeighborX="-2599" custLinFactNeighborY="451">
        <dgm:presLayoutVars>
          <dgm:chMax val="0"/>
          <dgm:chPref val="0"/>
        </dgm:presLayoutVars>
      </dgm:prSet>
      <dgm:spPr/>
    </dgm:pt>
    <dgm:pt modelId="{1C67C4EB-53D7-43E8-9716-0D518C48F7C5}" type="pres">
      <dgm:prSet presAssocID="{51480F14-5BE8-49E3-B9B7-7309049B28C6}" presName="sibTrans" presStyleCnt="0"/>
      <dgm:spPr/>
    </dgm:pt>
    <dgm:pt modelId="{525C57F3-3BD1-43F3-9B65-C5529852449F}" type="pres">
      <dgm:prSet presAssocID="{B1567BA2-6083-4548-A046-79EF17102A6D}" presName="compNode" presStyleCnt="0"/>
      <dgm:spPr/>
    </dgm:pt>
    <dgm:pt modelId="{646F9B40-2163-491C-A9CB-F15AFD1A0994}" type="pres">
      <dgm:prSet presAssocID="{B1567BA2-6083-4548-A046-79EF17102A6D}" presName="bgRect" presStyleLbl="bgShp" presStyleIdx="2" presStyleCnt="3"/>
      <dgm:spPr/>
    </dgm:pt>
    <dgm:pt modelId="{1C9BAB24-5946-42A7-BA85-05EA9EF6148A}" type="pres">
      <dgm:prSet presAssocID="{B1567BA2-6083-4548-A046-79EF17102A6D}"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cument"/>
        </a:ext>
      </dgm:extLst>
    </dgm:pt>
    <dgm:pt modelId="{5A586D15-99A4-4234-BEB5-08A567B2491E}" type="pres">
      <dgm:prSet presAssocID="{B1567BA2-6083-4548-A046-79EF17102A6D}" presName="spaceRect" presStyleCnt="0"/>
      <dgm:spPr/>
    </dgm:pt>
    <dgm:pt modelId="{D712086A-6038-4211-BC68-AEDA1A1E2B29}" type="pres">
      <dgm:prSet presAssocID="{B1567BA2-6083-4548-A046-79EF17102A6D}" presName="parTx" presStyleLbl="revTx" presStyleIdx="2" presStyleCnt="3" custLinFactNeighborX="-3751" custLinFactNeighborY="-3750">
        <dgm:presLayoutVars>
          <dgm:chMax val="0"/>
          <dgm:chPref val="0"/>
        </dgm:presLayoutVars>
      </dgm:prSet>
      <dgm:spPr/>
    </dgm:pt>
  </dgm:ptLst>
  <dgm:cxnLst>
    <dgm:cxn modelId="{4638B60E-597D-4132-A79C-E515D2EDC77C}" type="presOf" srcId="{9E47B05C-E245-4322-9BEC-B86B6CE324DA}" destId="{CB1E8F73-2390-43D8-95AA-C32528717722}" srcOrd="0" destOrd="0" presId="urn:microsoft.com/office/officeart/2018/2/layout/IconVerticalSolidList"/>
    <dgm:cxn modelId="{B1D72267-681B-44ED-8C77-BE693709FD81}" srcId="{9E47B05C-E245-4322-9BEC-B86B6CE324DA}" destId="{B7DF0DD5-47C7-4290-9125-81DDDBF9EEA3}" srcOrd="0" destOrd="0" parTransId="{6ECE8FDF-2B2D-4E31-BBBA-E18402490F3D}" sibTransId="{B6FC3C05-2AC9-4015-903B-89900DB34563}"/>
    <dgm:cxn modelId="{251EE156-9EF0-48E4-8D40-6D7373317E8F}" srcId="{9E47B05C-E245-4322-9BEC-B86B6CE324DA}" destId="{B1567BA2-6083-4548-A046-79EF17102A6D}" srcOrd="2" destOrd="0" parTransId="{2F7E097C-3DA1-49FE-8786-BC940D31B06D}" sibTransId="{ED732650-3E04-487A-8A39-5DB37BEE95E0}"/>
    <dgm:cxn modelId="{A0F7137C-6FE6-4275-A4F3-9ED4EFE31C89}" srcId="{9E47B05C-E245-4322-9BEC-B86B6CE324DA}" destId="{3DEEB0B9-109F-41E1-8CDE-51A03899E94E}" srcOrd="1" destOrd="0" parTransId="{45544BD3-1B13-438E-B65E-54AD690FC292}" sibTransId="{51480F14-5BE8-49E3-B9B7-7309049B28C6}"/>
    <dgm:cxn modelId="{221FBE8C-3644-41F9-8BC8-AAC0C5B34C97}" type="presOf" srcId="{B1567BA2-6083-4548-A046-79EF17102A6D}" destId="{D712086A-6038-4211-BC68-AEDA1A1E2B29}" srcOrd="0" destOrd="0" presId="urn:microsoft.com/office/officeart/2018/2/layout/IconVerticalSolidList"/>
    <dgm:cxn modelId="{5F88DA9B-7EAA-483E-9FD8-B8EB1D3032F4}" type="presOf" srcId="{3DEEB0B9-109F-41E1-8CDE-51A03899E94E}" destId="{32FF5736-C25F-432B-A7FA-54D5DEDA6CA0}" srcOrd="0" destOrd="0" presId="urn:microsoft.com/office/officeart/2018/2/layout/IconVerticalSolidList"/>
    <dgm:cxn modelId="{99B00EC2-E64B-447E-88CA-8B085B8B7E61}" type="presOf" srcId="{B7DF0DD5-47C7-4290-9125-81DDDBF9EEA3}" destId="{D30B34A4-EE2D-44C0-AC04-3F74D9D05C6C}" srcOrd="0" destOrd="0" presId="urn:microsoft.com/office/officeart/2018/2/layout/IconVerticalSolidList"/>
    <dgm:cxn modelId="{5C4C3261-0C62-464E-96D9-CFEF45EE5699}" type="presParOf" srcId="{CB1E8F73-2390-43D8-95AA-C32528717722}" destId="{B11A60D3-26FD-48FC-8431-A93629CE0652}" srcOrd="0" destOrd="0" presId="urn:microsoft.com/office/officeart/2018/2/layout/IconVerticalSolidList"/>
    <dgm:cxn modelId="{E7C01FF3-EB42-41CD-A82A-2A84DF9DA3B1}" type="presParOf" srcId="{B11A60D3-26FD-48FC-8431-A93629CE0652}" destId="{72CE517A-9B63-475A-A748-DAC6F5CF594B}" srcOrd="0" destOrd="0" presId="urn:microsoft.com/office/officeart/2018/2/layout/IconVerticalSolidList"/>
    <dgm:cxn modelId="{04A36588-6DE7-4F71-B89C-9EBD1D2148CA}" type="presParOf" srcId="{B11A60D3-26FD-48FC-8431-A93629CE0652}" destId="{C423585F-BF99-436A-A963-3D4B272EA060}" srcOrd="1" destOrd="0" presId="urn:microsoft.com/office/officeart/2018/2/layout/IconVerticalSolidList"/>
    <dgm:cxn modelId="{6E102F0F-2F4F-4F82-9898-D73BE76384F7}" type="presParOf" srcId="{B11A60D3-26FD-48FC-8431-A93629CE0652}" destId="{AEE4660C-6380-4072-ABD0-CA8CB5AECBB4}" srcOrd="2" destOrd="0" presId="urn:microsoft.com/office/officeart/2018/2/layout/IconVerticalSolidList"/>
    <dgm:cxn modelId="{755748B2-B98B-4904-B5A0-F4F23A39197F}" type="presParOf" srcId="{B11A60D3-26FD-48FC-8431-A93629CE0652}" destId="{D30B34A4-EE2D-44C0-AC04-3F74D9D05C6C}" srcOrd="3" destOrd="0" presId="urn:microsoft.com/office/officeart/2018/2/layout/IconVerticalSolidList"/>
    <dgm:cxn modelId="{17071019-5AB9-45FD-976A-B2D1173F065C}" type="presParOf" srcId="{CB1E8F73-2390-43D8-95AA-C32528717722}" destId="{B715939B-04FA-4F5F-8354-0B94AF41ED41}" srcOrd="1" destOrd="0" presId="urn:microsoft.com/office/officeart/2018/2/layout/IconVerticalSolidList"/>
    <dgm:cxn modelId="{9B9BEF77-C4AA-44DD-B90F-302ACD11A840}" type="presParOf" srcId="{CB1E8F73-2390-43D8-95AA-C32528717722}" destId="{56E4AF0F-84E9-4AD4-8646-A82A6926D055}" srcOrd="2" destOrd="0" presId="urn:microsoft.com/office/officeart/2018/2/layout/IconVerticalSolidList"/>
    <dgm:cxn modelId="{DFD6F8A1-1726-48DE-918E-B914EEEFCC44}" type="presParOf" srcId="{56E4AF0F-84E9-4AD4-8646-A82A6926D055}" destId="{CCD4873A-2FA7-4E78-AE8D-8BCD7466C8C1}" srcOrd="0" destOrd="0" presId="urn:microsoft.com/office/officeart/2018/2/layout/IconVerticalSolidList"/>
    <dgm:cxn modelId="{DCBFF9D3-9DF0-49F6-9D64-DB5648DA9A09}" type="presParOf" srcId="{56E4AF0F-84E9-4AD4-8646-A82A6926D055}" destId="{B45F5DFA-8FBF-464B-B2DC-E0ABFFBDD027}" srcOrd="1" destOrd="0" presId="urn:microsoft.com/office/officeart/2018/2/layout/IconVerticalSolidList"/>
    <dgm:cxn modelId="{731889D2-B2BC-42D1-9FD1-2585531F7131}" type="presParOf" srcId="{56E4AF0F-84E9-4AD4-8646-A82A6926D055}" destId="{16304BE7-6F3D-47A9-AA82-EE033CE268B3}" srcOrd="2" destOrd="0" presId="urn:microsoft.com/office/officeart/2018/2/layout/IconVerticalSolidList"/>
    <dgm:cxn modelId="{D7671FF0-AC95-4218-8BAE-F78EB943CCC9}" type="presParOf" srcId="{56E4AF0F-84E9-4AD4-8646-A82A6926D055}" destId="{32FF5736-C25F-432B-A7FA-54D5DEDA6CA0}" srcOrd="3" destOrd="0" presId="urn:microsoft.com/office/officeart/2018/2/layout/IconVerticalSolidList"/>
    <dgm:cxn modelId="{AEAA6D37-E339-418B-86DF-0F151A263F9D}" type="presParOf" srcId="{CB1E8F73-2390-43D8-95AA-C32528717722}" destId="{1C67C4EB-53D7-43E8-9716-0D518C48F7C5}" srcOrd="3" destOrd="0" presId="urn:microsoft.com/office/officeart/2018/2/layout/IconVerticalSolidList"/>
    <dgm:cxn modelId="{1C9B3D6D-9CF6-4B5C-A4C3-7A7753D3B266}" type="presParOf" srcId="{CB1E8F73-2390-43D8-95AA-C32528717722}" destId="{525C57F3-3BD1-43F3-9B65-C5529852449F}" srcOrd="4" destOrd="0" presId="urn:microsoft.com/office/officeart/2018/2/layout/IconVerticalSolidList"/>
    <dgm:cxn modelId="{19A6C8F6-6097-4B4A-ACA4-9E15E18BE417}" type="presParOf" srcId="{525C57F3-3BD1-43F3-9B65-C5529852449F}" destId="{646F9B40-2163-491C-A9CB-F15AFD1A0994}" srcOrd="0" destOrd="0" presId="urn:microsoft.com/office/officeart/2018/2/layout/IconVerticalSolidList"/>
    <dgm:cxn modelId="{A6CACB58-608B-49D7-A503-8A63BAA8E533}" type="presParOf" srcId="{525C57F3-3BD1-43F3-9B65-C5529852449F}" destId="{1C9BAB24-5946-42A7-BA85-05EA9EF6148A}" srcOrd="1" destOrd="0" presId="urn:microsoft.com/office/officeart/2018/2/layout/IconVerticalSolidList"/>
    <dgm:cxn modelId="{08A4B130-8DBB-40C4-BC79-C087E76F6327}" type="presParOf" srcId="{525C57F3-3BD1-43F3-9B65-C5529852449F}" destId="{5A586D15-99A4-4234-BEB5-08A567B2491E}" srcOrd="2" destOrd="0" presId="urn:microsoft.com/office/officeart/2018/2/layout/IconVerticalSolidList"/>
    <dgm:cxn modelId="{B1912FFC-F8BB-4AFC-B7C7-ADF8CF8F5C84}" type="presParOf" srcId="{525C57F3-3BD1-43F3-9B65-C5529852449F}" destId="{D712086A-6038-4211-BC68-AEDA1A1E2B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47B05C-E245-4322-9BEC-B86B6CE324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DF0DD5-47C7-4290-9125-81DDDBF9EEA3}">
      <dgm:prSet/>
      <dgm:spPr/>
      <dgm:t>
        <a:bodyPr/>
        <a:lstStyle/>
        <a:p>
          <a:pPr>
            <a:lnSpc>
              <a:spcPct val="100000"/>
            </a:lnSpc>
          </a:pPr>
          <a:r>
            <a:rPr lang="en-GB" dirty="0">
              <a:solidFill>
                <a:schemeClr val="bg1"/>
              </a:solidFill>
            </a:rPr>
            <a:t>Understand the requirements of written and verbal business communication (unit 3 – Learning outcome 1) Recap</a:t>
          </a:r>
          <a:endParaRPr lang="en-US" dirty="0"/>
        </a:p>
      </dgm:t>
    </dgm:pt>
    <dgm:pt modelId="{6ECE8FDF-2B2D-4E31-BBBA-E18402490F3D}" type="parTrans" cxnId="{B1D72267-681B-44ED-8C77-BE693709FD81}">
      <dgm:prSet/>
      <dgm:spPr/>
      <dgm:t>
        <a:bodyPr/>
        <a:lstStyle/>
        <a:p>
          <a:endParaRPr lang="en-US"/>
        </a:p>
      </dgm:t>
    </dgm:pt>
    <dgm:pt modelId="{B6FC3C05-2AC9-4015-903B-89900DB34563}" type="sibTrans" cxnId="{B1D72267-681B-44ED-8C77-BE693709FD81}">
      <dgm:prSet/>
      <dgm:spPr/>
      <dgm:t>
        <a:bodyPr/>
        <a:lstStyle/>
        <a:p>
          <a:endParaRPr lang="en-US"/>
        </a:p>
      </dgm:t>
    </dgm:pt>
    <dgm:pt modelId="{3DEEB0B9-109F-41E1-8CDE-51A03899E94E}">
      <dgm:prSet/>
      <dgm:spPr/>
      <dgm:t>
        <a:bodyPr/>
        <a:lstStyle/>
        <a:p>
          <a:pPr>
            <a:lnSpc>
              <a:spcPct val="100000"/>
            </a:lnSpc>
          </a:pPr>
          <a:r>
            <a:rPr lang="en-GB" dirty="0">
              <a:solidFill>
                <a:schemeClr val="bg1"/>
              </a:solidFill>
            </a:rPr>
            <a:t>Understand Organisational Structures</a:t>
          </a:r>
        </a:p>
        <a:p>
          <a:pPr>
            <a:lnSpc>
              <a:spcPct val="100000"/>
            </a:lnSpc>
          </a:pPr>
          <a:r>
            <a:rPr lang="en-GB" dirty="0">
              <a:solidFill>
                <a:schemeClr val="bg1"/>
              </a:solidFill>
            </a:rPr>
            <a:t>(unit 4 – Learning outcome 1) </a:t>
          </a:r>
          <a:endParaRPr lang="en-US" b="0" dirty="0">
            <a:solidFill>
              <a:schemeClr val="bg1"/>
            </a:solidFill>
          </a:endParaRPr>
        </a:p>
      </dgm:t>
    </dgm:pt>
    <dgm:pt modelId="{45544BD3-1B13-438E-B65E-54AD690FC292}" type="parTrans" cxnId="{A0F7137C-6FE6-4275-A4F3-9ED4EFE31C89}">
      <dgm:prSet/>
      <dgm:spPr/>
      <dgm:t>
        <a:bodyPr/>
        <a:lstStyle/>
        <a:p>
          <a:endParaRPr lang="en-US"/>
        </a:p>
      </dgm:t>
    </dgm:pt>
    <dgm:pt modelId="{51480F14-5BE8-49E3-B9B7-7309049B28C6}" type="sibTrans" cxnId="{A0F7137C-6FE6-4275-A4F3-9ED4EFE31C89}">
      <dgm:prSet/>
      <dgm:spPr/>
      <dgm:t>
        <a:bodyPr/>
        <a:lstStyle/>
        <a:p>
          <a:endParaRPr lang="en-US"/>
        </a:p>
      </dgm:t>
    </dgm:pt>
    <dgm:pt modelId="{F25D6B1D-59C9-445B-A532-6E8C4B49B527}">
      <dgm:prSet/>
      <dgm:spPr/>
      <dgm:t>
        <a:bodyPr/>
        <a:lstStyle/>
        <a:p>
          <a:pPr>
            <a:lnSpc>
              <a:spcPct val="100000"/>
            </a:lnSpc>
          </a:pPr>
          <a:r>
            <a:rPr lang="en-GB">
              <a:solidFill>
                <a:schemeClr val="bg1"/>
              </a:solidFill>
            </a:rPr>
            <a:t>Individual course and homework review and  feedback session</a:t>
          </a:r>
          <a:endParaRPr lang="en-US" dirty="0">
            <a:solidFill>
              <a:schemeClr val="bg1"/>
            </a:solidFill>
          </a:endParaRPr>
        </a:p>
      </dgm:t>
    </dgm:pt>
    <dgm:pt modelId="{CE34CA06-4662-4A3E-B1FC-2D4A4C7A3F94}" type="parTrans" cxnId="{C3AB3937-37BB-4E71-B2FA-745F719CFDC8}">
      <dgm:prSet/>
      <dgm:spPr/>
      <dgm:t>
        <a:bodyPr/>
        <a:lstStyle/>
        <a:p>
          <a:endParaRPr lang="en-GB"/>
        </a:p>
      </dgm:t>
    </dgm:pt>
    <dgm:pt modelId="{3C5F7694-3061-4793-99DB-AF98C2670B1E}" type="sibTrans" cxnId="{C3AB3937-37BB-4E71-B2FA-745F719CFDC8}">
      <dgm:prSet/>
      <dgm:spPr/>
      <dgm:t>
        <a:bodyPr/>
        <a:lstStyle/>
        <a:p>
          <a:endParaRPr lang="en-GB"/>
        </a:p>
      </dgm:t>
    </dgm:pt>
    <dgm:pt modelId="{CB1E8F73-2390-43D8-95AA-C32528717722}" type="pres">
      <dgm:prSet presAssocID="{9E47B05C-E245-4322-9BEC-B86B6CE324DA}" presName="root" presStyleCnt="0">
        <dgm:presLayoutVars>
          <dgm:dir/>
          <dgm:resizeHandles val="exact"/>
        </dgm:presLayoutVars>
      </dgm:prSet>
      <dgm:spPr/>
    </dgm:pt>
    <dgm:pt modelId="{B11A60D3-26FD-48FC-8431-A93629CE0652}" type="pres">
      <dgm:prSet presAssocID="{B7DF0DD5-47C7-4290-9125-81DDDBF9EEA3}" presName="compNode" presStyleCnt="0"/>
      <dgm:spPr/>
    </dgm:pt>
    <dgm:pt modelId="{72CE517A-9B63-475A-A748-DAC6F5CF594B}" type="pres">
      <dgm:prSet presAssocID="{B7DF0DD5-47C7-4290-9125-81DDDBF9EEA3}" presName="bgRect" presStyleLbl="bgShp" presStyleIdx="0" presStyleCnt="3"/>
      <dgm:spPr/>
    </dgm:pt>
    <dgm:pt modelId="{C423585F-BF99-436A-A963-3D4B272EA060}" type="pres">
      <dgm:prSet presAssocID="{B7DF0DD5-47C7-4290-9125-81DDDBF9EEA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AEE4660C-6380-4072-ABD0-CA8CB5AECBB4}" type="pres">
      <dgm:prSet presAssocID="{B7DF0DD5-47C7-4290-9125-81DDDBF9EEA3}" presName="spaceRect" presStyleCnt="0"/>
      <dgm:spPr/>
    </dgm:pt>
    <dgm:pt modelId="{D30B34A4-EE2D-44C0-AC04-3F74D9D05C6C}" type="pres">
      <dgm:prSet presAssocID="{B7DF0DD5-47C7-4290-9125-81DDDBF9EEA3}" presName="parTx" presStyleLbl="revTx" presStyleIdx="0" presStyleCnt="3" custLinFactNeighborX="-2161" custLinFactNeighborY="-1003">
        <dgm:presLayoutVars>
          <dgm:chMax val="0"/>
          <dgm:chPref val="0"/>
        </dgm:presLayoutVars>
      </dgm:prSet>
      <dgm:spPr/>
    </dgm:pt>
    <dgm:pt modelId="{B715939B-04FA-4F5F-8354-0B94AF41ED41}" type="pres">
      <dgm:prSet presAssocID="{B6FC3C05-2AC9-4015-903B-89900DB34563}" presName="sibTrans" presStyleCnt="0"/>
      <dgm:spPr/>
    </dgm:pt>
    <dgm:pt modelId="{56E4AF0F-84E9-4AD4-8646-A82A6926D055}" type="pres">
      <dgm:prSet presAssocID="{3DEEB0B9-109F-41E1-8CDE-51A03899E94E}" presName="compNode" presStyleCnt="0"/>
      <dgm:spPr/>
    </dgm:pt>
    <dgm:pt modelId="{CCD4873A-2FA7-4E78-AE8D-8BCD7466C8C1}" type="pres">
      <dgm:prSet presAssocID="{3DEEB0B9-109F-41E1-8CDE-51A03899E94E}" presName="bgRect" presStyleLbl="bgShp" presStyleIdx="1" presStyleCnt="3" custLinFactNeighborX="2155" custLinFactNeighborY="-3255"/>
      <dgm:spPr/>
    </dgm:pt>
    <dgm:pt modelId="{B45F5DFA-8FBF-464B-B2DC-E0ABFFBDD027}" type="pres">
      <dgm:prSet presAssocID="{3DEEB0B9-109F-41E1-8CDE-51A03899E94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304BE7-6F3D-47A9-AA82-EE033CE268B3}" type="pres">
      <dgm:prSet presAssocID="{3DEEB0B9-109F-41E1-8CDE-51A03899E94E}" presName="spaceRect" presStyleCnt="0"/>
      <dgm:spPr/>
    </dgm:pt>
    <dgm:pt modelId="{32FF5736-C25F-432B-A7FA-54D5DEDA6CA0}" type="pres">
      <dgm:prSet presAssocID="{3DEEB0B9-109F-41E1-8CDE-51A03899E94E}" presName="parTx" presStyleLbl="revTx" presStyleIdx="1" presStyleCnt="3" custLinFactNeighborX="-2599" custLinFactNeighborY="451">
        <dgm:presLayoutVars>
          <dgm:chMax val="0"/>
          <dgm:chPref val="0"/>
        </dgm:presLayoutVars>
      </dgm:prSet>
      <dgm:spPr/>
    </dgm:pt>
    <dgm:pt modelId="{1C67C4EB-53D7-43E8-9716-0D518C48F7C5}" type="pres">
      <dgm:prSet presAssocID="{51480F14-5BE8-49E3-B9B7-7309049B28C6}" presName="sibTrans" presStyleCnt="0"/>
      <dgm:spPr/>
    </dgm:pt>
    <dgm:pt modelId="{F3379379-A10F-40CA-B8CB-A1B8620BF610}" type="pres">
      <dgm:prSet presAssocID="{F25D6B1D-59C9-445B-A532-6E8C4B49B527}" presName="compNode" presStyleCnt="0"/>
      <dgm:spPr/>
    </dgm:pt>
    <dgm:pt modelId="{D2B718A5-9F3B-41D9-AD54-C88C5A0C820D}" type="pres">
      <dgm:prSet presAssocID="{F25D6B1D-59C9-445B-A532-6E8C4B49B527}" presName="bgRect" presStyleLbl="bgShp" presStyleIdx="2" presStyleCnt="3"/>
      <dgm:spPr/>
    </dgm:pt>
    <dgm:pt modelId="{A4D1D5C1-4158-46DE-A10B-B8FC5A6D3E13}" type="pres">
      <dgm:prSet presAssocID="{F25D6B1D-59C9-445B-A532-6E8C4B49B527}" presName="iconRect" presStyleLbl="node1" presStyleIdx="2" presStyleCnt="3"/>
      <dgm:spPr/>
    </dgm:pt>
    <dgm:pt modelId="{6437ECA3-2624-41C2-9523-145A560291F6}" type="pres">
      <dgm:prSet presAssocID="{F25D6B1D-59C9-445B-A532-6E8C4B49B527}" presName="spaceRect" presStyleCnt="0"/>
      <dgm:spPr/>
    </dgm:pt>
    <dgm:pt modelId="{1B29DDF2-6F89-4F54-8F8C-6D28E63C2E78}" type="pres">
      <dgm:prSet presAssocID="{F25D6B1D-59C9-445B-A532-6E8C4B49B527}" presName="parTx" presStyleLbl="revTx" presStyleIdx="2" presStyleCnt="3">
        <dgm:presLayoutVars>
          <dgm:chMax val="0"/>
          <dgm:chPref val="0"/>
        </dgm:presLayoutVars>
      </dgm:prSet>
      <dgm:spPr/>
    </dgm:pt>
  </dgm:ptLst>
  <dgm:cxnLst>
    <dgm:cxn modelId="{4638B60E-597D-4132-A79C-E515D2EDC77C}" type="presOf" srcId="{9E47B05C-E245-4322-9BEC-B86B6CE324DA}" destId="{CB1E8F73-2390-43D8-95AA-C32528717722}" srcOrd="0" destOrd="0" presId="urn:microsoft.com/office/officeart/2018/2/layout/IconVerticalSolidList"/>
    <dgm:cxn modelId="{E984A516-62A7-4304-A7AB-DFC5E0C15044}" type="presOf" srcId="{F25D6B1D-59C9-445B-A532-6E8C4B49B527}" destId="{1B29DDF2-6F89-4F54-8F8C-6D28E63C2E78}" srcOrd="0" destOrd="0" presId="urn:microsoft.com/office/officeart/2018/2/layout/IconVerticalSolidList"/>
    <dgm:cxn modelId="{C3AB3937-37BB-4E71-B2FA-745F719CFDC8}" srcId="{9E47B05C-E245-4322-9BEC-B86B6CE324DA}" destId="{F25D6B1D-59C9-445B-A532-6E8C4B49B527}" srcOrd="2" destOrd="0" parTransId="{CE34CA06-4662-4A3E-B1FC-2D4A4C7A3F94}" sibTransId="{3C5F7694-3061-4793-99DB-AF98C2670B1E}"/>
    <dgm:cxn modelId="{B1D72267-681B-44ED-8C77-BE693709FD81}" srcId="{9E47B05C-E245-4322-9BEC-B86B6CE324DA}" destId="{B7DF0DD5-47C7-4290-9125-81DDDBF9EEA3}" srcOrd="0" destOrd="0" parTransId="{6ECE8FDF-2B2D-4E31-BBBA-E18402490F3D}" sibTransId="{B6FC3C05-2AC9-4015-903B-89900DB34563}"/>
    <dgm:cxn modelId="{A0F7137C-6FE6-4275-A4F3-9ED4EFE31C89}" srcId="{9E47B05C-E245-4322-9BEC-B86B6CE324DA}" destId="{3DEEB0B9-109F-41E1-8CDE-51A03899E94E}" srcOrd="1" destOrd="0" parTransId="{45544BD3-1B13-438E-B65E-54AD690FC292}" sibTransId="{51480F14-5BE8-49E3-B9B7-7309049B28C6}"/>
    <dgm:cxn modelId="{5F88DA9B-7EAA-483E-9FD8-B8EB1D3032F4}" type="presOf" srcId="{3DEEB0B9-109F-41E1-8CDE-51A03899E94E}" destId="{32FF5736-C25F-432B-A7FA-54D5DEDA6CA0}" srcOrd="0" destOrd="0" presId="urn:microsoft.com/office/officeart/2018/2/layout/IconVerticalSolidList"/>
    <dgm:cxn modelId="{99B00EC2-E64B-447E-88CA-8B085B8B7E61}" type="presOf" srcId="{B7DF0DD5-47C7-4290-9125-81DDDBF9EEA3}" destId="{D30B34A4-EE2D-44C0-AC04-3F74D9D05C6C}" srcOrd="0" destOrd="0" presId="urn:microsoft.com/office/officeart/2018/2/layout/IconVerticalSolidList"/>
    <dgm:cxn modelId="{5C4C3261-0C62-464E-96D9-CFEF45EE5699}" type="presParOf" srcId="{CB1E8F73-2390-43D8-95AA-C32528717722}" destId="{B11A60D3-26FD-48FC-8431-A93629CE0652}" srcOrd="0" destOrd="0" presId="urn:microsoft.com/office/officeart/2018/2/layout/IconVerticalSolidList"/>
    <dgm:cxn modelId="{E7C01FF3-EB42-41CD-A82A-2A84DF9DA3B1}" type="presParOf" srcId="{B11A60D3-26FD-48FC-8431-A93629CE0652}" destId="{72CE517A-9B63-475A-A748-DAC6F5CF594B}" srcOrd="0" destOrd="0" presId="urn:microsoft.com/office/officeart/2018/2/layout/IconVerticalSolidList"/>
    <dgm:cxn modelId="{04A36588-6DE7-4F71-B89C-9EBD1D2148CA}" type="presParOf" srcId="{B11A60D3-26FD-48FC-8431-A93629CE0652}" destId="{C423585F-BF99-436A-A963-3D4B272EA060}" srcOrd="1" destOrd="0" presId="urn:microsoft.com/office/officeart/2018/2/layout/IconVerticalSolidList"/>
    <dgm:cxn modelId="{6E102F0F-2F4F-4F82-9898-D73BE76384F7}" type="presParOf" srcId="{B11A60D3-26FD-48FC-8431-A93629CE0652}" destId="{AEE4660C-6380-4072-ABD0-CA8CB5AECBB4}" srcOrd="2" destOrd="0" presId="urn:microsoft.com/office/officeart/2018/2/layout/IconVerticalSolidList"/>
    <dgm:cxn modelId="{755748B2-B98B-4904-B5A0-F4F23A39197F}" type="presParOf" srcId="{B11A60D3-26FD-48FC-8431-A93629CE0652}" destId="{D30B34A4-EE2D-44C0-AC04-3F74D9D05C6C}" srcOrd="3" destOrd="0" presId="urn:microsoft.com/office/officeart/2018/2/layout/IconVerticalSolidList"/>
    <dgm:cxn modelId="{17071019-5AB9-45FD-976A-B2D1173F065C}" type="presParOf" srcId="{CB1E8F73-2390-43D8-95AA-C32528717722}" destId="{B715939B-04FA-4F5F-8354-0B94AF41ED41}" srcOrd="1" destOrd="0" presId="urn:microsoft.com/office/officeart/2018/2/layout/IconVerticalSolidList"/>
    <dgm:cxn modelId="{9B9BEF77-C4AA-44DD-B90F-302ACD11A840}" type="presParOf" srcId="{CB1E8F73-2390-43D8-95AA-C32528717722}" destId="{56E4AF0F-84E9-4AD4-8646-A82A6926D055}" srcOrd="2" destOrd="0" presId="urn:microsoft.com/office/officeart/2018/2/layout/IconVerticalSolidList"/>
    <dgm:cxn modelId="{DFD6F8A1-1726-48DE-918E-B914EEEFCC44}" type="presParOf" srcId="{56E4AF0F-84E9-4AD4-8646-A82A6926D055}" destId="{CCD4873A-2FA7-4E78-AE8D-8BCD7466C8C1}" srcOrd="0" destOrd="0" presId="urn:microsoft.com/office/officeart/2018/2/layout/IconVerticalSolidList"/>
    <dgm:cxn modelId="{DCBFF9D3-9DF0-49F6-9D64-DB5648DA9A09}" type="presParOf" srcId="{56E4AF0F-84E9-4AD4-8646-A82A6926D055}" destId="{B45F5DFA-8FBF-464B-B2DC-E0ABFFBDD027}" srcOrd="1" destOrd="0" presId="urn:microsoft.com/office/officeart/2018/2/layout/IconVerticalSolidList"/>
    <dgm:cxn modelId="{731889D2-B2BC-42D1-9FD1-2585531F7131}" type="presParOf" srcId="{56E4AF0F-84E9-4AD4-8646-A82A6926D055}" destId="{16304BE7-6F3D-47A9-AA82-EE033CE268B3}" srcOrd="2" destOrd="0" presId="urn:microsoft.com/office/officeart/2018/2/layout/IconVerticalSolidList"/>
    <dgm:cxn modelId="{D7671FF0-AC95-4218-8BAE-F78EB943CCC9}" type="presParOf" srcId="{56E4AF0F-84E9-4AD4-8646-A82A6926D055}" destId="{32FF5736-C25F-432B-A7FA-54D5DEDA6CA0}" srcOrd="3" destOrd="0" presId="urn:microsoft.com/office/officeart/2018/2/layout/IconVerticalSolidList"/>
    <dgm:cxn modelId="{AEAA6D37-E339-418B-86DF-0F151A263F9D}" type="presParOf" srcId="{CB1E8F73-2390-43D8-95AA-C32528717722}" destId="{1C67C4EB-53D7-43E8-9716-0D518C48F7C5}" srcOrd="3" destOrd="0" presId="urn:microsoft.com/office/officeart/2018/2/layout/IconVerticalSolidList"/>
    <dgm:cxn modelId="{AA562D7A-146A-4040-81ED-0E11D9D7C739}" type="presParOf" srcId="{CB1E8F73-2390-43D8-95AA-C32528717722}" destId="{F3379379-A10F-40CA-B8CB-A1B8620BF610}" srcOrd="4" destOrd="0" presId="urn:microsoft.com/office/officeart/2018/2/layout/IconVerticalSolidList"/>
    <dgm:cxn modelId="{CFF96F1F-2888-4029-A737-77BF011100C8}" type="presParOf" srcId="{F3379379-A10F-40CA-B8CB-A1B8620BF610}" destId="{D2B718A5-9F3B-41D9-AD54-C88C5A0C820D}" srcOrd="0" destOrd="0" presId="urn:microsoft.com/office/officeart/2018/2/layout/IconVerticalSolidList"/>
    <dgm:cxn modelId="{44FCA706-C702-4984-A7B0-36FA95AC2B37}" type="presParOf" srcId="{F3379379-A10F-40CA-B8CB-A1B8620BF610}" destId="{A4D1D5C1-4158-46DE-A10B-B8FC5A6D3E13}" srcOrd="1" destOrd="0" presId="urn:microsoft.com/office/officeart/2018/2/layout/IconVerticalSolidList"/>
    <dgm:cxn modelId="{0E98BC7F-58B7-4190-B031-5764A26A3505}" type="presParOf" srcId="{F3379379-A10F-40CA-B8CB-A1B8620BF610}" destId="{6437ECA3-2624-41C2-9523-145A560291F6}" srcOrd="2" destOrd="0" presId="urn:microsoft.com/office/officeart/2018/2/layout/IconVerticalSolidList"/>
    <dgm:cxn modelId="{2A2235DF-D6C8-436D-BBBA-257BE8AA1FF5}" type="presParOf" srcId="{F3379379-A10F-40CA-B8CB-A1B8620BF610}" destId="{1B29DDF2-6F89-4F54-8F8C-6D28E63C2E7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E517A-9B63-475A-A748-DAC6F5CF594B}">
      <dsp:nvSpPr>
        <dsp:cNvPr id="0" name=""/>
        <dsp:cNvSpPr/>
      </dsp:nvSpPr>
      <dsp:spPr>
        <a:xfrm>
          <a:off x="0" y="611"/>
          <a:ext cx="11114314" cy="14307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3585F-BF99-436A-A963-3D4B272EA060}">
      <dsp:nvSpPr>
        <dsp:cNvPr id="0" name=""/>
        <dsp:cNvSpPr/>
      </dsp:nvSpPr>
      <dsp:spPr>
        <a:xfrm>
          <a:off x="432793" y="322524"/>
          <a:ext cx="786898" cy="7868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B34A4-EE2D-44C0-AC04-3F74D9D05C6C}">
      <dsp:nvSpPr>
        <dsp:cNvPr id="0" name=""/>
        <dsp:cNvSpPr/>
      </dsp:nvSpPr>
      <dsp:spPr>
        <a:xfrm>
          <a:off x="1448015" y="0"/>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bg1"/>
              </a:solidFill>
            </a:rPr>
            <a:t>Understand the requirements of written and verbal business communication (unit 3 – Learning outcome 1) Recap</a:t>
          </a:r>
          <a:endParaRPr lang="en-US" sz="2500" kern="1200" dirty="0"/>
        </a:p>
      </dsp:txBody>
      <dsp:txXfrm>
        <a:off x="1448015" y="0"/>
        <a:ext cx="9461828" cy="1430723"/>
      </dsp:txXfrm>
    </dsp:sp>
    <dsp:sp modelId="{CCD4873A-2FA7-4E78-AE8D-8BCD7466C8C1}">
      <dsp:nvSpPr>
        <dsp:cNvPr id="0" name=""/>
        <dsp:cNvSpPr/>
      </dsp:nvSpPr>
      <dsp:spPr>
        <a:xfrm>
          <a:off x="0" y="1742446"/>
          <a:ext cx="11114314" cy="14307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F5DFA-8FBF-464B-B2DC-E0ABFFBDD027}">
      <dsp:nvSpPr>
        <dsp:cNvPr id="0" name=""/>
        <dsp:cNvSpPr/>
      </dsp:nvSpPr>
      <dsp:spPr>
        <a:xfrm>
          <a:off x="432793" y="2110928"/>
          <a:ext cx="786898" cy="7868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F5736-C25F-432B-A7FA-54D5DEDA6CA0}">
      <dsp:nvSpPr>
        <dsp:cNvPr id="0" name=""/>
        <dsp:cNvSpPr/>
      </dsp:nvSpPr>
      <dsp:spPr>
        <a:xfrm>
          <a:off x="1406573" y="1795468"/>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bg1"/>
              </a:solidFill>
            </a:rPr>
            <a:t>Understand Organisational Structures</a:t>
          </a:r>
        </a:p>
        <a:p>
          <a:pPr marL="0" lvl="0" indent="0" algn="l" defTabSz="1111250">
            <a:lnSpc>
              <a:spcPct val="90000"/>
            </a:lnSpc>
            <a:spcBef>
              <a:spcPct val="0"/>
            </a:spcBef>
            <a:spcAft>
              <a:spcPct val="35000"/>
            </a:spcAft>
            <a:buNone/>
          </a:pPr>
          <a:r>
            <a:rPr lang="en-GB" sz="2500" kern="1200" dirty="0">
              <a:solidFill>
                <a:schemeClr val="bg1"/>
              </a:solidFill>
            </a:rPr>
            <a:t>(unit 4 – Learning outcome 1 – AC 1.1 and AC 1.2) </a:t>
          </a:r>
          <a:endParaRPr lang="en-US" sz="2500" b="0" kern="1200" dirty="0">
            <a:solidFill>
              <a:schemeClr val="bg1"/>
            </a:solidFill>
          </a:endParaRPr>
        </a:p>
      </dsp:txBody>
      <dsp:txXfrm>
        <a:off x="1406573" y="1795468"/>
        <a:ext cx="9461828" cy="1430723"/>
      </dsp:txXfrm>
    </dsp:sp>
    <dsp:sp modelId="{646F9B40-2163-491C-A9CB-F15AFD1A0994}">
      <dsp:nvSpPr>
        <dsp:cNvPr id="0" name=""/>
        <dsp:cNvSpPr/>
      </dsp:nvSpPr>
      <dsp:spPr>
        <a:xfrm>
          <a:off x="0" y="3577420"/>
          <a:ext cx="11114314" cy="143072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BAB24-5946-42A7-BA85-05EA9EF6148A}">
      <dsp:nvSpPr>
        <dsp:cNvPr id="0" name=""/>
        <dsp:cNvSpPr/>
      </dsp:nvSpPr>
      <dsp:spPr>
        <a:xfrm>
          <a:off x="432793" y="3899333"/>
          <a:ext cx="786898" cy="7868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12086A-6038-4211-BC68-AEDA1A1E2B29}">
      <dsp:nvSpPr>
        <dsp:cNvPr id="0" name=""/>
        <dsp:cNvSpPr/>
      </dsp:nvSpPr>
      <dsp:spPr>
        <a:xfrm>
          <a:off x="1297572" y="3523768"/>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bg1"/>
              </a:solidFill>
            </a:rPr>
            <a:t>Individual course and homework review and  feedback session</a:t>
          </a:r>
          <a:endParaRPr lang="en-US" sz="2400" kern="1200" dirty="0">
            <a:solidFill>
              <a:schemeClr val="bg1"/>
            </a:solidFill>
          </a:endParaRPr>
        </a:p>
      </dsp:txBody>
      <dsp:txXfrm>
        <a:off x="1297572" y="3523768"/>
        <a:ext cx="9461828" cy="1430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E517A-9B63-475A-A748-DAC6F5CF594B}">
      <dsp:nvSpPr>
        <dsp:cNvPr id="0" name=""/>
        <dsp:cNvSpPr/>
      </dsp:nvSpPr>
      <dsp:spPr>
        <a:xfrm>
          <a:off x="0" y="611"/>
          <a:ext cx="11114314" cy="14307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3585F-BF99-436A-A963-3D4B272EA060}">
      <dsp:nvSpPr>
        <dsp:cNvPr id="0" name=""/>
        <dsp:cNvSpPr/>
      </dsp:nvSpPr>
      <dsp:spPr>
        <a:xfrm>
          <a:off x="432793" y="322524"/>
          <a:ext cx="786898" cy="7868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B34A4-EE2D-44C0-AC04-3F74D9D05C6C}">
      <dsp:nvSpPr>
        <dsp:cNvPr id="0" name=""/>
        <dsp:cNvSpPr/>
      </dsp:nvSpPr>
      <dsp:spPr>
        <a:xfrm>
          <a:off x="1448015" y="0"/>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111250">
            <a:lnSpc>
              <a:spcPct val="100000"/>
            </a:lnSpc>
            <a:spcBef>
              <a:spcPct val="0"/>
            </a:spcBef>
            <a:spcAft>
              <a:spcPct val="35000"/>
            </a:spcAft>
            <a:buNone/>
          </a:pPr>
          <a:r>
            <a:rPr lang="en-GB" sz="2500" kern="1200" dirty="0">
              <a:solidFill>
                <a:schemeClr val="bg1"/>
              </a:solidFill>
            </a:rPr>
            <a:t>Understand the requirements of written and verbal business communication (unit 3 – Learning outcome 1) Recap</a:t>
          </a:r>
          <a:endParaRPr lang="en-US" sz="2500" kern="1200" dirty="0"/>
        </a:p>
      </dsp:txBody>
      <dsp:txXfrm>
        <a:off x="1448015" y="0"/>
        <a:ext cx="9461828" cy="1430723"/>
      </dsp:txXfrm>
    </dsp:sp>
    <dsp:sp modelId="{CCD4873A-2FA7-4E78-AE8D-8BCD7466C8C1}">
      <dsp:nvSpPr>
        <dsp:cNvPr id="0" name=""/>
        <dsp:cNvSpPr/>
      </dsp:nvSpPr>
      <dsp:spPr>
        <a:xfrm>
          <a:off x="0" y="1742446"/>
          <a:ext cx="11114314" cy="14307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F5DFA-8FBF-464B-B2DC-E0ABFFBDD027}">
      <dsp:nvSpPr>
        <dsp:cNvPr id="0" name=""/>
        <dsp:cNvSpPr/>
      </dsp:nvSpPr>
      <dsp:spPr>
        <a:xfrm>
          <a:off x="432793" y="2110928"/>
          <a:ext cx="786898" cy="7868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F5736-C25F-432B-A7FA-54D5DEDA6CA0}">
      <dsp:nvSpPr>
        <dsp:cNvPr id="0" name=""/>
        <dsp:cNvSpPr/>
      </dsp:nvSpPr>
      <dsp:spPr>
        <a:xfrm>
          <a:off x="1406573" y="1795468"/>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111250">
            <a:lnSpc>
              <a:spcPct val="100000"/>
            </a:lnSpc>
            <a:spcBef>
              <a:spcPct val="0"/>
            </a:spcBef>
            <a:spcAft>
              <a:spcPct val="35000"/>
            </a:spcAft>
            <a:buNone/>
          </a:pPr>
          <a:r>
            <a:rPr lang="en-GB" sz="2500" kern="1200" dirty="0">
              <a:solidFill>
                <a:schemeClr val="bg1"/>
              </a:solidFill>
            </a:rPr>
            <a:t>Understand Organisational Structures</a:t>
          </a:r>
        </a:p>
        <a:p>
          <a:pPr marL="0" lvl="0" indent="0" algn="l" defTabSz="1111250">
            <a:lnSpc>
              <a:spcPct val="100000"/>
            </a:lnSpc>
            <a:spcBef>
              <a:spcPct val="0"/>
            </a:spcBef>
            <a:spcAft>
              <a:spcPct val="35000"/>
            </a:spcAft>
            <a:buNone/>
          </a:pPr>
          <a:r>
            <a:rPr lang="en-GB" sz="2500" kern="1200" dirty="0">
              <a:solidFill>
                <a:schemeClr val="bg1"/>
              </a:solidFill>
            </a:rPr>
            <a:t>(unit 4 – Learning outcome 1) </a:t>
          </a:r>
          <a:endParaRPr lang="en-US" sz="2500" b="0" kern="1200" dirty="0">
            <a:solidFill>
              <a:schemeClr val="bg1"/>
            </a:solidFill>
          </a:endParaRPr>
        </a:p>
      </dsp:txBody>
      <dsp:txXfrm>
        <a:off x="1406573" y="1795468"/>
        <a:ext cx="9461828" cy="1430723"/>
      </dsp:txXfrm>
    </dsp:sp>
    <dsp:sp modelId="{D2B718A5-9F3B-41D9-AD54-C88C5A0C820D}">
      <dsp:nvSpPr>
        <dsp:cNvPr id="0" name=""/>
        <dsp:cNvSpPr/>
      </dsp:nvSpPr>
      <dsp:spPr>
        <a:xfrm>
          <a:off x="0" y="3577420"/>
          <a:ext cx="11114314" cy="143072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1D5C1-4158-46DE-A10B-B8FC5A6D3E13}">
      <dsp:nvSpPr>
        <dsp:cNvPr id="0" name=""/>
        <dsp:cNvSpPr/>
      </dsp:nvSpPr>
      <dsp:spPr>
        <a:xfrm>
          <a:off x="432793" y="3899333"/>
          <a:ext cx="786898" cy="78689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9DDF2-6F89-4F54-8F8C-6D28E63C2E78}">
      <dsp:nvSpPr>
        <dsp:cNvPr id="0" name=""/>
        <dsp:cNvSpPr/>
      </dsp:nvSpPr>
      <dsp:spPr>
        <a:xfrm>
          <a:off x="1652485" y="3577420"/>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111250">
            <a:lnSpc>
              <a:spcPct val="100000"/>
            </a:lnSpc>
            <a:spcBef>
              <a:spcPct val="0"/>
            </a:spcBef>
            <a:spcAft>
              <a:spcPct val="35000"/>
            </a:spcAft>
            <a:buNone/>
          </a:pPr>
          <a:r>
            <a:rPr lang="en-GB" sz="2500" kern="1200">
              <a:solidFill>
                <a:schemeClr val="bg1"/>
              </a:solidFill>
            </a:rPr>
            <a:t>Individual course and homework review and  feedback session</a:t>
          </a:r>
          <a:endParaRPr lang="en-US" sz="2500" kern="1200" dirty="0">
            <a:solidFill>
              <a:schemeClr val="bg1"/>
            </a:solidFill>
          </a:endParaRPr>
        </a:p>
      </dsp:txBody>
      <dsp:txXfrm>
        <a:off x="1652485" y="3577420"/>
        <a:ext cx="9461828" cy="143072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F523A-E3BB-4B06-96B8-9EB8E6DA543D}" type="datetimeFigureOut">
              <a:rPr lang="en-GB" smtClean="0"/>
              <a:t>28/05/2026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54222-C807-4567-A194-CC0583EBD78D}" type="slidenum">
              <a:rPr lang="en-GB" smtClean="0"/>
              <a:t>‹#›</a:t>
            </a:fld>
            <a:endParaRPr lang="en-GB"/>
          </a:p>
        </p:txBody>
      </p:sp>
    </p:spTree>
    <p:extLst>
      <p:ext uri="{BB962C8B-B14F-4D97-AF65-F5344CB8AC3E}">
        <p14:creationId xmlns:p14="http://schemas.microsoft.com/office/powerpoint/2010/main" val="311914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2707FA-797C-431A-910D-AA1CB2F1158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6647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2</a:t>
            </a:fld>
            <a:endParaRPr lang="en-GB"/>
          </a:p>
        </p:txBody>
      </p:sp>
    </p:spTree>
    <p:extLst>
      <p:ext uri="{BB962C8B-B14F-4D97-AF65-F5344CB8AC3E}">
        <p14:creationId xmlns:p14="http://schemas.microsoft.com/office/powerpoint/2010/main" val="72293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3</a:t>
            </a:fld>
            <a:endParaRPr lang="en-GB"/>
          </a:p>
        </p:txBody>
      </p:sp>
    </p:spTree>
    <p:extLst>
      <p:ext uri="{BB962C8B-B14F-4D97-AF65-F5344CB8AC3E}">
        <p14:creationId xmlns:p14="http://schemas.microsoft.com/office/powerpoint/2010/main" val="54278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4</a:t>
            </a:fld>
            <a:endParaRPr lang="en-GB"/>
          </a:p>
        </p:txBody>
      </p:sp>
    </p:spTree>
    <p:extLst>
      <p:ext uri="{BB962C8B-B14F-4D97-AF65-F5344CB8AC3E}">
        <p14:creationId xmlns:p14="http://schemas.microsoft.com/office/powerpoint/2010/main" val="373094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Albert Mehrabian (1971)</a:t>
            </a:r>
          </a:p>
        </p:txBody>
      </p:sp>
      <p:sp>
        <p:nvSpPr>
          <p:cNvPr id="4" name="Slide Number Placeholder 3"/>
          <p:cNvSpPr>
            <a:spLocks noGrp="1"/>
          </p:cNvSpPr>
          <p:nvPr>
            <p:ph type="sldNum" sz="quarter" idx="5"/>
          </p:nvPr>
        </p:nvSpPr>
        <p:spPr/>
        <p:txBody>
          <a:bodyPr/>
          <a:lstStyle/>
          <a:p>
            <a:fld id="{ADE54222-C807-4567-A194-CC0583EBD78D}" type="slidenum">
              <a:rPr lang="en-GB" smtClean="0"/>
              <a:t>6</a:t>
            </a:fld>
            <a:endParaRPr lang="en-GB"/>
          </a:p>
        </p:txBody>
      </p:sp>
    </p:spTree>
    <p:extLst>
      <p:ext uri="{BB962C8B-B14F-4D97-AF65-F5344CB8AC3E}">
        <p14:creationId xmlns:p14="http://schemas.microsoft.com/office/powerpoint/2010/main" val="690188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2F68A-A70D-B59A-0CDB-6BD44E4F8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1CBA4-10B3-4C6B-9109-C9413A2A33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75A2C-BA6E-ED29-4F34-27324B692BB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AF47A-FB91-5583-072E-FE05DE1CF655}"/>
              </a:ext>
            </a:extLst>
          </p:cNvPr>
          <p:cNvSpPr>
            <a:spLocks noGrp="1"/>
          </p:cNvSpPr>
          <p:nvPr>
            <p:ph type="sldNum" sz="quarter" idx="5"/>
          </p:nvPr>
        </p:nvSpPr>
        <p:spPr/>
        <p:txBody>
          <a:bodyPr/>
          <a:lstStyle/>
          <a:p>
            <a:fld id="{ADE54222-C807-4567-A194-CC0583EBD78D}" type="slidenum">
              <a:rPr lang="en-GB" smtClean="0"/>
              <a:t>19</a:t>
            </a:fld>
            <a:endParaRPr lang="en-GB"/>
          </a:p>
        </p:txBody>
      </p:sp>
    </p:spTree>
    <p:extLst>
      <p:ext uri="{BB962C8B-B14F-4D97-AF65-F5344CB8AC3E}">
        <p14:creationId xmlns:p14="http://schemas.microsoft.com/office/powerpoint/2010/main" val="40371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2499888346"/>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3391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1149093"/>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A07B-3223-F7B4-842D-A1C80B9AB9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98E9A-08FF-37D8-53D1-67AD49735E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E02256-772F-4D72-13DA-A0C40A3B935C}"/>
              </a:ext>
            </a:extLst>
          </p:cNvPr>
          <p:cNvSpPr>
            <a:spLocks noGrp="1"/>
          </p:cNvSpPr>
          <p:nvPr>
            <p:ph type="dt" sz="half" idx="10"/>
          </p:nvPr>
        </p:nvSpPr>
        <p:spPr/>
        <p:txBody>
          <a:bodyPr/>
          <a:lstStyle/>
          <a:p>
            <a:fld id="{DAA2B7B3-043F-4CC6-B96B-15EEED28C682}" type="datetimeFigureOut">
              <a:rPr lang="en-GB" smtClean="0"/>
              <a:t>28/05/2026</a:t>
            </a:fld>
            <a:endParaRPr lang="en-GB"/>
          </a:p>
        </p:txBody>
      </p:sp>
      <p:sp>
        <p:nvSpPr>
          <p:cNvPr id="5" name="Footer Placeholder 4">
            <a:extLst>
              <a:ext uri="{FF2B5EF4-FFF2-40B4-BE49-F238E27FC236}">
                <a16:creationId xmlns:a16="http://schemas.microsoft.com/office/drawing/2014/main" id="{ACB74B43-BD50-16F8-2E79-0E76D58ECE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6D608F-E5E5-822A-23F4-ED1C1DF8C1D0}"/>
              </a:ext>
            </a:extLst>
          </p:cNvPr>
          <p:cNvSpPr>
            <a:spLocks noGrp="1"/>
          </p:cNvSpPr>
          <p:nvPr>
            <p:ph type="sldNum" sz="quarter" idx="12"/>
          </p:nvPr>
        </p:nvSpPr>
        <p:spPr/>
        <p:txBody>
          <a:bodyPr/>
          <a:lstStyle/>
          <a:p>
            <a:fld id="{CC345DE3-8933-4056-A3BF-7F499A3509E2}" type="slidenum">
              <a:rPr lang="en-GB" smtClean="0"/>
              <a:t>‹#›</a:t>
            </a:fld>
            <a:endParaRPr lang="en-GB"/>
          </a:p>
        </p:txBody>
      </p:sp>
    </p:spTree>
    <p:extLst>
      <p:ext uri="{BB962C8B-B14F-4D97-AF65-F5344CB8AC3E}">
        <p14:creationId xmlns:p14="http://schemas.microsoft.com/office/powerpoint/2010/main" val="375313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FDEADA-EBAE-F35B-A10D-371B79E7C36A}"/>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77E28C2B-741F-566B-D22B-DBD049AC6A1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7298320D-BA2A-C1E1-CB35-0B32D0DBFF8C}"/>
              </a:ext>
            </a:extLst>
          </p:cNvPr>
          <p:cNvSpPr>
            <a:spLocks noGrp="1"/>
          </p:cNvSpPr>
          <p:nvPr>
            <p:ph type="sldNum" sz="quarter" idx="12"/>
          </p:nvPr>
        </p:nvSpPr>
        <p:spPr>
          <a:xfrm>
            <a:off x="8610600" y="6088064"/>
            <a:ext cx="2743200" cy="365125"/>
          </a:xfrm>
        </p:spPr>
        <p:txBody>
          <a:bodyPr/>
          <a:lstStyle>
            <a:lvl1pPr>
              <a:defRPr/>
            </a:lvl1pPr>
          </a:lstStyle>
          <a:p>
            <a:fld id="{ABD4642B-7B75-E54A-A570-28AB4E1A1A1C}" type="slidenum">
              <a:rPr lang="en-GB" altLang="en-US"/>
              <a:pPr/>
              <a:t>‹#›</a:t>
            </a:fld>
            <a:endParaRPr lang="en-GB" altLang="en-US"/>
          </a:p>
        </p:txBody>
      </p:sp>
    </p:spTree>
    <p:extLst>
      <p:ext uri="{BB962C8B-B14F-4D97-AF65-F5344CB8AC3E}">
        <p14:creationId xmlns:p14="http://schemas.microsoft.com/office/powerpoint/2010/main" val="150236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81E6BC-BA16-288D-1DD6-EDC5C8780FBA}"/>
              </a:ext>
            </a:extLst>
          </p:cNvPr>
          <p:cNvSpPr txBox="1">
            <a:spLocks noGrp="1"/>
          </p:cNvSpPr>
          <p:nvPr>
            <p:ph type="title"/>
          </p:nvPr>
        </p:nvSpPr>
        <p:spPr>
          <a:xfrm>
            <a:off x="685846" y="365130"/>
            <a:ext cx="10667957" cy="1325559"/>
          </a:xfrm>
          <a:prstGeom prst="rect">
            <a:avLst/>
          </a:prstGeom>
          <a:noFill/>
          <a:ln>
            <a:noFill/>
          </a:ln>
        </p:spPr>
        <p:txBody>
          <a:bodyPr vert="horz" wrap="square" lIns="91440" tIns="45720" rIns="91440" bIns="45720" anchor="ctr" anchorCtr="0" compatLnSpc="1">
            <a:normAutofit/>
          </a:bodyPr>
          <a:lstStyle>
            <a:lvl1pPr marL="0" marR="0" lvl="0" indent="0" defTabSz="914309" fontAlgn="auto">
              <a:spcBef>
                <a:spcPts val="0"/>
              </a:spcBef>
              <a:spcAft>
                <a:spcPts val="0"/>
              </a:spcAft>
              <a:tabLst/>
              <a:defRPr lang="en-GB" b="1" i="0" u="none" strike="noStrike" cap="none" spc="0" baseline="0">
                <a:solidFill>
                  <a:srgbClr val="01A4B4"/>
                </a:solidFill>
                <a:uFillTx/>
                <a:latin typeface="Arial" pitchFamily="34"/>
                <a:cs typeface="Arial" pitchFamily="34"/>
              </a:defRPr>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C56744FA-9BCA-D2A2-0B05-8BFACE40A5F4}"/>
              </a:ext>
            </a:extLst>
          </p:cNvPr>
          <p:cNvSpPr txBox="1">
            <a:spLocks noGrp="1"/>
          </p:cNvSpPr>
          <p:nvPr>
            <p:ph sz="quarter" idx="4294967295"/>
          </p:nvPr>
        </p:nvSpPr>
        <p:spPr>
          <a:xfrm>
            <a:off x="685846" y="2215947"/>
            <a:ext cx="10667957" cy="3936546"/>
          </a:xfrm>
          <a:prstGeom prst="rect">
            <a:avLst/>
          </a:prstGeom>
          <a:noFill/>
          <a:ln>
            <a:noFill/>
          </a:ln>
        </p:spPr>
        <p:txBody>
          <a:bodyPr vert="horz" wrap="square" lIns="91440" tIns="45720" rIns="91440" bIns="45720" anchor="t" anchorCtr="0" compatLnSpc="1">
            <a:noAutofit/>
          </a:bodyPr>
          <a:lstStyle>
            <a:lvl1pPr marL="0" marR="0" lvl="0" indent="0" defTabSz="457177" fontAlgn="auto">
              <a:spcBef>
                <a:spcPts val="500"/>
              </a:spcBef>
              <a:spcAft>
                <a:spcPts val="0"/>
              </a:spcAft>
              <a:buNone/>
              <a:tabLst/>
              <a:defRPr lang="en-US" sz="1800" b="0" i="0" u="none" strike="noStrike" cap="none" spc="0" baseline="0">
                <a:solidFill>
                  <a:srgbClr val="000000"/>
                </a:solidFill>
                <a:uFillTx/>
                <a:latin typeface="Arial" pitchFamily="34"/>
                <a:cs typeface="Arial" pitchFamily="34"/>
              </a:defRPr>
            </a:lvl1pPr>
            <a:lvl2pPr marL="0" marR="0" lvl="0" indent="0" defTabSz="457177" fontAlgn="auto">
              <a:spcAft>
                <a:spcPts val="0"/>
              </a:spcAft>
              <a:buNone/>
              <a:tabLst/>
              <a:defRPr lang="en-US" sz="1800" b="0" i="0" u="none" strike="noStrike" cap="none" spc="0" baseline="0">
                <a:solidFill>
                  <a:srgbClr val="000000"/>
                </a:solidFill>
                <a:uFillTx/>
                <a:latin typeface="Arial" pitchFamily="34"/>
                <a:cs typeface="Arial" pitchFamily="34"/>
              </a:defRPr>
            </a:lvl2pPr>
            <a:lvl3pPr marL="0" marR="0" lvl="0" indent="0" defTabSz="457177" fontAlgn="auto">
              <a:spcAft>
                <a:spcPts val="0"/>
              </a:spcAft>
              <a:buNone/>
              <a:tabLst/>
              <a:defRPr lang="en-US" sz="1800" b="0" i="0" u="none" strike="noStrike" cap="none" spc="0" baseline="0">
                <a:solidFill>
                  <a:srgbClr val="000000"/>
                </a:solidFill>
                <a:uFillTx/>
                <a:latin typeface="Arial" pitchFamily="34"/>
                <a:cs typeface="Arial" pitchFamily="34"/>
              </a:defRPr>
            </a:lvl3pPr>
          </a:lstStyle>
          <a:p>
            <a:pPr lvl="0"/>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lvl="0"/>
            <a:endParaRPr lang="en-US"/>
          </a:p>
          <a:p>
            <a:pPr lvl="0"/>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18997586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710881"/>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3BCBB9-68A4-5949-60B4-BC933BBD5B20}"/>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C28FFFF-2CCB-DF9A-6D3D-3B2E35FD663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8FFA03FB-8E9D-4E54-2307-0FCC16FF39AB}"/>
              </a:ext>
            </a:extLst>
          </p:cNvPr>
          <p:cNvSpPr>
            <a:spLocks noGrp="1"/>
          </p:cNvSpPr>
          <p:nvPr>
            <p:ph type="sldNum" sz="quarter" idx="12"/>
          </p:nvPr>
        </p:nvSpPr>
        <p:spPr>
          <a:xfrm>
            <a:off x="8610600" y="6088064"/>
            <a:ext cx="2743200" cy="365125"/>
          </a:xfrm>
        </p:spPr>
        <p:txBody>
          <a:bodyPr/>
          <a:lstStyle>
            <a:lvl1pPr>
              <a:defRPr/>
            </a:lvl1pPr>
          </a:lstStyle>
          <a:p>
            <a:fld id="{452102A4-FE60-224F-8105-191A45641F62}" type="slidenum">
              <a:rPr lang="en-GB" altLang="en-US"/>
              <a:pPr/>
              <a:t>‹#›</a:t>
            </a:fld>
            <a:endParaRPr lang="en-GB" altLang="en-US"/>
          </a:p>
        </p:txBody>
      </p:sp>
    </p:spTree>
    <p:extLst>
      <p:ext uri="{BB962C8B-B14F-4D97-AF65-F5344CB8AC3E}">
        <p14:creationId xmlns:p14="http://schemas.microsoft.com/office/powerpoint/2010/main" val="114033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966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dult.learning@hants.gov.uk" TargetMode="External"/><Relationship Id="rId4" Type="http://schemas.openxmlformats.org/officeDocument/2006/relationships/hyperlink" Target="mailto:steve.pawsey@hants.gov.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fernandobeltranmir.blogspot.com/2020/04/els-sectors-economics.html" TargetMode="External"/><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tateofwales.com/2018/10/the-welsh-economy-viii-the-public-social-sectors/"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rawpixel.com/search/empower" TargetMode="External"/><Relationship Id="rId2" Type="http://schemas.openxmlformats.org/officeDocument/2006/relationships/image" Target="../media/image13.1"/><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pentextbc.ca/strategicmanagement/chapter/creating-an-organizational-structure/"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ise.de/download/product/microsoft-word-60930" TargetMode="External"/><Relationship Id="rId7" Type="http://schemas.openxmlformats.org/officeDocument/2006/relationships/hyperlink" Target="https://www.uctoday.com/unified-communications/microsoft-teams-breakout-rooms/" TargetMode="Externa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hyperlink" Target="https://pxhere.com/en/photo/1566431" TargetMode="Externa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freesvg.org/purple-friday-not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heise.de/download/product/microsoft-word-60930" TargetMode="External"/><Relationship Id="rId7" Type="http://schemas.openxmlformats.org/officeDocument/2006/relationships/hyperlink" Target="https://pxhere.com/en/photo/1566431"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s://www.wps.com/blog/tr-TR/tr-TR-microsoft-powerpoint-365-free-download/"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260607" y="736537"/>
            <a:ext cx="8206628" cy="2308324"/>
          </a:xfrm>
          <a:prstGeom prst="rect">
            <a:avLst/>
          </a:prstGeom>
          <a:noFill/>
        </p:spPr>
        <p:txBody>
          <a:bodyPr wrap="square" rtlCol="0">
            <a:spAutoFit/>
          </a:bodyPr>
          <a:lstStyle/>
          <a:p>
            <a:pPr defTabSz="228600"/>
            <a:r>
              <a:rPr lang="en-US" sz="4800" b="1" dirty="0">
                <a:solidFill>
                  <a:prstClr val="white"/>
                </a:solidFill>
                <a:latin typeface="Arial" panose="020B0604020202020204" pitchFamily="34" charset="0"/>
                <a:cs typeface="Arial" panose="020B0604020202020204" pitchFamily="34" charset="0"/>
              </a:rPr>
              <a:t>Level 2 Principles of Business </a:t>
            </a:r>
          </a:p>
          <a:p>
            <a:pPr defTabSz="228600"/>
            <a:r>
              <a:rPr lang="en-US" sz="4800" b="1" dirty="0">
                <a:solidFill>
                  <a:prstClr val="white"/>
                </a:solidFill>
                <a:latin typeface="Arial" panose="020B0604020202020204" pitchFamily="34" charset="0"/>
                <a:cs typeface="Arial" panose="020B0604020202020204" pitchFamily="34" charset="0"/>
              </a:rPr>
              <a:t>Administration Certificate </a:t>
            </a:r>
          </a:p>
        </p:txBody>
      </p:sp>
      <p:sp>
        <p:nvSpPr>
          <p:cNvPr id="3" name="TextBox 2">
            <a:extLst>
              <a:ext uri="{FF2B5EF4-FFF2-40B4-BE49-F238E27FC236}">
                <a16:creationId xmlns:a16="http://schemas.microsoft.com/office/drawing/2014/main" id="{9DB7FAB8-F0D8-3C50-14A8-43067664EF02}"/>
              </a:ext>
            </a:extLst>
          </p:cNvPr>
          <p:cNvSpPr txBox="1"/>
          <p:nvPr/>
        </p:nvSpPr>
        <p:spPr>
          <a:xfrm>
            <a:off x="260607" y="2998695"/>
            <a:ext cx="7485296" cy="3416320"/>
          </a:xfrm>
          <a:prstGeom prst="rect">
            <a:avLst/>
          </a:prstGeom>
          <a:noFill/>
        </p:spPr>
        <p:txBody>
          <a:bodyPr wrap="square" rtlCol="0">
            <a:spAutoFit/>
          </a:bodyPr>
          <a:lstStyle/>
          <a:p>
            <a:pPr defTabSz="228600"/>
            <a:r>
              <a:rPr lang="en-US" sz="3600" dirty="0">
                <a:solidFill>
                  <a:prstClr val="white"/>
                </a:solidFill>
                <a:latin typeface="Arial" panose="020B0604020202020204" pitchFamily="34" charset="0"/>
                <a:cs typeface="Arial" panose="020B0604020202020204" pitchFamily="34" charset="0"/>
              </a:rPr>
              <a:t>Date: 26 March - 6 August 2026</a:t>
            </a:r>
          </a:p>
          <a:p>
            <a:pPr defTabSz="228600"/>
            <a:r>
              <a:rPr lang="en-US" sz="3600" dirty="0">
                <a:solidFill>
                  <a:prstClr val="white"/>
                </a:solidFill>
                <a:latin typeface="Arial" panose="020B0604020202020204" pitchFamily="34" charset="0"/>
                <a:cs typeface="Arial" panose="020B0604020202020204" pitchFamily="34" charset="0"/>
              </a:rPr>
              <a:t>Time: Thursday 6.00 – 8.30 pm</a:t>
            </a:r>
          </a:p>
          <a:p>
            <a:pPr defTabSz="228600"/>
            <a:r>
              <a:rPr lang="en-US" sz="3600" dirty="0">
                <a:solidFill>
                  <a:prstClr val="white"/>
                </a:solidFill>
                <a:latin typeface="Arial" panose="020B0604020202020204" pitchFamily="34" charset="0"/>
                <a:cs typeface="Arial" panose="020B0604020202020204" pitchFamily="34" charset="0"/>
              </a:rPr>
              <a:t>Tutor: Jo Gray</a:t>
            </a:r>
          </a:p>
          <a:p>
            <a:pPr defTabSz="228600"/>
            <a:r>
              <a:rPr lang="en-US" sz="3600" dirty="0">
                <a:solidFill>
                  <a:prstClr val="white"/>
                </a:solidFill>
                <a:latin typeface="Arial" panose="020B0604020202020204" pitchFamily="34" charset="0"/>
                <a:cs typeface="Arial" panose="020B0604020202020204" pitchFamily="34" charset="0"/>
              </a:rPr>
              <a:t>Email: </a:t>
            </a:r>
            <a:r>
              <a:rPr lang="en-US" sz="3600" dirty="0">
                <a:solidFill>
                  <a:prstClr val="white"/>
                </a:solidFill>
                <a:latin typeface="Arial" panose="020B0604020202020204" pitchFamily="34" charset="0"/>
                <a:cs typeface="Arial" panose="020B0604020202020204" pitchFamily="34" charset="0"/>
                <a:hlinkClick r:id="rId4"/>
              </a:rPr>
              <a:t>Joanne.Gray2@hants.gov.uk</a:t>
            </a:r>
            <a:endParaRPr lang="en-US" sz="3600" dirty="0">
              <a:solidFill>
                <a:prstClr val="white"/>
              </a:solidFill>
              <a:latin typeface="Arial" panose="020B0604020202020204" pitchFamily="34" charset="0"/>
              <a:cs typeface="Arial" panose="020B0604020202020204" pitchFamily="34" charset="0"/>
            </a:endParaRPr>
          </a:p>
          <a:p>
            <a:pPr defTabSz="228600"/>
            <a:r>
              <a:rPr lang="en-US" sz="3600" dirty="0">
                <a:solidFill>
                  <a:prstClr val="white"/>
                </a:solidFill>
                <a:latin typeface="Arial" panose="020B0604020202020204" pitchFamily="34" charset="0"/>
                <a:cs typeface="Arial" panose="020B0604020202020204" pitchFamily="34" charset="0"/>
              </a:rPr>
              <a:t>Report Absence at: </a:t>
            </a:r>
            <a:r>
              <a:rPr lang="en-US" sz="3600" dirty="0">
                <a:solidFill>
                  <a:prstClr val="white"/>
                </a:solidFill>
                <a:latin typeface="Arial" panose="020B0604020202020204" pitchFamily="34" charset="0"/>
                <a:cs typeface="Arial" panose="020B0604020202020204" pitchFamily="34" charset="0"/>
                <a:hlinkClick r:id="rId5"/>
              </a:rPr>
              <a:t>adult.learning@hants.gov.uk</a:t>
            </a:r>
            <a:r>
              <a:rPr lang="en-US" sz="3600" dirty="0">
                <a:solidFill>
                  <a:prstClr val="white"/>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8971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332328-9F52-48DC-2F63-3640C6C3AD48}"/>
            </a:ext>
          </a:extLst>
        </p:cNvPr>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57EE-9028-9AFD-BAFF-AA20D5B5431B}"/>
              </a:ext>
            </a:extLst>
          </p:cNvPr>
          <p:cNvSpPr>
            <a:spLocks noGrp="1"/>
          </p:cNvSpPr>
          <p:nvPr>
            <p:ph type="title"/>
          </p:nvPr>
        </p:nvSpPr>
        <p:spPr>
          <a:xfrm>
            <a:off x="250371" y="350196"/>
            <a:ext cx="5421086" cy="1624520"/>
          </a:xfrm>
        </p:spPr>
        <p:txBody>
          <a:bodyPr vert="horz" lIns="91440" tIns="45720" rIns="91440" bIns="45720" rtlCol="0" anchor="ctr">
            <a:normAutofit/>
          </a:bodyPr>
          <a:lstStyle/>
          <a:p>
            <a:pPr defTabSz="914400"/>
            <a:r>
              <a:rPr lang="en-US" sz="4800" dirty="0" err="1">
                <a:solidFill>
                  <a:srgbClr val="0070C0"/>
                </a:solidFill>
                <a:latin typeface="+mj-lt"/>
                <a:cs typeface="+mj-cs"/>
              </a:rPr>
              <a:t>Organisations</a:t>
            </a:r>
            <a:r>
              <a:rPr lang="en-US" sz="4800" dirty="0">
                <a:solidFill>
                  <a:srgbClr val="0070C0"/>
                </a:solidFill>
                <a:latin typeface="+mj-lt"/>
                <a:cs typeface="+mj-cs"/>
              </a:rPr>
              <a:t> in the Private Sector</a:t>
            </a:r>
          </a:p>
        </p:txBody>
      </p:sp>
      <p:sp>
        <p:nvSpPr>
          <p:cNvPr id="4" name="Content Placeholder 3">
            <a:extLst>
              <a:ext uri="{FF2B5EF4-FFF2-40B4-BE49-F238E27FC236}">
                <a16:creationId xmlns:a16="http://schemas.microsoft.com/office/drawing/2014/main" id="{9DAD9A6E-2E34-F17D-03BE-F2C04E051EE3}"/>
              </a:ext>
            </a:extLst>
          </p:cNvPr>
          <p:cNvSpPr>
            <a:spLocks noGrp="1"/>
          </p:cNvSpPr>
          <p:nvPr>
            <p:ph idx="13"/>
          </p:nvPr>
        </p:nvSpPr>
        <p:spPr>
          <a:xfrm>
            <a:off x="87086" y="1974716"/>
            <a:ext cx="6002087" cy="4883284"/>
          </a:xfrm>
        </p:spPr>
        <p:txBody>
          <a:bodyPr vert="horz" lIns="91440" tIns="45720" rIns="91440" bIns="45720" rtlCol="0" anchor="ctr">
            <a:normAutofit/>
          </a:bodyPr>
          <a:lstStyle/>
          <a:p>
            <a:pPr defTabSz="914400"/>
            <a:r>
              <a:rPr lang="en-US" sz="2400" dirty="0">
                <a:latin typeface="+mn-lt"/>
                <a:cs typeface="+mn-cs"/>
              </a:rPr>
              <a:t>The private sector covers a vast array of everyday services and industries, including:</a:t>
            </a:r>
          </a:p>
          <a:p>
            <a:pPr lvl="0" indent="-228600" defTabSz="914400">
              <a:buFont typeface="Arial" panose="020B0604020202020204" pitchFamily="34" charset="0"/>
              <a:buChar char="•"/>
            </a:pPr>
            <a:r>
              <a:rPr lang="en-US" sz="2400" b="1" dirty="0">
                <a:latin typeface="+mn-lt"/>
                <a:cs typeface="+mn-cs"/>
              </a:rPr>
              <a:t>Retail &amp; Hospitality:</a:t>
            </a:r>
            <a:r>
              <a:rPr lang="en-US" sz="2400" dirty="0">
                <a:latin typeface="+mn-lt"/>
                <a:cs typeface="+mn-cs"/>
              </a:rPr>
              <a:t> Supermarkets, restaurants, coffee shops, and hotels.</a:t>
            </a:r>
          </a:p>
          <a:p>
            <a:pPr lvl="0" indent="-228600" defTabSz="914400">
              <a:buFont typeface="Arial" panose="020B0604020202020204" pitchFamily="34" charset="0"/>
              <a:buChar char="•"/>
            </a:pPr>
            <a:r>
              <a:rPr lang="en-US" sz="2400" b="1" dirty="0">
                <a:latin typeface="+mn-lt"/>
                <a:cs typeface="+mn-cs"/>
              </a:rPr>
              <a:t>Technology &amp; Telecoms:</a:t>
            </a:r>
            <a:r>
              <a:rPr lang="en-US" sz="2400" dirty="0">
                <a:latin typeface="+mn-lt"/>
                <a:cs typeface="+mn-cs"/>
              </a:rPr>
              <a:t> Internet service providers, software companies, and electronics manufacturers.</a:t>
            </a:r>
          </a:p>
          <a:p>
            <a:pPr lvl="0" indent="-228600" defTabSz="914400">
              <a:buFont typeface="Arial" panose="020B0604020202020204" pitchFamily="34" charset="0"/>
              <a:buChar char="•"/>
            </a:pPr>
            <a:r>
              <a:rPr lang="en-US" sz="2400" b="1" dirty="0">
                <a:latin typeface="+mn-lt"/>
                <a:cs typeface="+mn-cs"/>
              </a:rPr>
              <a:t>Trades &amp; Professional Services:</a:t>
            </a:r>
            <a:r>
              <a:rPr lang="en-US" sz="2400" dirty="0">
                <a:latin typeface="+mn-lt"/>
                <a:cs typeface="+mn-cs"/>
              </a:rPr>
              <a:t> Private healthcare clinics, local tradespeople, law firms, and financial institutions</a:t>
            </a:r>
          </a:p>
          <a:p>
            <a:pPr indent="-228600" defTabSz="914400">
              <a:buFont typeface="Arial" panose="020B0604020202020204" pitchFamily="34" charset="0"/>
              <a:buChar char="•"/>
            </a:pPr>
            <a:endParaRPr lang="en-US" sz="2000" dirty="0">
              <a:latin typeface="+mn-lt"/>
              <a:cs typeface="+mn-cs"/>
            </a:endParaRPr>
          </a:p>
        </p:txBody>
      </p:sp>
      <p:pic>
        <p:nvPicPr>
          <p:cNvPr id="3" name="Picture 2">
            <a:extLst>
              <a:ext uri="{FF2B5EF4-FFF2-40B4-BE49-F238E27FC236}">
                <a16:creationId xmlns:a16="http://schemas.microsoft.com/office/drawing/2014/main" id="{3936DAE7-05BA-A449-9484-18EC7ED1FE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468" r="8132" b="-2"/>
          <a:stretch>
            <a:fillRect/>
          </a:stretch>
        </p:blipFill>
        <p:spPr>
          <a:xfrm>
            <a:off x="6096000" y="1"/>
            <a:ext cx="6102825" cy="6858000"/>
          </a:xfrm>
          <a:prstGeom prst="rect">
            <a:avLst/>
          </a:prstGeom>
        </p:spPr>
      </p:pic>
    </p:spTree>
    <p:extLst>
      <p:ext uri="{BB962C8B-B14F-4D97-AF65-F5344CB8AC3E}">
        <p14:creationId xmlns:p14="http://schemas.microsoft.com/office/powerpoint/2010/main" val="200368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F4099-9164-BC3D-1FF4-26747F90C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3AEE0-75D1-7A16-4326-5C1BB61E7983}"/>
              </a:ext>
            </a:extLst>
          </p:cNvPr>
          <p:cNvSpPr>
            <a:spLocks noGrp="1"/>
          </p:cNvSpPr>
          <p:nvPr>
            <p:ph type="title"/>
          </p:nvPr>
        </p:nvSpPr>
        <p:spPr>
          <a:xfrm>
            <a:off x="293915" y="365126"/>
            <a:ext cx="11430000" cy="1703160"/>
          </a:xfrm>
        </p:spPr>
        <p:txBody>
          <a:bodyPr>
            <a:normAutofit fontScale="90000"/>
          </a:bodyPr>
          <a:lstStyle/>
          <a:p>
            <a:r>
              <a:rPr lang="en-GB" sz="4000" dirty="0"/>
              <a:t>AC 1.1 - The differences between the </a:t>
            </a:r>
            <a:r>
              <a:rPr lang="en-GB" sz="4000" dirty="0">
                <a:solidFill>
                  <a:srgbClr val="009999"/>
                </a:solidFill>
              </a:rPr>
              <a:t>private sector, </a:t>
            </a:r>
            <a:r>
              <a:rPr lang="en-GB" sz="4000" dirty="0">
                <a:solidFill>
                  <a:srgbClr val="0070C0"/>
                </a:solidFill>
              </a:rPr>
              <a:t>public sector </a:t>
            </a:r>
            <a:r>
              <a:rPr lang="en-GB" sz="4000" dirty="0"/>
              <a:t>and voluntary sector </a:t>
            </a:r>
            <a:br>
              <a:rPr lang="en-GB" dirty="0"/>
            </a:br>
            <a:endParaRPr lang="en-GB" dirty="0"/>
          </a:p>
        </p:txBody>
      </p:sp>
      <p:sp>
        <p:nvSpPr>
          <p:cNvPr id="4" name="Content Placeholder 3">
            <a:extLst>
              <a:ext uri="{FF2B5EF4-FFF2-40B4-BE49-F238E27FC236}">
                <a16:creationId xmlns:a16="http://schemas.microsoft.com/office/drawing/2014/main" id="{4ACB7979-D2C1-376E-B93F-27E0F425759B}"/>
              </a:ext>
            </a:extLst>
          </p:cNvPr>
          <p:cNvSpPr>
            <a:spLocks noGrp="1"/>
          </p:cNvSpPr>
          <p:nvPr>
            <p:ph idx="13"/>
          </p:nvPr>
        </p:nvSpPr>
        <p:spPr>
          <a:xfrm>
            <a:off x="195990" y="1600201"/>
            <a:ext cx="10722381" cy="4996542"/>
          </a:xfrm>
        </p:spPr>
        <p:txBody>
          <a:bodyPr/>
          <a:lstStyle/>
          <a:p>
            <a:r>
              <a:rPr lang="en-GB" sz="2400" dirty="0"/>
              <a:t>The public sector is the part of the economy that is owned, controlled, and funded by the government. Its primary goal is to provide essential public services and maintain societal welfare rather than to generate profits. </a:t>
            </a:r>
          </a:p>
          <a:p>
            <a:endParaRPr lang="en-GB" sz="2400" dirty="0"/>
          </a:p>
          <a:p>
            <a:r>
              <a:rPr lang="en-GB" sz="2800" b="1" dirty="0">
                <a:solidFill>
                  <a:srgbClr val="009999"/>
                </a:solidFill>
              </a:rPr>
              <a:t>Key Characteristics</a:t>
            </a:r>
          </a:p>
          <a:p>
            <a:r>
              <a:rPr lang="en-GB" sz="2400" b="1" dirty="0"/>
              <a:t>Funding:</a:t>
            </a:r>
            <a:r>
              <a:rPr lang="en-GB" sz="2400" dirty="0"/>
              <a:t> Financed primarily by taxpayers through various government revenues, such as income tax, national insurance, and VAT.</a:t>
            </a:r>
          </a:p>
          <a:p>
            <a:r>
              <a:rPr lang="en-GB" sz="2400" b="1" dirty="0"/>
              <a:t>Profit:</a:t>
            </a:r>
            <a:r>
              <a:rPr lang="en-GB" sz="2400" dirty="0"/>
              <a:t> Operates on a non-profit or cost-recovery basis, where surplus funds are typically reinvested back into the service.</a:t>
            </a:r>
          </a:p>
          <a:p>
            <a:r>
              <a:rPr lang="en-GB" sz="2400" b="1" dirty="0"/>
              <a:t>Accessibility:</a:t>
            </a:r>
            <a:r>
              <a:rPr lang="en-GB" sz="2400" dirty="0"/>
              <a:t> Services are typically available to all citizens, often ensuring that vulnerable or non-paying members of society are not excluded.</a:t>
            </a:r>
          </a:p>
          <a:p>
            <a:endParaRPr lang="en-GB" sz="2400" b="1" dirty="0"/>
          </a:p>
          <a:p>
            <a:endParaRPr lang="en-GB" dirty="0"/>
          </a:p>
        </p:txBody>
      </p:sp>
    </p:spTree>
    <p:extLst>
      <p:ext uri="{BB962C8B-B14F-4D97-AF65-F5344CB8AC3E}">
        <p14:creationId xmlns:p14="http://schemas.microsoft.com/office/powerpoint/2010/main" val="373270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A0575-F643-178C-B979-1816C1161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1670D-77D1-FBDA-28D0-5D1A27515D2A}"/>
              </a:ext>
            </a:extLst>
          </p:cNvPr>
          <p:cNvSpPr>
            <a:spLocks noGrp="1"/>
          </p:cNvSpPr>
          <p:nvPr>
            <p:ph type="title"/>
          </p:nvPr>
        </p:nvSpPr>
        <p:spPr>
          <a:xfrm>
            <a:off x="203615" y="365127"/>
            <a:ext cx="11150186" cy="582728"/>
          </a:xfrm>
        </p:spPr>
        <p:txBody>
          <a:bodyPr vert="horz" lIns="91440" tIns="45720" rIns="91440" bIns="45720" rtlCol="0" anchor="ctr">
            <a:noAutofit/>
          </a:bodyPr>
          <a:lstStyle/>
          <a:p>
            <a:pPr defTabSz="914400"/>
            <a:r>
              <a:rPr lang="en-US" sz="4800" dirty="0" err="1">
                <a:solidFill>
                  <a:srgbClr val="0070C0"/>
                </a:solidFill>
                <a:latin typeface="+mj-lt"/>
                <a:cs typeface="+mj-cs"/>
              </a:rPr>
              <a:t>Organisations</a:t>
            </a:r>
            <a:r>
              <a:rPr lang="en-US" sz="4800" dirty="0">
                <a:solidFill>
                  <a:srgbClr val="0070C0"/>
                </a:solidFill>
                <a:latin typeface="+mj-lt"/>
                <a:cs typeface="+mj-cs"/>
              </a:rPr>
              <a:t> in the Public Sector</a:t>
            </a:r>
          </a:p>
        </p:txBody>
      </p:sp>
      <p:sp>
        <p:nvSpPr>
          <p:cNvPr id="4" name="Content Placeholder 3">
            <a:extLst>
              <a:ext uri="{FF2B5EF4-FFF2-40B4-BE49-F238E27FC236}">
                <a16:creationId xmlns:a16="http://schemas.microsoft.com/office/drawing/2014/main" id="{F1FE49D2-F628-7BB7-D6C7-2B15B4598AA5}"/>
              </a:ext>
            </a:extLst>
          </p:cNvPr>
          <p:cNvSpPr>
            <a:spLocks noGrp="1"/>
          </p:cNvSpPr>
          <p:nvPr>
            <p:ph idx="13"/>
          </p:nvPr>
        </p:nvSpPr>
        <p:spPr>
          <a:xfrm>
            <a:off x="203614" y="1628078"/>
            <a:ext cx="6096826" cy="4951142"/>
          </a:xfrm>
        </p:spPr>
        <p:txBody>
          <a:bodyPr vert="horz" lIns="91440" tIns="45720" rIns="91440" bIns="45720" rtlCol="0" anchor="ctr">
            <a:normAutofit lnSpcReduction="10000"/>
          </a:bodyPr>
          <a:lstStyle/>
          <a:p>
            <a:r>
              <a:rPr lang="en-GB" sz="2400" dirty="0"/>
              <a:t>The public sector touches nearly every part of daily life. It includes:</a:t>
            </a:r>
          </a:p>
          <a:p>
            <a:r>
              <a:rPr lang="en-GB" sz="2400" b="1" dirty="0"/>
              <a:t>Healthcare:</a:t>
            </a:r>
            <a:r>
              <a:rPr lang="en-GB" sz="2400" dirty="0"/>
              <a:t> Services like the National Health Service (NHS).</a:t>
            </a:r>
          </a:p>
          <a:p>
            <a:r>
              <a:rPr lang="en-GB" sz="2400" b="1" dirty="0"/>
              <a:t>Education:</a:t>
            </a:r>
            <a:r>
              <a:rPr lang="en-GB" sz="2400" dirty="0"/>
              <a:t> State-funded schools, colleges, and universities.</a:t>
            </a:r>
          </a:p>
          <a:p>
            <a:r>
              <a:rPr lang="en-GB" sz="2400" b="1" dirty="0"/>
              <a:t>Emergency Services:</a:t>
            </a:r>
            <a:r>
              <a:rPr lang="en-GB" sz="2400" dirty="0"/>
              <a:t> Police forces, fire and rescue services, and ambulance services.</a:t>
            </a:r>
          </a:p>
          <a:p>
            <a:r>
              <a:rPr lang="en-GB" sz="2400" b="1" dirty="0"/>
              <a:t>National </a:t>
            </a:r>
            <a:r>
              <a:rPr lang="en-GB" sz="2400" b="1" dirty="0" err="1"/>
              <a:t>Defense</a:t>
            </a:r>
            <a:r>
              <a:rPr lang="en-GB" sz="2400" b="1" dirty="0"/>
              <a:t>:</a:t>
            </a:r>
            <a:r>
              <a:rPr lang="en-GB" sz="2400" dirty="0"/>
              <a:t> The armed forces and military.</a:t>
            </a:r>
          </a:p>
          <a:p>
            <a:r>
              <a:rPr lang="en-GB" sz="2400" b="1" dirty="0"/>
              <a:t>Infrastructure &amp; Utilities:</a:t>
            </a:r>
            <a:r>
              <a:rPr lang="en-GB" sz="2400" dirty="0"/>
              <a:t> Public transport networks, road maintenance, and waste management.</a:t>
            </a:r>
          </a:p>
          <a:p>
            <a:pPr lvl="0"/>
            <a:endParaRPr lang="en-GB" sz="2400" b="1" dirty="0"/>
          </a:p>
          <a:p>
            <a:pPr indent="-228600" defTabSz="914400">
              <a:buFont typeface="Arial" panose="020B0604020202020204" pitchFamily="34" charset="0"/>
              <a:buChar char="•"/>
            </a:pPr>
            <a:endParaRPr lang="en-US" sz="2000" dirty="0">
              <a:latin typeface="+mn-lt"/>
              <a:cs typeface="+mn-cs"/>
            </a:endParaRPr>
          </a:p>
        </p:txBody>
      </p:sp>
      <p:pic>
        <p:nvPicPr>
          <p:cNvPr id="15" name="Picture 14">
            <a:extLst>
              <a:ext uri="{FF2B5EF4-FFF2-40B4-BE49-F238E27FC236}">
                <a16:creationId xmlns:a16="http://schemas.microsoft.com/office/drawing/2014/main" id="{7F2AA153-9C7D-8829-D0C8-A1BF9C7F6B5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5174" y="1806498"/>
            <a:ext cx="6096826" cy="3847170"/>
          </a:xfrm>
          <a:prstGeom prst="rect">
            <a:avLst/>
          </a:prstGeom>
        </p:spPr>
      </p:pic>
    </p:spTree>
    <p:extLst>
      <p:ext uri="{BB962C8B-B14F-4D97-AF65-F5344CB8AC3E}">
        <p14:creationId xmlns:p14="http://schemas.microsoft.com/office/powerpoint/2010/main" val="318393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3BEF5-2654-251A-AB64-3D2ADE24A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CC333B-9374-6BB3-173B-1BE608B3D81B}"/>
              </a:ext>
            </a:extLst>
          </p:cNvPr>
          <p:cNvSpPr>
            <a:spLocks noGrp="1"/>
          </p:cNvSpPr>
          <p:nvPr>
            <p:ph type="title"/>
          </p:nvPr>
        </p:nvSpPr>
        <p:spPr>
          <a:xfrm>
            <a:off x="293915" y="119743"/>
            <a:ext cx="11430000" cy="1948543"/>
          </a:xfrm>
        </p:spPr>
        <p:txBody>
          <a:bodyPr>
            <a:normAutofit/>
          </a:bodyPr>
          <a:lstStyle/>
          <a:p>
            <a:r>
              <a:rPr lang="en-GB" sz="4000" dirty="0"/>
              <a:t>AC 1.1 - The differences between the </a:t>
            </a:r>
            <a:r>
              <a:rPr lang="en-GB" sz="4000" dirty="0">
                <a:solidFill>
                  <a:srgbClr val="009999"/>
                </a:solidFill>
              </a:rPr>
              <a:t>private sector, </a:t>
            </a:r>
            <a:r>
              <a:rPr lang="en-GB" sz="4000" dirty="0"/>
              <a:t>public sector and </a:t>
            </a:r>
            <a:r>
              <a:rPr lang="en-GB" sz="4000" dirty="0">
                <a:solidFill>
                  <a:srgbClr val="0070C0"/>
                </a:solidFill>
              </a:rPr>
              <a:t>voluntary sector </a:t>
            </a:r>
            <a:br>
              <a:rPr lang="en-GB" dirty="0"/>
            </a:br>
            <a:endParaRPr lang="en-GB" dirty="0"/>
          </a:p>
        </p:txBody>
      </p:sp>
      <p:sp>
        <p:nvSpPr>
          <p:cNvPr id="4" name="Content Placeholder 3">
            <a:extLst>
              <a:ext uri="{FF2B5EF4-FFF2-40B4-BE49-F238E27FC236}">
                <a16:creationId xmlns:a16="http://schemas.microsoft.com/office/drawing/2014/main" id="{46AAB4E6-6604-D3D4-D5E4-25B5316638C0}"/>
              </a:ext>
            </a:extLst>
          </p:cNvPr>
          <p:cNvSpPr>
            <a:spLocks noGrp="1"/>
          </p:cNvSpPr>
          <p:nvPr>
            <p:ph idx="13"/>
          </p:nvPr>
        </p:nvSpPr>
        <p:spPr>
          <a:xfrm>
            <a:off x="195989" y="1600200"/>
            <a:ext cx="11702095" cy="5257799"/>
          </a:xfrm>
        </p:spPr>
        <p:txBody>
          <a:bodyPr/>
          <a:lstStyle/>
          <a:p>
            <a:r>
              <a:rPr lang="en-GB" sz="2000" dirty="0"/>
              <a:t>The voluntary sector, often called the "third sector" or civil society, consists of organisations driven by social, environmental, or public benefit rather than profit. It operates independently of the government (public sector) and private businesses, using any generated profits to further their cause rather than enriching shareholders.</a:t>
            </a:r>
          </a:p>
          <a:p>
            <a:endParaRPr lang="en-GB" sz="1600" dirty="0"/>
          </a:p>
          <a:p>
            <a:r>
              <a:rPr lang="en-GB" sz="2400" b="1" dirty="0">
                <a:solidFill>
                  <a:srgbClr val="009999"/>
                </a:solidFill>
              </a:rPr>
              <a:t>Core Characteristics</a:t>
            </a:r>
          </a:p>
          <a:p>
            <a:r>
              <a:rPr lang="en-GB" sz="2000" b="1" dirty="0"/>
              <a:t>Not-for-profit:</a:t>
            </a:r>
            <a:r>
              <a:rPr lang="en-GB" sz="2000" dirty="0"/>
              <a:t> Surpluses are reinvested back into the organisation or the community.</a:t>
            </a:r>
          </a:p>
          <a:p>
            <a:r>
              <a:rPr lang="en-GB" sz="2000" b="1" dirty="0"/>
              <a:t>Independent:</a:t>
            </a:r>
            <a:r>
              <a:rPr lang="en-GB" sz="2000" dirty="0"/>
              <a:t> They are self-governing and not managed by the state.</a:t>
            </a:r>
          </a:p>
          <a:p>
            <a:r>
              <a:rPr lang="en-GB" sz="2000" b="1" dirty="0"/>
              <a:t>Value-driven:</a:t>
            </a:r>
            <a:r>
              <a:rPr lang="en-GB" sz="2000" dirty="0"/>
              <a:t> They exist to address social needs, advocate for change, or provide community support.</a:t>
            </a:r>
          </a:p>
          <a:p>
            <a:endParaRPr lang="en-GB" sz="1600" dirty="0"/>
          </a:p>
          <a:p>
            <a:r>
              <a:rPr lang="en-GB" sz="2400" b="1" dirty="0">
                <a:solidFill>
                  <a:srgbClr val="009999"/>
                </a:solidFill>
              </a:rPr>
              <a:t>Workforce and Funding</a:t>
            </a:r>
          </a:p>
          <a:p>
            <a:r>
              <a:rPr lang="en-GB" sz="2000" dirty="0"/>
              <a:t>Despite the name "voluntary sector," these organizations rely on a mix of paid professionals and unpaid volunteers. Their work is funded through various streams, including public donations, grants, fundraising, and contracts to deliver public services.</a:t>
            </a:r>
          </a:p>
          <a:p>
            <a:pPr defTabSz="914400"/>
            <a:endParaRPr lang="en-US" sz="2400" dirty="0"/>
          </a:p>
          <a:p>
            <a:pPr lvl="0"/>
            <a:endParaRPr lang="en-GB" b="1" dirty="0"/>
          </a:p>
          <a:p>
            <a:endParaRPr lang="en-GB" dirty="0"/>
          </a:p>
        </p:txBody>
      </p:sp>
    </p:spTree>
    <p:extLst>
      <p:ext uri="{BB962C8B-B14F-4D97-AF65-F5344CB8AC3E}">
        <p14:creationId xmlns:p14="http://schemas.microsoft.com/office/powerpoint/2010/main" val="348316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CC4A91-8CF0-6D71-106C-E9AA9EC1D108}"/>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DAEAD-213F-F319-09E2-F9B9E02D24C5}"/>
              </a:ext>
            </a:extLst>
          </p:cNvPr>
          <p:cNvSpPr>
            <a:spLocks noGrp="1"/>
          </p:cNvSpPr>
          <p:nvPr>
            <p:ph type="title"/>
          </p:nvPr>
        </p:nvSpPr>
        <p:spPr>
          <a:xfrm>
            <a:off x="572493" y="238539"/>
            <a:ext cx="11018520" cy="867885"/>
          </a:xfrm>
        </p:spPr>
        <p:txBody>
          <a:bodyPr vert="horz" lIns="91440" tIns="45720" rIns="91440" bIns="45720" rtlCol="0" anchor="b">
            <a:normAutofit/>
          </a:bodyPr>
          <a:lstStyle/>
          <a:p>
            <a:pPr defTabSz="914400"/>
            <a:r>
              <a:rPr lang="en-US" sz="5400" dirty="0" err="1">
                <a:solidFill>
                  <a:srgbClr val="009999"/>
                </a:solidFill>
                <a:latin typeface="+mj-lt"/>
                <a:cs typeface="+mj-cs"/>
              </a:rPr>
              <a:t>Organisations</a:t>
            </a:r>
            <a:r>
              <a:rPr lang="en-US" sz="5400" dirty="0">
                <a:solidFill>
                  <a:srgbClr val="009999"/>
                </a:solidFill>
                <a:latin typeface="+mj-lt"/>
                <a:cs typeface="+mj-cs"/>
              </a:rPr>
              <a:t> in the Voluntary Sector</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96EB3A2-4143-AD86-8840-75AC2B1E9C6D}"/>
              </a:ext>
            </a:extLst>
          </p:cNvPr>
          <p:cNvSpPr>
            <a:spLocks noGrp="1"/>
          </p:cNvSpPr>
          <p:nvPr>
            <p:ph idx="13"/>
          </p:nvPr>
        </p:nvSpPr>
        <p:spPr>
          <a:xfrm>
            <a:off x="228600" y="1803545"/>
            <a:ext cx="7057445" cy="4865479"/>
          </a:xfrm>
        </p:spPr>
        <p:txBody>
          <a:bodyPr vert="horz" lIns="91440" tIns="45720" rIns="91440" bIns="45720" rtlCol="0" anchor="t">
            <a:normAutofit/>
          </a:bodyPr>
          <a:lstStyle/>
          <a:p>
            <a:pPr defTabSz="914400"/>
            <a:r>
              <a:rPr lang="en-US" sz="2400" b="1" dirty="0">
                <a:solidFill>
                  <a:srgbClr val="009999"/>
                </a:solidFill>
                <a:latin typeface="+mn-lt"/>
                <a:cs typeface="+mn-cs"/>
              </a:rPr>
              <a:t>Types of </a:t>
            </a:r>
            <a:r>
              <a:rPr lang="en-US" sz="2400" b="1" dirty="0" err="1">
                <a:solidFill>
                  <a:srgbClr val="009999"/>
                </a:solidFill>
                <a:latin typeface="+mn-lt"/>
                <a:cs typeface="+mn-cs"/>
              </a:rPr>
              <a:t>Organisations</a:t>
            </a:r>
            <a:endParaRPr lang="en-US" sz="2400" b="1" dirty="0">
              <a:solidFill>
                <a:srgbClr val="009999"/>
              </a:solidFill>
              <a:latin typeface="+mn-lt"/>
              <a:cs typeface="+mn-cs"/>
            </a:endParaRPr>
          </a:p>
          <a:p>
            <a:pPr defTabSz="914400"/>
            <a:r>
              <a:rPr lang="en-US" sz="2200" dirty="0">
                <a:latin typeface="+mn-lt"/>
                <a:cs typeface="+mn-cs"/>
              </a:rPr>
              <a:t>The sector is highly diverse and includes everything from community-based groups to large national institutions. Common types include:</a:t>
            </a:r>
          </a:p>
          <a:p>
            <a:pPr indent="-228600" defTabSz="914400">
              <a:buFont typeface="Arial" panose="020B0604020202020204" pitchFamily="34" charset="0"/>
              <a:buChar char="•"/>
            </a:pPr>
            <a:r>
              <a:rPr lang="en-US" sz="2200" b="1" dirty="0">
                <a:latin typeface="+mn-lt"/>
                <a:cs typeface="+mn-cs"/>
              </a:rPr>
              <a:t>Charities:</a:t>
            </a:r>
            <a:r>
              <a:rPr lang="en-US" sz="2200" dirty="0">
                <a:latin typeface="+mn-lt"/>
                <a:cs typeface="+mn-cs"/>
              </a:rPr>
              <a:t> Ranging from large Non-Government </a:t>
            </a:r>
            <a:r>
              <a:rPr lang="en-US" sz="2200" dirty="0" err="1">
                <a:latin typeface="+mn-lt"/>
                <a:cs typeface="+mn-cs"/>
              </a:rPr>
              <a:t>Organisatons</a:t>
            </a:r>
            <a:r>
              <a:rPr lang="en-US" sz="2200" dirty="0">
                <a:latin typeface="+mn-lt"/>
                <a:cs typeface="+mn-cs"/>
              </a:rPr>
              <a:t> to small local services.</a:t>
            </a:r>
          </a:p>
          <a:p>
            <a:pPr indent="-228600" defTabSz="914400">
              <a:buFont typeface="Arial" panose="020B0604020202020204" pitchFamily="34" charset="0"/>
              <a:buChar char="•"/>
            </a:pPr>
            <a:r>
              <a:rPr lang="en-US" sz="2200" b="1" dirty="0">
                <a:latin typeface="+mn-lt"/>
                <a:cs typeface="+mn-cs"/>
              </a:rPr>
              <a:t>Community Groups:</a:t>
            </a:r>
            <a:r>
              <a:rPr lang="en-US" sz="2200" dirty="0">
                <a:latin typeface="+mn-lt"/>
                <a:cs typeface="+mn-cs"/>
              </a:rPr>
              <a:t> Local volunteer-led initiatives like neighborhood watches or sports clubs.</a:t>
            </a:r>
          </a:p>
          <a:p>
            <a:pPr indent="-228600" defTabSz="914400">
              <a:buFont typeface="Arial" panose="020B0604020202020204" pitchFamily="34" charset="0"/>
              <a:buChar char="•"/>
            </a:pPr>
            <a:r>
              <a:rPr lang="en-US" sz="2200" b="1" dirty="0">
                <a:latin typeface="+mn-lt"/>
                <a:cs typeface="+mn-cs"/>
              </a:rPr>
              <a:t>Social Enterprises:</a:t>
            </a:r>
            <a:r>
              <a:rPr lang="en-US" sz="2200" dirty="0">
                <a:latin typeface="+mn-lt"/>
                <a:cs typeface="+mn-cs"/>
              </a:rPr>
              <a:t> Businesses with social objectives (e.g., community interest companies).</a:t>
            </a:r>
          </a:p>
          <a:p>
            <a:pPr indent="-228600" defTabSz="914400">
              <a:buFont typeface="Arial" panose="020B0604020202020204" pitchFamily="34" charset="0"/>
              <a:buChar char="•"/>
            </a:pPr>
            <a:r>
              <a:rPr lang="en-US" sz="2200" b="1" dirty="0">
                <a:latin typeface="+mn-lt"/>
                <a:cs typeface="+mn-cs"/>
              </a:rPr>
              <a:t>Faith Groups:</a:t>
            </a:r>
            <a:r>
              <a:rPr lang="en-US" sz="2200" dirty="0">
                <a:latin typeface="+mn-lt"/>
                <a:cs typeface="+mn-cs"/>
              </a:rPr>
              <a:t> Religious </a:t>
            </a:r>
            <a:r>
              <a:rPr lang="en-US" sz="2200" dirty="0" err="1">
                <a:latin typeface="+mn-lt"/>
                <a:cs typeface="+mn-cs"/>
              </a:rPr>
              <a:t>organisations</a:t>
            </a:r>
            <a:r>
              <a:rPr lang="en-US" sz="2200" dirty="0">
                <a:latin typeface="+mn-lt"/>
                <a:cs typeface="+mn-cs"/>
              </a:rPr>
              <a:t> engaged in community service, such as food banks.</a:t>
            </a:r>
          </a:p>
          <a:p>
            <a:pPr indent="-228600" defTabSz="914400">
              <a:buFont typeface="Arial" panose="020B0604020202020204" pitchFamily="34" charset="0"/>
              <a:buChar char="•"/>
            </a:pPr>
            <a:endParaRPr lang="en-US" sz="2200" dirty="0">
              <a:latin typeface="+mn-lt"/>
              <a:cs typeface="+mn-cs"/>
            </a:endParaRPr>
          </a:p>
          <a:p>
            <a:pPr indent="-228600" defTabSz="914400">
              <a:buFont typeface="Arial" panose="020B0604020202020204" pitchFamily="34" charset="0"/>
              <a:buChar char="•"/>
            </a:pPr>
            <a:endParaRPr lang="en-US" sz="2000" dirty="0">
              <a:latin typeface="+mn-lt"/>
              <a:cs typeface="+mn-cs"/>
            </a:endParaRPr>
          </a:p>
        </p:txBody>
      </p:sp>
      <p:pic>
        <p:nvPicPr>
          <p:cNvPr id="11" name="Picture 10">
            <a:extLst>
              <a:ext uri="{FF2B5EF4-FFF2-40B4-BE49-F238E27FC236}">
                <a16:creationId xmlns:a16="http://schemas.microsoft.com/office/drawing/2014/main" id="{B3D4F5FB-43E5-F2F6-E526-5DDB512060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216" r="17792" b="-3"/>
          <a:stretch>
            <a:fillRect/>
          </a:stretch>
        </p:blipFill>
        <p:spPr>
          <a:xfrm>
            <a:off x="7467600" y="2093976"/>
            <a:ext cx="4149122" cy="4096512"/>
          </a:xfrm>
          <a:prstGeom prst="rect">
            <a:avLst/>
          </a:prstGeom>
        </p:spPr>
      </p:pic>
    </p:spTree>
    <p:extLst>
      <p:ext uri="{BB962C8B-B14F-4D97-AF65-F5344CB8AC3E}">
        <p14:creationId xmlns:p14="http://schemas.microsoft.com/office/powerpoint/2010/main" val="52679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72ABA-27C8-568F-83EE-DF99559D7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FDA5F-E49B-9F3D-46DF-5D904505B562}"/>
              </a:ext>
            </a:extLst>
          </p:cNvPr>
          <p:cNvSpPr>
            <a:spLocks noGrp="1"/>
          </p:cNvSpPr>
          <p:nvPr>
            <p:ph type="title"/>
          </p:nvPr>
        </p:nvSpPr>
        <p:spPr>
          <a:xfrm>
            <a:off x="0" y="365127"/>
            <a:ext cx="12192000" cy="843188"/>
          </a:xfrm>
        </p:spPr>
        <p:txBody>
          <a:bodyPr>
            <a:normAutofit/>
          </a:bodyPr>
          <a:lstStyle/>
          <a:p>
            <a:r>
              <a:rPr lang="en-GB" sz="3200" dirty="0">
                <a:solidFill>
                  <a:srgbClr val="009999"/>
                </a:solidFill>
              </a:rPr>
              <a:t>The functions of different organisational structures </a:t>
            </a:r>
            <a:r>
              <a:rPr lang="en-GB" sz="2400" dirty="0">
                <a:solidFill>
                  <a:srgbClr val="009999"/>
                </a:solidFill>
              </a:rPr>
              <a:t>(AC 1.2)</a:t>
            </a:r>
            <a:endParaRPr lang="en-GB" sz="2400" dirty="0"/>
          </a:p>
        </p:txBody>
      </p:sp>
      <p:sp>
        <p:nvSpPr>
          <p:cNvPr id="3" name="Content Placeholder 2">
            <a:extLst>
              <a:ext uri="{FF2B5EF4-FFF2-40B4-BE49-F238E27FC236}">
                <a16:creationId xmlns:a16="http://schemas.microsoft.com/office/drawing/2014/main" id="{0D101AC5-B19B-D85D-39F3-4EC421432EE4}"/>
              </a:ext>
            </a:extLst>
          </p:cNvPr>
          <p:cNvSpPr>
            <a:spLocks noGrp="1"/>
          </p:cNvSpPr>
          <p:nvPr>
            <p:ph idx="13"/>
          </p:nvPr>
        </p:nvSpPr>
        <p:spPr>
          <a:xfrm>
            <a:off x="283029" y="1306286"/>
            <a:ext cx="11070771" cy="5334000"/>
          </a:xfrm>
        </p:spPr>
        <p:txBody>
          <a:bodyPr/>
          <a:lstStyle/>
          <a:p>
            <a:r>
              <a:rPr lang="en-GB" sz="2400" b="1" dirty="0">
                <a:solidFill>
                  <a:srgbClr val="009999"/>
                </a:solidFill>
              </a:rPr>
              <a:t>Functional Structure</a:t>
            </a:r>
          </a:p>
          <a:p>
            <a:r>
              <a:rPr lang="en-GB" sz="2000" dirty="0"/>
              <a:t>This is the most traditional hierarchical model, where employees are grouped into specialised departments based on their specific skills and roles (e.g., Marketing, Finance, HR, Operations). </a:t>
            </a:r>
          </a:p>
          <a:p>
            <a:endParaRPr lang="en-GB" sz="1200" dirty="0"/>
          </a:p>
          <a:p>
            <a:r>
              <a:rPr lang="en-GB" sz="2000" dirty="0"/>
              <a:t>Each department has its own manager, and they all report up to senior leadership.</a:t>
            </a:r>
            <a:endParaRPr lang="en-GB" sz="2000" b="1" dirty="0"/>
          </a:p>
          <a:p>
            <a:endParaRPr lang="en-GB" sz="1200" b="1" dirty="0"/>
          </a:p>
          <a:p>
            <a:r>
              <a:rPr lang="en-GB" sz="2000" b="1" dirty="0">
                <a:solidFill>
                  <a:srgbClr val="009999"/>
                </a:solidFill>
              </a:rPr>
              <a:t>Best For: </a:t>
            </a:r>
            <a:r>
              <a:rPr lang="en-GB" sz="2000" dirty="0"/>
              <a:t>Small to mid-sized businesses or companies that rely on deep, specialised expertise and standardised operations.</a:t>
            </a:r>
          </a:p>
          <a:p>
            <a:endParaRPr lang="en-GB" dirty="0"/>
          </a:p>
        </p:txBody>
      </p:sp>
      <p:pic>
        <p:nvPicPr>
          <p:cNvPr id="7" name="Picture 6">
            <a:extLst>
              <a:ext uri="{FF2B5EF4-FFF2-40B4-BE49-F238E27FC236}">
                <a16:creationId xmlns:a16="http://schemas.microsoft.com/office/drawing/2014/main" id="{1A660729-E263-8FD3-E8BD-1475361951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72742" y="3290619"/>
            <a:ext cx="7021287" cy="2108082"/>
          </a:xfrm>
          <a:prstGeom prst="rect">
            <a:avLst/>
          </a:prstGeom>
        </p:spPr>
      </p:pic>
    </p:spTree>
    <p:extLst>
      <p:ext uri="{BB962C8B-B14F-4D97-AF65-F5344CB8AC3E}">
        <p14:creationId xmlns:p14="http://schemas.microsoft.com/office/powerpoint/2010/main" val="2320262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F838-0574-E796-D058-B1824FE1A114}"/>
              </a:ext>
            </a:extLst>
          </p:cNvPr>
          <p:cNvSpPr>
            <a:spLocks noGrp="1"/>
          </p:cNvSpPr>
          <p:nvPr>
            <p:ph type="title"/>
          </p:nvPr>
        </p:nvSpPr>
        <p:spPr>
          <a:xfrm>
            <a:off x="0" y="0"/>
            <a:ext cx="12050485" cy="1012371"/>
          </a:xfrm>
        </p:spPr>
        <p:txBody>
          <a:bodyPr>
            <a:normAutofit/>
          </a:bodyPr>
          <a:lstStyle/>
          <a:p>
            <a:r>
              <a:rPr lang="en-GB" sz="3200" dirty="0">
                <a:solidFill>
                  <a:srgbClr val="009999"/>
                </a:solidFill>
              </a:rPr>
              <a:t>The functions of different organisational structures (AC 1.2)</a:t>
            </a:r>
            <a:endParaRPr lang="en-GB" sz="3200" dirty="0"/>
          </a:p>
        </p:txBody>
      </p:sp>
      <p:sp>
        <p:nvSpPr>
          <p:cNvPr id="3" name="Content Placeholder 2">
            <a:extLst>
              <a:ext uri="{FF2B5EF4-FFF2-40B4-BE49-F238E27FC236}">
                <a16:creationId xmlns:a16="http://schemas.microsoft.com/office/drawing/2014/main" id="{1F1AE86F-F09C-8A1B-9789-C34463006314}"/>
              </a:ext>
            </a:extLst>
          </p:cNvPr>
          <p:cNvSpPr>
            <a:spLocks noGrp="1"/>
          </p:cNvSpPr>
          <p:nvPr>
            <p:ph idx="13"/>
          </p:nvPr>
        </p:nvSpPr>
        <p:spPr>
          <a:xfrm>
            <a:off x="261257" y="1436914"/>
            <a:ext cx="11092543" cy="4715579"/>
          </a:xfrm>
        </p:spPr>
        <p:txBody>
          <a:bodyPr/>
          <a:lstStyle/>
          <a:p>
            <a:r>
              <a:rPr lang="en-GB" sz="2400" b="1" dirty="0"/>
              <a:t>Product/Activity (Divisional) Structure</a:t>
            </a:r>
          </a:p>
          <a:p>
            <a:r>
              <a:rPr lang="en-GB" dirty="0"/>
              <a:t>In this structure, a larger organisation is split into self-contained divisions, each operating almost like an independent mini-company. </a:t>
            </a:r>
          </a:p>
          <a:p>
            <a:endParaRPr lang="en-GB" dirty="0"/>
          </a:p>
          <a:p>
            <a:r>
              <a:rPr lang="en-GB" dirty="0"/>
              <a:t>Divisions are organised around specific product lines, services, or large-scale projects. </a:t>
            </a:r>
          </a:p>
          <a:p>
            <a:endParaRPr lang="en-GB" dirty="0"/>
          </a:p>
          <a:p>
            <a:r>
              <a:rPr lang="en-GB" b="1" dirty="0"/>
              <a:t>Best For:</a:t>
            </a:r>
            <a:r>
              <a:rPr lang="en-GB" dirty="0"/>
              <a:t> Large, diversified companies with multiple product lines or vastly different service offerings (e.g., a technology company splitting into separate Cloud, Mobile, and Hardware divisions).</a:t>
            </a:r>
          </a:p>
          <a:p>
            <a:endParaRPr lang="en-GB" dirty="0"/>
          </a:p>
        </p:txBody>
      </p:sp>
      <p:pic>
        <p:nvPicPr>
          <p:cNvPr id="5" name="Picture 4">
            <a:extLst>
              <a:ext uri="{FF2B5EF4-FFF2-40B4-BE49-F238E27FC236}">
                <a16:creationId xmlns:a16="http://schemas.microsoft.com/office/drawing/2014/main" id="{381C78FC-F159-3D47-D0A3-871B3DFFE3F8}"/>
              </a:ext>
            </a:extLst>
          </p:cNvPr>
          <p:cNvPicPr>
            <a:picLocks noChangeAspect="1"/>
          </p:cNvPicPr>
          <p:nvPr/>
        </p:nvPicPr>
        <p:blipFill>
          <a:blip r:embed="rId2"/>
          <a:stretch>
            <a:fillRect/>
          </a:stretch>
        </p:blipFill>
        <p:spPr>
          <a:xfrm>
            <a:off x="5323113" y="1773042"/>
            <a:ext cx="6379029" cy="3468501"/>
          </a:xfrm>
          <a:prstGeom prst="rect">
            <a:avLst/>
          </a:prstGeom>
        </p:spPr>
      </p:pic>
    </p:spTree>
    <p:extLst>
      <p:ext uri="{BB962C8B-B14F-4D97-AF65-F5344CB8AC3E}">
        <p14:creationId xmlns:p14="http://schemas.microsoft.com/office/powerpoint/2010/main" val="1414238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EC6FD-ECC7-A524-791C-F4E49F58C5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888AF7-ADB5-8A7E-A0A2-55BC8305304D}"/>
              </a:ext>
            </a:extLst>
          </p:cNvPr>
          <p:cNvSpPr>
            <a:spLocks noGrp="1"/>
          </p:cNvSpPr>
          <p:nvPr>
            <p:ph type="title"/>
          </p:nvPr>
        </p:nvSpPr>
        <p:spPr>
          <a:xfrm>
            <a:off x="0" y="365126"/>
            <a:ext cx="12050485" cy="1325563"/>
          </a:xfrm>
        </p:spPr>
        <p:txBody>
          <a:bodyPr>
            <a:normAutofit/>
          </a:bodyPr>
          <a:lstStyle/>
          <a:p>
            <a:r>
              <a:rPr lang="en-GB" sz="3200" dirty="0">
                <a:solidFill>
                  <a:srgbClr val="009999"/>
                </a:solidFill>
              </a:rPr>
              <a:t>The functions of different organisational structures (AC 1.2)</a:t>
            </a:r>
            <a:endParaRPr lang="en-GB" sz="3200" dirty="0"/>
          </a:p>
        </p:txBody>
      </p:sp>
      <p:sp>
        <p:nvSpPr>
          <p:cNvPr id="3" name="Content Placeholder 2">
            <a:extLst>
              <a:ext uri="{FF2B5EF4-FFF2-40B4-BE49-F238E27FC236}">
                <a16:creationId xmlns:a16="http://schemas.microsoft.com/office/drawing/2014/main" id="{2FD1638C-77FF-B13A-7312-AFCB6EDF9BFE}"/>
              </a:ext>
            </a:extLst>
          </p:cNvPr>
          <p:cNvSpPr>
            <a:spLocks noGrp="1"/>
          </p:cNvSpPr>
          <p:nvPr>
            <p:ph idx="13"/>
          </p:nvPr>
        </p:nvSpPr>
        <p:spPr>
          <a:xfrm>
            <a:off x="272143" y="1807029"/>
            <a:ext cx="11081657" cy="4800599"/>
          </a:xfrm>
        </p:spPr>
        <p:txBody>
          <a:bodyPr/>
          <a:lstStyle/>
          <a:p>
            <a:r>
              <a:rPr lang="en-GB" sz="2200" b="1" dirty="0"/>
              <a:t>Area – Geographic or Regional structure</a:t>
            </a:r>
          </a:p>
          <a:p>
            <a:r>
              <a:rPr lang="en-GB" sz="2000" dirty="0"/>
              <a:t>This approach divides a business according to physical regions, territories, or countries. </a:t>
            </a:r>
          </a:p>
          <a:p>
            <a:endParaRPr lang="en-GB" sz="2000" dirty="0"/>
          </a:p>
          <a:p>
            <a:r>
              <a:rPr lang="en-GB" sz="2000" dirty="0"/>
              <a:t>Each region generally has its own localised management, sales, and operational teams. </a:t>
            </a:r>
          </a:p>
          <a:p>
            <a:endParaRPr lang="en-GB" sz="2000" dirty="0"/>
          </a:p>
          <a:p>
            <a:r>
              <a:rPr lang="en-GB" sz="2000" b="1" dirty="0"/>
              <a:t>Best For:</a:t>
            </a:r>
            <a:r>
              <a:rPr lang="en-GB" sz="2000" dirty="0"/>
              <a:t> Multinational corporations, global chains, or businesses with physical locations spread across broad and culturally diverse territories.</a:t>
            </a:r>
          </a:p>
          <a:p>
            <a:endParaRPr lang="en-GB" dirty="0"/>
          </a:p>
        </p:txBody>
      </p:sp>
      <p:pic>
        <p:nvPicPr>
          <p:cNvPr id="5" name="Picture 4">
            <a:extLst>
              <a:ext uri="{FF2B5EF4-FFF2-40B4-BE49-F238E27FC236}">
                <a16:creationId xmlns:a16="http://schemas.microsoft.com/office/drawing/2014/main" id="{45629573-DAC0-3E2C-FDD3-51D9A0801208}"/>
              </a:ext>
            </a:extLst>
          </p:cNvPr>
          <p:cNvPicPr>
            <a:picLocks noChangeAspect="1"/>
          </p:cNvPicPr>
          <p:nvPr/>
        </p:nvPicPr>
        <p:blipFill>
          <a:blip r:embed="rId2"/>
          <a:stretch>
            <a:fillRect/>
          </a:stretch>
        </p:blipFill>
        <p:spPr>
          <a:xfrm>
            <a:off x="4951240" y="2286000"/>
            <a:ext cx="7099245" cy="2774104"/>
          </a:xfrm>
          <a:prstGeom prst="rect">
            <a:avLst/>
          </a:prstGeom>
        </p:spPr>
      </p:pic>
    </p:spTree>
    <p:extLst>
      <p:ext uri="{BB962C8B-B14F-4D97-AF65-F5344CB8AC3E}">
        <p14:creationId xmlns:p14="http://schemas.microsoft.com/office/powerpoint/2010/main" val="153545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C19869-04F8-7CB3-6E8C-D4C4AEE70B7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A164AC5-BB65-FA1F-CC9E-11D469A7C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720F25-3A02-EC81-9405-5AEC492ABFB0}"/>
              </a:ext>
            </a:extLst>
          </p:cNvPr>
          <p:cNvSpPr>
            <a:spLocks noGrp="1"/>
          </p:cNvSpPr>
          <p:nvPr>
            <p:ph type="title"/>
          </p:nvPr>
        </p:nvSpPr>
        <p:spPr>
          <a:xfrm>
            <a:off x="100361" y="168169"/>
            <a:ext cx="9794753" cy="1355832"/>
          </a:xfrm>
        </p:spPr>
        <p:txBody>
          <a:bodyPr vert="horz" lIns="91440" tIns="45720" rIns="91440" bIns="45720" rtlCol="0" anchor="ctr">
            <a:normAutofit/>
          </a:bodyPr>
          <a:lstStyle/>
          <a:p>
            <a:pPr defTabSz="914400"/>
            <a:r>
              <a:rPr lang="en-US" sz="3800" dirty="0">
                <a:solidFill>
                  <a:srgbClr val="0070C0"/>
                </a:solidFill>
                <a:highlight>
                  <a:srgbClr val="FFFF00"/>
                </a:highlight>
                <a:latin typeface="+mj-lt"/>
                <a:cs typeface="+mj-cs"/>
              </a:rPr>
              <a:t>Small group activity </a:t>
            </a:r>
            <a:r>
              <a:rPr lang="en-US" sz="3200" dirty="0">
                <a:solidFill>
                  <a:srgbClr val="0070C0"/>
                </a:solidFill>
                <a:highlight>
                  <a:srgbClr val="FFFF00"/>
                </a:highlight>
                <a:latin typeface="+mj-lt"/>
                <a:cs typeface="+mj-cs"/>
              </a:rPr>
              <a:t>(Unit 4 - AC 1.2) </a:t>
            </a:r>
          </a:p>
        </p:txBody>
      </p:sp>
      <p:sp>
        <p:nvSpPr>
          <p:cNvPr id="3" name="Content Placeholder 2">
            <a:extLst>
              <a:ext uri="{FF2B5EF4-FFF2-40B4-BE49-F238E27FC236}">
                <a16:creationId xmlns:a16="http://schemas.microsoft.com/office/drawing/2014/main" id="{8232F088-5FF6-6319-ADDC-0CC3632A47FD}"/>
              </a:ext>
            </a:extLst>
          </p:cNvPr>
          <p:cNvSpPr>
            <a:spLocks noGrp="1"/>
          </p:cNvSpPr>
          <p:nvPr>
            <p:ph idx="13"/>
          </p:nvPr>
        </p:nvSpPr>
        <p:spPr>
          <a:xfrm>
            <a:off x="198821" y="1360715"/>
            <a:ext cx="9369722" cy="4760000"/>
          </a:xfrm>
        </p:spPr>
        <p:txBody>
          <a:bodyPr vert="horz" lIns="91440" tIns="45720" rIns="91440" bIns="45720" rtlCol="0">
            <a:noAutofit/>
          </a:bodyPr>
          <a:lstStyle/>
          <a:p>
            <a:pPr defTabSz="914400"/>
            <a:r>
              <a:rPr lang="en-GB" sz="3000" dirty="0">
                <a:solidFill>
                  <a:srgbClr val="0070C0"/>
                </a:solidFill>
              </a:rPr>
              <a:t>The functions of </a:t>
            </a:r>
            <a:r>
              <a:rPr lang="en-GB" sz="3000" b="1" dirty="0">
                <a:solidFill>
                  <a:srgbClr val="0070C0"/>
                </a:solidFill>
              </a:rPr>
              <a:t>different organisational structures</a:t>
            </a:r>
            <a:endParaRPr lang="en-US" sz="3000" dirty="0">
              <a:solidFill>
                <a:srgbClr val="0070C0"/>
              </a:solidFill>
              <a:latin typeface="+mn-lt"/>
              <a:cs typeface="+mn-cs"/>
            </a:endParaRPr>
          </a:p>
          <a:p>
            <a:pPr defTabSz="914400"/>
            <a:r>
              <a:rPr lang="en-US" sz="2800" b="1" dirty="0">
                <a:solidFill>
                  <a:srgbClr val="0070C0"/>
                </a:solidFill>
                <a:latin typeface="+mn-lt"/>
                <a:cs typeface="+mn-cs"/>
              </a:rPr>
              <a:t>Question:</a:t>
            </a:r>
          </a:p>
          <a:p>
            <a:pPr defTabSz="914400"/>
            <a:r>
              <a:rPr lang="en-US" sz="2800" dirty="0">
                <a:solidFill>
                  <a:srgbClr val="0070C0"/>
                </a:solidFill>
                <a:latin typeface="+mn-lt"/>
                <a:cs typeface="+mn-cs"/>
              </a:rPr>
              <a:t>Using Word to record your answers,  identify the </a:t>
            </a:r>
            <a:r>
              <a:rPr lang="en-US" sz="2800" b="1" dirty="0">
                <a:solidFill>
                  <a:srgbClr val="00B050"/>
                </a:solidFill>
                <a:latin typeface="+mn-lt"/>
                <a:cs typeface="+mn-cs"/>
              </a:rPr>
              <a:t>strengths</a:t>
            </a:r>
            <a:r>
              <a:rPr lang="en-US" sz="2800" dirty="0">
                <a:solidFill>
                  <a:srgbClr val="0070C0"/>
                </a:solidFill>
                <a:latin typeface="+mn-lt"/>
                <a:cs typeface="+mn-cs"/>
              </a:rPr>
              <a:t> and </a:t>
            </a:r>
            <a:r>
              <a:rPr lang="en-US" sz="2800" b="1" dirty="0">
                <a:solidFill>
                  <a:srgbClr val="FF0000"/>
                </a:solidFill>
                <a:latin typeface="+mn-lt"/>
                <a:cs typeface="+mn-cs"/>
              </a:rPr>
              <a:t>limitations</a:t>
            </a:r>
            <a:r>
              <a:rPr lang="en-US" sz="2800" dirty="0">
                <a:solidFill>
                  <a:srgbClr val="0070C0"/>
                </a:solidFill>
                <a:latin typeface="+mn-lt"/>
                <a:cs typeface="+mn-cs"/>
              </a:rPr>
              <a:t> of the following </a:t>
            </a:r>
            <a:r>
              <a:rPr lang="en-US" sz="2800" dirty="0" err="1">
                <a:solidFill>
                  <a:srgbClr val="0070C0"/>
                </a:solidFill>
                <a:latin typeface="+mn-lt"/>
                <a:cs typeface="+mn-cs"/>
              </a:rPr>
              <a:t>Organisational</a:t>
            </a:r>
            <a:r>
              <a:rPr lang="en-US" sz="2800" dirty="0">
                <a:solidFill>
                  <a:srgbClr val="0070C0"/>
                </a:solidFill>
                <a:latin typeface="+mn-lt"/>
                <a:cs typeface="+mn-cs"/>
              </a:rPr>
              <a:t> structures:</a:t>
            </a:r>
          </a:p>
          <a:p>
            <a:pPr marL="457200" indent="-457200" defTabSz="914400">
              <a:buFont typeface="Arial" panose="020B0604020202020204" pitchFamily="34" charset="0"/>
              <a:buChar char="•"/>
            </a:pPr>
            <a:r>
              <a:rPr lang="en-US" sz="2800" b="1" dirty="0">
                <a:solidFill>
                  <a:srgbClr val="0070C0"/>
                </a:solidFill>
                <a:latin typeface="+mn-lt"/>
                <a:cs typeface="+mn-cs"/>
              </a:rPr>
              <a:t>Functional</a:t>
            </a:r>
          </a:p>
          <a:p>
            <a:pPr marL="457200" indent="-457200" defTabSz="914400">
              <a:buFont typeface="Arial" panose="020B0604020202020204" pitchFamily="34" charset="0"/>
              <a:buChar char="•"/>
            </a:pPr>
            <a:r>
              <a:rPr lang="en-US" sz="2800" b="1" dirty="0">
                <a:solidFill>
                  <a:srgbClr val="0070C0"/>
                </a:solidFill>
                <a:latin typeface="+mn-lt"/>
                <a:cs typeface="+mn-cs"/>
              </a:rPr>
              <a:t>Product</a:t>
            </a:r>
          </a:p>
          <a:p>
            <a:pPr marL="457200" indent="-457200" defTabSz="914400">
              <a:buFont typeface="Arial" panose="020B0604020202020204" pitchFamily="34" charset="0"/>
              <a:buChar char="•"/>
            </a:pPr>
            <a:r>
              <a:rPr lang="en-US" sz="2800" b="1" dirty="0">
                <a:solidFill>
                  <a:srgbClr val="0070C0"/>
                </a:solidFill>
                <a:latin typeface="+mn-lt"/>
                <a:cs typeface="+mn-cs"/>
              </a:rPr>
              <a:t>Area/Geographic/Regional</a:t>
            </a:r>
          </a:p>
          <a:p>
            <a:pPr marL="457200" indent="-457200" defTabSz="914400">
              <a:buFont typeface="Arial" panose="020B0604020202020204" pitchFamily="34" charset="0"/>
              <a:buChar char="•"/>
            </a:pPr>
            <a:endParaRPr lang="en-US" sz="2600" b="1" dirty="0">
              <a:solidFill>
                <a:srgbClr val="0070C0"/>
              </a:solidFill>
              <a:latin typeface="+mn-lt"/>
              <a:cs typeface="+mn-cs"/>
            </a:endParaRPr>
          </a:p>
          <a:p>
            <a:pPr defTabSz="914400"/>
            <a:r>
              <a:rPr lang="en-US" sz="2600" b="1" dirty="0">
                <a:solidFill>
                  <a:srgbClr val="0070C0"/>
                </a:solidFill>
                <a:highlight>
                  <a:srgbClr val="FFFF00"/>
                </a:highlight>
                <a:latin typeface="+mn-lt"/>
                <a:cs typeface="+mn-cs"/>
              </a:rPr>
              <a:t>Whilst in the Breakout room, I will join each of you to provide homework feedback and carry out a course review</a:t>
            </a:r>
          </a:p>
          <a:p>
            <a:pPr marL="457200" indent="-457200" defTabSz="914400">
              <a:buFont typeface="Arial" panose="020B0604020202020204" pitchFamily="34" charset="0"/>
              <a:buChar char="•"/>
            </a:pPr>
            <a:endParaRPr lang="en-US" sz="2600" b="1" dirty="0">
              <a:solidFill>
                <a:srgbClr val="0070C0"/>
              </a:solidFill>
              <a:highlight>
                <a:srgbClr val="FFFF00"/>
              </a:highlight>
              <a:latin typeface="+mn-lt"/>
              <a:cs typeface="+mn-cs"/>
            </a:endParaRPr>
          </a:p>
          <a:p>
            <a:pPr marL="457200" indent="-457200" defTabSz="914400">
              <a:buFont typeface="Arial" panose="020B0604020202020204" pitchFamily="34" charset="0"/>
              <a:buChar char="•"/>
            </a:pPr>
            <a:endParaRPr lang="en-US" sz="2600" b="1" dirty="0">
              <a:solidFill>
                <a:srgbClr val="0070C0"/>
              </a:solidFill>
              <a:latin typeface="+mn-lt"/>
              <a:cs typeface="+mn-cs"/>
            </a:endParaRPr>
          </a:p>
          <a:p>
            <a:pPr marL="342900" indent="-342900" defTabSz="914400">
              <a:buFont typeface="Arial" panose="020B0604020202020204" pitchFamily="34" charset="0"/>
              <a:buChar char="•"/>
            </a:pPr>
            <a:endParaRPr lang="en-US" sz="2600" dirty="0">
              <a:latin typeface="+mn-lt"/>
              <a:cs typeface="+mn-cs"/>
            </a:endParaRPr>
          </a:p>
        </p:txBody>
      </p:sp>
      <p:pic>
        <p:nvPicPr>
          <p:cNvPr id="7" name="Picture 6">
            <a:extLst>
              <a:ext uri="{FF2B5EF4-FFF2-40B4-BE49-F238E27FC236}">
                <a16:creationId xmlns:a16="http://schemas.microsoft.com/office/drawing/2014/main" id="{EE782EB0-26E5-9B72-A4F2-08D7EBCD7E9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65120" y="1990244"/>
            <a:ext cx="2012419" cy="2034175"/>
          </a:xfrm>
          <a:prstGeom prst="rect">
            <a:avLst/>
          </a:prstGeom>
        </p:spPr>
      </p:pic>
      <p:pic>
        <p:nvPicPr>
          <p:cNvPr id="8" name="Content Placeholder 3">
            <a:extLst>
              <a:ext uri="{FF2B5EF4-FFF2-40B4-BE49-F238E27FC236}">
                <a16:creationId xmlns:a16="http://schemas.microsoft.com/office/drawing/2014/main" id="{EE5E0406-6B25-8208-0CB7-D947707D255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849351" y="168169"/>
            <a:ext cx="2339600" cy="1355832"/>
          </a:xfrm>
          <a:prstGeom prst="rect">
            <a:avLst/>
          </a:prstGeom>
        </p:spPr>
      </p:pic>
      <p:pic>
        <p:nvPicPr>
          <p:cNvPr id="4" name="Content Placeholder 4">
            <a:extLst>
              <a:ext uri="{FF2B5EF4-FFF2-40B4-BE49-F238E27FC236}">
                <a16:creationId xmlns:a16="http://schemas.microsoft.com/office/drawing/2014/main" id="{E3A83D28-23D2-66B1-1C74-583FEF266C5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142179" y="5237505"/>
            <a:ext cx="2904651" cy="1452326"/>
          </a:xfrm>
          <a:prstGeom prst="rect">
            <a:avLst/>
          </a:prstGeom>
        </p:spPr>
      </p:pic>
    </p:spTree>
    <p:extLst>
      <p:ext uri="{BB962C8B-B14F-4D97-AF65-F5344CB8AC3E}">
        <p14:creationId xmlns:p14="http://schemas.microsoft.com/office/powerpoint/2010/main" val="2950758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9E66AD-BC22-ACF3-13A1-E23302E93C37}"/>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F78BAD2-99BC-A82A-7AEB-DAA31B0C5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49E550-D32A-186F-9913-3BE9C569DB50}"/>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defTabSz="914400"/>
            <a:r>
              <a:rPr lang="en-US" kern="1200" dirty="0">
                <a:solidFill>
                  <a:schemeClr val="tx1"/>
                </a:solidFill>
                <a:latin typeface="+mj-lt"/>
                <a:ea typeface="+mj-ea"/>
                <a:cs typeface="+mj-cs"/>
              </a:rPr>
              <a:t>Summary</a:t>
            </a:r>
          </a:p>
        </p:txBody>
      </p:sp>
      <p:sp>
        <p:nvSpPr>
          <p:cNvPr id="22" name="Rectangle 21">
            <a:extLst>
              <a:ext uri="{FF2B5EF4-FFF2-40B4-BE49-F238E27FC236}">
                <a16:creationId xmlns:a16="http://schemas.microsoft.com/office/drawing/2014/main" id="{2E4B42D1-2732-2AA8-14C8-15BD5A0B8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EDC8CCA5-338E-02EA-E811-3BF0EA862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4" name="Content Placeholder 2">
            <a:extLst>
              <a:ext uri="{FF2B5EF4-FFF2-40B4-BE49-F238E27FC236}">
                <a16:creationId xmlns:a16="http://schemas.microsoft.com/office/drawing/2014/main" id="{341FA0A5-B5B7-C604-0E64-7EDB4E73C10C}"/>
              </a:ext>
            </a:extLst>
          </p:cNvPr>
          <p:cNvGraphicFramePr>
            <a:graphicFrameLocks noGrp="1"/>
          </p:cNvGraphicFramePr>
          <p:nvPr>
            <p:ph idx="13"/>
            <p:extLst>
              <p:ext uri="{D42A27DB-BD31-4B8C-83A1-F6EECF244321}">
                <p14:modId xmlns:p14="http://schemas.microsoft.com/office/powerpoint/2010/main" val="2195112131"/>
              </p:ext>
            </p:extLst>
          </p:nvPr>
        </p:nvGraphicFramePr>
        <p:xfrm>
          <a:off x="838200" y="1666278"/>
          <a:ext cx="11114314" cy="500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76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5FEE4C-661E-96C6-F8D0-0E24E04BE817}"/>
              </a:ext>
            </a:extLst>
          </p:cNvPr>
          <p:cNvSpPr>
            <a:spLocks noGrp="1"/>
          </p:cNvSpPr>
          <p:nvPr>
            <p:ph type="title"/>
          </p:nvPr>
        </p:nvSpPr>
        <p:spPr/>
        <p:txBody>
          <a:bodyPr/>
          <a:lstStyle/>
          <a:p>
            <a:r>
              <a:rPr lang="en-GB" dirty="0"/>
              <a:t>Achieving this Level 2 Qualification</a:t>
            </a:r>
          </a:p>
        </p:txBody>
      </p:sp>
      <p:sp>
        <p:nvSpPr>
          <p:cNvPr id="5" name="Content Placeholder 4">
            <a:extLst>
              <a:ext uri="{FF2B5EF4-FFF2-40B4-BE49-F238E27FC236}">
                <a16:creationId xmlns:a16="http://schemas.microsoft.com/office/drawing/2014/main" id="{006764B2-4B91-2EB1-50E6-32BE4F374A73}"/>
              </a:ext>
            </a:extLst>
          </p:cNvPr>
          <p:cNvSpPr>
            <a:spLocks noGrp="1"/>
          </p:cNvSpPr>
          <p:nvPr>
            <p:ph idx="13"/>
          </p:nvPr>
        </p:nvSpPr>
        <p:spPr>
          <a:xfrm>
            <a:off x="685845" y="1690690"/>
            <a:ext cx="11288441" cy="4993140"/>
          </a:xfrm>
        </p:spPr>
        <p:txBody>
          <a:bodyPr/>
          <a:lstStyle/>
          <a:p>
            <a:pPr fontAlgn="base"/>
            <a:r>
              <a:rPr lang="en-GB" sz="2400" dirty="0"/>
              <a:t>To be awarded the NCFE Level 2 Certificate in Principles of Business Administration, learners must successfully complete the 5 mandatory units and the2 optional units as follows:</a:t>
            </a:r>
            <a:r>
              <a:rPr lang="en-US" sz="2400" dirty="0"/>
              <a:t>​</a:t>
            </a:r>
            <a:endParaRPr lang="en-GB" sz="2400" dirty="0"/>
          </a:p>
          <a:p>
            <a:pPr fontAlgn="base"/>
            <a:r>
              <a:rPr lang="en-GB" sz="2400" b="1" dirty="0"/>
              <a:t>Unit 01 </a:t>
            </a:r>
            <a:r>
              <a:rPr lang="en-GB" sz="2400" dirty="0"/>
              <a:t>Principles of providing administrative services </a:t>
            </a:r>
            <a:r>
              <a:rPr lang="en-US" sz="2400" dirty="0"/>
              <a:t>​</a:t>
            </a:r>
          </a:p>
          <a:p>
            <a:pPr fontAlgn="base"/>
            <a:r>
              <a:rPr lang="en-GB" sz="2400" dirty="0"/>
              <a:t>Unit 02 Principles of business document production and information management </a:t>
            </a:r>
            <a:r>
              <a:rPr lang="en-US" sz="2400" dirty="0"/>
              <a:t>​</a:t>
            </a:r>
          </a:p>
          <a:p>
            <a:pPr fontAlgn="base"/>
            <a:r>
              <a:rPr lang="en-GB" sz="2400" b="1" dirty="0">
                <a:solidFill>
                  <a:srgbClr val="00B050"/>
                </a:solidFill>
              </a:rPr>
              <a:t>Unit 03 </a:t>
            </a:r>
            <a:r>
              <a:rPr lang="en-GB" sz="2400" dirty="0">
                <a:solidFill>
                  <a:srgbClr val="00B050"/>
                </a:solidFill>
              </a:rPr>
              <a:t>Understand communication in a business environment </a:t>
            </a:r>
            <a:r>
              <a:rPr lang="en-US" sz="2400" dirty="0">
                <a:solidFill>
                  <a:srgbClr val="00B050"/>
                </a:solidFill>
              </a:rPr>
              <a:t>​</a:t>
            </a:r>
          </a:p>
          <a:p>
            <a:pPr fontAlgn="base"/>
            <a:r>
              <a:rPr lang="en-GB" sz="2400" b="1" dirty="0">
                <a:solidFill>
                  <a:srgbClr val="00B050"/>
                </a:solidFill>
              </a:rPr>
              <a:t>Unit 04 </a:t>
            </a:r>
            <a:r>
              <a:rPr lang="en-GB" sz="2400" dirty="0">
                <a:solidFill>
                  <a:srgbClr val="00B050"/>
                </a:solidFill>
              </a:rPr>
              <a:t>Understand employer organisations</a:t>
            </a:r>
            <a:r>
              <a:rPr lang="en-US" sz="2400" dirty="0">
                <a:solidFill>
                  <a:srgbClr val="00B050"/>
                </a:solidFill>
              </a:rPr>
              <a:t>​</a:t>
            </a:r>
          </a:p>
          <a:p>
            <a:pPr fontAlgn="base"/>
            <a:r>
              <a:rPr lang="en-GB" sz="2400" b="1" dirty="0"/>
              <a:t>Unit 05 </a:t>
            </a:r>
            <a:r>
              <a:rPr lang="en-GB" sz="2400" dirty="0"/>
              <a:t>Understand how to develop working relationships with colleagues</a:t>
            </a:r>
            <a:r>
              <a:rPr lang="en-US" sz="2400" dirty="0"/>
              <a:t>​</a:t>
            </a:r>
          </a:p>
          <a:p>
            <a:pPr fontAlgn="base"/>
            <a:r>
              <a:rPr lang="en-GB" sz="2400" b="1" dirty="0"/>
              <a:t>Unit 07 </a:t>
            </a:r>
            <a:r>
              <a:rPr lang="en-GB" sz="2400" dirty="0"/>
              <a:t>Employee Rights &amp; Responsibilities</a:t>
            </a:r>
            <a:r>
              <a:rPr lang="en-US" sz="2400" dirty="0"/>
              <a:t>​</a:t>
            </a:r>
          </a:p>
          <a:p>
            <a:pPr fontAlgn="base"/>
            <a:r>
              <a:rPr lang="en-GB" sz="2400" b="1" dirty="0"/>
              <a:t>Unit 11 </a:t>
            </a:r>
            <a:r>
              <a:rPr lang="en-GB" sz="2400" dirty="0"/>
              <a:t>Principles of working with others in a business environment</a:t>
            </a:r>
            <a:r>
              <a:rPr lang="en-US" sz="2400" dirty="0"/>
              <a:t>​</a:t>
            </a:r>
          </a:p>
          <a:p>
            <a:endParaRPr lang="en-GB" dirty="0"/>
          </a:p>
        </p:txBody>
      </p:sp>
    </p:spTree>
    <p:extLst>
      <p:ext uri="{BB962C8B-B14F-4D97-AF65-F5344CB8AC3E}">
        <p14:creationId xmlns:p14="http://schemas.microsoft.com/office/powerpoint/2010/main" val="103912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FF934-1AF7-BF41-5575-82D0F82431B7}"/>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defTabSz="914400"/>
            <a:r>
              <a:rPr lang="en-US" kern="1200">
                <a:solidFill>
                  <a:schemeClr val="tx1"/>
                </a:solidFill>
                <a:latin typeface="+mj-lt"/>
                <a:ea typeface="+mj-ea"/>
                <a:cs typeface="+mj-cs"/>
              </a:rPr>
              <a:t>Learning objectives</a:t>
            </a:r>
          </a:p>
        </p:txBody>
      </p:sp>
      <p:sp>
        <p:nvSpPr>
          <p:cNvPr id="22" name="Rectangle 2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4" name="Content Placeholder 2">
            <a:extLst>
              <a:ext uri="{FF2B5EF4-FFF2-40B4-BE49-F238E27FC236}">
                <a16:creationId xmlns:a16="http://schemas.microsoft.com/office/drawing/2014/main" id="{28857D6B-4442-1BDD-9F91-0E3C92F7E2C0}"/>
              </a:ext>
            </a:extLst>
          </p:cNvPr>
          <p:cNvGraphicFramePr>
            <a:graphicFrameLocks noGrp="1"/>
          </p:cNvGraphicFramePr>
          <p:nvPr>
            <p:ph idx="13"/>
            <p:extLst>
              <p:ext uri="{D42A27DB-BD31-4B8C-83A1-F6EECF244321}">
                <p14:modId xmlns:p14="http://schemas.microsoft.com/office/powerpoint/2010/main" val="961504402"/>
              </p:ext>
            </p:extLst>
          </p:nvPr>
        </p:nvGraphicFramePr>
        <p:xfrm>
          <a:off x="838200" y="1666278"/>
          <a:ext cx="11114314" cy="500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46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6ACD1F6-90AD-210E-89DC-4D7F33C20598}"/>
              </a:ext>
            </a:extLst>
          </p:cNvPr>
          <p:cNvSpPr>
            <a:spLocks noGrp="1"/>
          </p:cNvSpPr>
          <p:nvPr>
            <p:ph type="title"/>
          </p:nvPr>
        </p:nvSpPr>
        <p:spPr>
          <a:xfrm>
            <a:off x="119744" y="307256"/>
            <a:ext cx="8781905" cy="1325559"/>
          </a:xfrm>
        </p:spPr>
        <p:txBody>
          <a:bodyPr>
            <a:normAutofit fontScale="90000"/>
          </a:bodyPr>
          <a:lstStyle/>
          <a:p>
            <a:r>
              <a:rPr lang="en-GB" dirty="0">
                <a:solidFill>
                  <a:srgbClr val="009999"/>
                </a:solidFill>
              </a:rPr>
              <a:t>Understand Communication in a Business Environment (Unit 3)</a:t>
            </a:r>
            <a:endParaRPr lang="en-GB" dirty="0"/>
          </a:p>
        </p:txBody>
      </p:sp>
      <p:sp>
        <p:nvSpPr>
          <p:cNvPr id="19" name="Content Placeholder 18">
            <a:extLst>
              <a:ext uri="{FF2B5EF4-FFF2-40B4-BE49-F238E27FC236}">
                <a16:creationId xmlns:a16="http://schemas.microsoft.com/office/drawing/2014/main" id="{07BB92EF-C94D-D4BE-8B76-57C9E5669E09}"/>
              </a:ext>
            </a:extLst>
          </p:cNvPr>
          <p:cNvSpPr>
            <a:spLocks noGrp="1"/>
          </p:cNvSpPr>
          <p:nvPr>
            <p:ph sz="quarter" idx="4294967295"/>
          </p:nvPr>
        </p:nvSpPr>
        <p:spPr>
          <a:xfrm>
            <a:off x="1" y="1932972"/>
            <a:ext cx="8090704" cy="4750856"/>
          </a:xfrm>
          <a:prstGeom prst="rect">
            <a:avLst/>
          </a:prstGeom>
        </p:spPr>
        <p:txBody>
          <a:bodyPr/>
          <a:lstStyle/>
          <a:p>
            <a:pPr lvl="1" fontAlgn="base"/>
            <a:r>
              <a:rPr lang="en-GB" dirty="0"/>
              <a:t>Why are different </a:t>
            </a:r>
            <a:r>
              <a:rPr lang="en-GB" b="1" dirty="0"/>
              <a:t>communication methods</a:t>
            </a:r>
            <a:r>
              <a:rPr lang="en-GB" dirty="0"/>
              <a:t> are used in the business environment?</a:t>
            </a:r>
          </a:p>
          <a:p>
            <a:pPr lvl="1" fontAlgn="base"/>
            <a:endParaRPr lang="en-GB" dirty="0"/>
          </a:p>
          <a:p>
            <a:pPr lvl="1" fontAlgn="base"/>
            <a:r>
              <a:rPr lang="en-GB" dirty="0"/>
              <a:t>What are the communication requirements of internal customers?</a:t>
            </a:r>
          </a:p>
          <a:p>
            <a:pPr lvl="1" fontAlgn="base"/>
            <a:endParaRPr lang="en-GB" dirty="0"/>
          </a:p>
          <a:p>
            <a:pPr lvl="1" fontAlgn="base"/>
            <a:r>
              <a:rPr lang="en-GB" dirty="0"/>
              <a:t>What are the communication requirements of external customers?</a:t>
            </a:r>
          </a:p>
          <a:p>
            <a:pPr lvl="1" fontAlgn="base"/>
            <a:endParaRPr lang="en-GB" dirty="0"/>
          </a:p>
          <a:p>
            <a:pPr lvl="1" fontAlgn="base"/>
            <a:r>
              <a:rPr lang="en-GB" dirty="0"/>
              <a:t>Why is it important to use correct grammar, sentence structure, punctuation and spelling when producing business communications?</a:t>
            </a:r>
          </a:p>
          <a:p>
            <a:endParaRPr lang="en-GB" sz="2400" dirty="0"/>
          </a:p>
        </p:txBody>
      </p:sp>
      <p:pic>
        <p:nvPicPr>
          <p:cNvPr id="2" name="Picture 1">
            <a:extLst>
              <a:ext uri="{FF2B5EF4-FFF2-40B4-BE49-F238E27FC236}">
                <a16:creationId xmlns:a16="http://schemas.microsoft.com/office/drawing/2014/main" id="{8EB8100D-501D-D89B-61F4-7B532759047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94876" y="2722226"/>
            <a:ext cx="3746753" cy="3746753"/>
          </a:xfrm>
          <a:prstGeom prst="rect">
            <a:avLst/>
          </a:prstGeom>
        </p:spPr>
      </p:pic>
    </p:spTree>
    <p:extLst>
      <p:ext uri="{BB962C8B-B14F-4D97-AF65-F5344CB8AC3E}">
        <p14:creationId xmlns:p14="http://schemas.microsoft.com/office/powerpoint/2010/main" val="64637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280A-398D-43BD-CF8E-60BC3CD2AB19}"/>
              </a:ext>
            </a:extLst>
          </p:cNvPr>
          <p:cNvSpPr>
            <a:spLocks noGrp="1"/>
          </p:cNvSpPr>
          <p:nvPr>
            <p:ph type="title"/>
          </p:nvPr>
        </p:nvSpPr>
        <p:spPr>
          <a:xfrm>
            <a:off x="163287" y="386898"/>
            <a:ext cx="11190514" cy="1325563"/>
          </a:xfrm>
        </p:spPr>
        <p:txBody>
          <a:bodyPr/>
          <a:lstStyle/>
          <a:p>
            <a:r>
              <a:rPr lang="en-GB" dirty="0"/>
              <a:t>Recap:  What is body language? (AC 1.4)</a:t>
            </a:r>
          </a:p>
        </p:txBody>
      </p:sp>
      <p:sp>
        <p:nvSpPr>
          <p:cNvPr id="3" name="Content Placeholder 2">
            <a:extLst>
              <a:ext uri="{FF2B5EF4-FFF2-40B4-BE49-F238E27FC236}">
                <a16:creationId xmlns:a16="http://schemas.microsoft.com/office/drawing/2014/main" id="{EEC53EC5-E5BB-900B-C90A-4BF4132542BF}"/>
              </a:ext>
            </a:extLst>
          </p:cNvPr>
          <p:cNvSpPr>
            <a:spLocks noGrp="1"/>
          </p:cNvSpPr>
          <p:nvPr>
            <p:ph idx="13"/>
          </p:nvPr>
        </p:nvSpPr>
        <p:spPr>
          <a:xfrm>
            <a:off x="409399" y="1811909"/>
            <a:ext cx="10667955" cy="3936547"/>
          </a:xfrm>
        </p:spPr>
        <p:txBody>
          <a:bodyPr/>
          <a:lstStyle/>
          <a:p>
            <a:r>
              <a:rPr lang="en-GB" sz="2800" dirty="0">
                <a:solidFill>
                  <a:srgbClr val="009999"/>
                </a:solidFill>
              </a:rPr>
              <a:t>Body language is the use of physical behaviours, expressions and mannerisms to communication non-verbally.</a:t>
            </a:r>
          </a:p>
        </p:txBody>
      </p:sp>
      <p:pic>
        <p:nvPicPr>
          <p:cNvPr id="4" name="Picture 2" descr="Body Language basics - All you need to ...">
            <a:extLst>
              <a:ext uri="{FF2B5EF4-FFF2-40B4-BE49-F238E27FC236}">
                <a16:creationId xmlns:a16="http://schemas.microsoft.com/office/drawing/2014/main" id="{FA37975C-289E-7086-F62C-D5C684922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335" y="3086054"/>
            <a:ext cx="6063329" cy="340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5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8591-9E41-C792-B8A0-9EDD74E4F6E9}"/>
              </a:ext>
            </a:extLst>
          </p:cNvPr>
          <p:cNvSpPr>
            <a:spLocks noGrp="1"/>
          </p:cNvSpPr>
          <p:nvPr>
            <p:ph type="title"/>
          </p:nvPr>
        </p:nvSpPr>
        <p:spPr>
          <a:xfrm>
            <a:off x="297712" y="122664"/>
            <a:ext cx="11645243" cy="1568026"/>
          </a:xfrm>
        </p:spPr>
        <p:txBody>
          <a:bodyPr>
            <a:noAutofit/>
          </a:bodyPr>
          <a:lstStyle/>
          <a:p>
            <a:r>
              <a:rPr lang="en-GB" sz="3200" dirty="0"/>
              <a:t>The importance of using appropriate body language and tone of voice when communicating verbally (AC 1.4)</a:t>
            </a:r>
          </a:p>
        </p:txBody>
      </p:sp>
      <p:sp>
        <p:nvSpPr>
          <p:cNvPr id="4" name="Content Placeholder 3">
            <a:extLst>
              <a:ext uri="{FF2B5EF4-FFF2-40B4-BE49-F238E27FC236}">
                <a16:creationId xmlns:a16="http://schemas.microsoft.com/office/drawing/2014/main" id="{9ABB4ED7-776B-5BAD-3966-8AEF5D8A23E3}"/>
              </a:ext>
            </a:extLst>
          </p:cNvPr>
          <p:cNvSpPr>
            <a:spLocks noGrp="1"/>
          </p:cNvSpPr>
          <p:nvPr>
            <p:ph idx="13"/>
          </p:nvPr>
        </p:nvSpPr>
        <p:spPr>
          <a:xfrm>
            <a:off x="297712" y="1449660"/>
            <a:ext cx="7347097" cy="5151862"/>
          </a:xfrm>
        </p:spPr>
        <p:txBody>
          <a:bodyPr/>
          <a:lstStyle/>
          <a:p>
            <a:r>
              <a:rPr lang="en-GB" sz="2800" dirty="0">
                <a:solidFill>
                  <a:srgbClr val="0070C0"/>
                </a:solidFill>
              </a:rPr>
              <a:t>Communication on a face-to-face basis consists of the following:</a:t>
            </a:r>
          </a:p>
          <a:p>
            <a:r>
              <a:rPr lang="en-GB" sz="2800" dirty="0">
                <a:solidFill>
                  <a:srgbClr val="0070C0"/>
                </a:solidFill>
              </a:rPr>
              <a:t>Words – What is actually said – </a:t>
            </a:r>
            <a:r>
              <a:rPr lang="en-GB" sz="2800" b="1" dirty="0">
                <a:solidFill>
                  <a:srgbClr val="0070C0"/>
                </a:solidFill>
                <a:highlight>
                  <a:srgbClr val="FFFF00"/>
                </a:highlight>
              </a:rPr>
              <a:t>7%</a:t>
            </a:r>
          </a:p>
          <a:p>
            <a:endParaRPr lang="en-GB" sz="2000" dirty="0">
              <a:solidFill>
                <a:srgbClr val="0070C0"/>
              </a:solidFill>
            </a:endParaRPr>
          </a:p>
          <a:p>
            <a:r>
              <a:rPr lang="en-GB" sz="2800" dirty="0">
                <a:solidFill>
                  <a:srgbClr val="0070C0"/>
                </a:solidFill>
              </a:rPr>
              <a:t>Tone of Voice – How we say the words -  </a:t>
            </a:r>
            <a:r>
              <a:rPr lang="en-GB" sz="2800" b="1" dirty="0">
                <a:solidFill>
                  <a:srgbClr val="0070C0"/>
                </a:solidFill>
                <a:highlight>
                  <a:srgbClr val="FFFF00"/>
                </a:highlight>
              </a:rPr>
              <a:t>38%</a:t>
            </a:r>
          </a:p>
          <a:p>
            <a:endParaRPr lang="en-GB" sz="2000" dirty="0">
              <a:solidFill>
                <a:srgbClr val="0070C0"/>
              </a:solidFill>
            </a:endParaRPr>
          </a:p>
          <a:p>
            <a:r>
              <a:rPr lang="en-GB" sz="2800" dirty="0">
                <a:solidFill>
                  <a:srgbClr val="0070C0"/>
                </a:solidFill>
              </a:rPr>
              <a:t>Body Language – </a:t>
            </a:r>
            <a:r>
              <a:rPr lang="en-GB" sz="2800" b="1" dirty="0">
                <a:solidFill>
                  <a:srgbClr val="0070C0"/>
                </a:solidFill>
                <a:highlight>
                  <a:srgbClr val="FFFF00"/>
                </a:highlight>
              </a:rPr>
              <a:t>55%</a:t>
            </a:r>
          </a:p>
          <a:p>
            <a:endParaRPr lang="en-GB" sz="2000" dirty="0">
              <a:solidFill>
                <a:srgbClr val="0070C0"/>
              </a:solidFill>
            </a:endParaRPr>
          </a:p>
          <a:p>
            <a:r>
              <a:rPr lang="en-GB" sz="2800" dirty="0">
                <a:solidFill>
                  <a:srgbClr val="0070C0"/>
                </a:solidFill>
              </a:rPr>
              <a:t>What types of body language do you use when communicating?</a:t>
            </a:r>
          </a:p>
        </p:txBody>
      </p:sp>
      <p:pic>
        <p:nvPicPr>
          <p:cNvPr id="4098" name="Picture 2" descr="Body Language basics - All you need to ...">
            <a:extLst>
              <a:ext uri="{FF2B5EF4-FFF2-40B4-BE49-F238E27FC236}">
                <a16:creationId xmlns:a16="http://schemas.microsoft.com/office/drawing/2014/main" id="{DE89398A-6D6F-9192-504C-2121A0EDD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429" y="2364614"/>
            <a:ext cx="4861408" cy="273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52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89EDB-806D-42EE-A4F7-203BFEBCD40B}"/>
              </a:ext>
            </a:extLst>
          </p:cNvPr>
          <p:cNvSpPr>
            <a:spLocks noGrp="1"/>
          </p:cNvSpPr>
          <p:nvPr>
            <p:ph type="title"/>
          </p:nvPr>
        </p:nvSpPr>
        <p:spPr>
          <a:xfrm>
            <a:off x="100361" y="168169"/>
            <a:ext cx="9794753" cy="1355832"/>
          </a:xfrm>
        </p:spPr>
        <p:txBody>
          <a:bodyPr vert="horz" lIns="91440" tIns="45720" rIns="91440" bIns="45720" rtlCol="0" anchor="ctr">
            <a:normAutofit fontScale="90000"/>
          </a:bodyPr>
          <a:lstStyle/>
          <a:p>
            <a:pPr defTabSz="914400"/>
            <a:r>
              <a:rPr lang="en-US" sz="3800" dirty="0">
                <a:solidFill>
                  <a:srgbClr val="0070C0"/>
                </a:solidFill>
                <a:highlight>
                  <a:srgbClr val="FFFF00"/>
                </a:highlight>
                <a:latin typeface="+mj-lt"/>
                <a:cs typeface="+mj-cs"/>
              </a:rPr>
              <a:t>Review:  Individual homework activity (AC 1.4) – Task 3a:</a:t>
            </a:r>
            <a:br>
              <a:rPr lang="en-US" sz="3800" dirty="0">
                <a:solidFill>
                  <a:srgbClr val="0070C0"/>
                </a:solidFill>
                <a:highlight>
                  <a:srgbClr val="FFFF00"/>
                </a:highlight>
                <a:latin typeface="+mj-lt"/>
                <a:cs typeface="+mj-cs"/>
              </a:rPr>
            </a:br>
            <a:endParaRPr lang="en-US" sz="2800" dirty="0">
              <a:solidFill>
                <a:srgbClr val="0070C0"/>
              </a:solidFill>
              <a:highlight>
                <a:srgbClr val="FFFF00"/>
              </a:highlight>
              <a:latin typeface="+mj-lt"/>
              <a:cs typeface="+mj-cs"/>
            </a:endParaRPr>
          </a:p>
        </p:txBody>
      </p:sp>
      <p:sp>
        <p:nvSpPr>
          <p:cNvPr id="3" name="Content Placeholder 2">
            <a:extLst>
              <a:ext uri="{FF2B5EF4-FFF2-40B4-BE49-F238E27FC236}">
                <a16:creationId xmlns:a16="http://schemas.microsoft.com/office/drawing/2014/main" id="{C66D9201-E7CB-C36B-3D63-456995473ADA}"/>
              </a:ext>
            </a:extLst>
          </p:cNvPr>
          <p:cNvSpPr>
            <a:spLocks noGrp="1"/>
          </p:cNvSpPr>
          <p:nvPr>
            <p:ph idx="13"/>
          </p:nvPr>
        </p:nvSpPr>
        <p:spPr>
          <a:xfrm>
            <a:off x="198821" y="1360715"/>
            <a:ext cx="8956065" cy="4760000"/>
          </a:xfrm>
        </p:spPr>
        <p:txBody>
          <a:bodyPr vert="horz" lIns="91440" tIns="45720" rIns="91440" bIns="45720" rtlCol="0">
            <a:noAutofit/>
          </a:bodyPr>
          <a:lstStyle/>
          <a:p>
            <a:pPr indent="-228600" defTabSz="914400">
              <a:buFont typeface="Arial" panose="020B0604020202020204" pitchFamily="34" charset="0"/>
              <a:buChar char="•"/>
            </a:pPr>
            <a:endParaRPr lang="en-US" sz="2600" dirty="0">
              <a:solidFill>
                <a:srgbClr val="0070C0"/>
              </a:solidFill>
              <a:latin typeface="+mn-lt"/>
              <a:cs typeface="+mn-cs"/>
            </a:endParaRPr>
          </a:p>
          <a:p>
            <a:pPr indent="-228600" defTabSz="914400">
              <a:buFont typeface="Arial" panose="020B0604020202020204" pitchFamily="34" charset="0"/>
              <a:buChar char="•"/>
            </a:pPr>
            <a:r>
              <a:rPr lang="en-US" sz="2600" dirty="0">
                <a:solidFill>
                  <a:srgbClr val="0070C0"/>
                </a:solidFill>
                <a:latin typeface="+mn-lt"/>
                <a:cs typeface="+mn-cs"/>
              </a:rPr>
              <a:t>Using Word or PowerPoint to record your answers,  answer the following questions and upload your answers onto the VLE</a:t>
            </a:r>
          </a:p>
          <a:p>
            <a:pPr defTabSz="914400"/>
            <a:r>
              <a:rPr lang="en-US" sz="2600" b="1" dirty="0">
                <a:solidFill>
                  <a:srgbClr val="0070C0"/>
                </a:solidFill>
                <a:latin typeface="+mn-lt"/>
                <a:cs typeface="+mn-cs"/>
              </a:rPr>
              <a:t>Question one</a:t>
            </a:r>
          </a:p>
          <a:p>
            <a:pPr marL="342900" indent="-342900" defTabSz="914400">
              <a:buFont typeface="Arial" panose="020B0604020202020204" pitchFamily="34" charset="0"/>
              <a:buChar char="•"/>
            </a:pPr>
            <a:r>
              <a:rPr lang="en-US" sz="2600" dirty="0">
                <a:solidFill>
                  <a:srgbClr val="0070C0"/>
                </a:solidFill>
                <a:latin typeface="+mn-lt"/>
                <a:cs typeface="+mn-cs"/>
              </a:rPr>
              <a:t>Confirm why it is important to use appropriate body language and tone of voice when communicating verbally.</a:t>
            </a:r>
          </a:p>
          <a:p>
            <a:pPr marL="342900" indent="-342900" defTabSz="914400">
              <a:buFont typeface="Arial" panose="020B0604020202020204" pitchFamily="34" charset="0"/>
              <a:buChar char="•"/>
            </a:pPr>
            <a:endParaRPr lang="en-US" sz="2600" dirty="0">
              <a:solidFill>
                <a:srgbClr val="0070C0"/>
              </a:solidFill>
              <a:latin typeface="+mn-lt"/>
              <a:cs typeface="+mn-cs"/>
            </a:endParaRPr>
          </a:p>
          <a:p>
            <a:pPr defTabSz="914400"/>
            <a:r>
              <a:rPr lang="en-US" sz="2600" b="1" dirty="0">
                <a:solidFill>
                  <a:srgbClr val="0070C0"/>
                </a:solidFill>
                <a:latin typeface="+mn-lt"/>
                <a:cs typeface="+mn-cs"/>
              </a:rPr>
              <a:t>Question two</a:t>
            </a:r>
          </a:p>
          <a:p>
            <a:pPr indent="-228600" defTabSz="914400">
              <a:buFont typeface="Arial" panose="020B0604020202020204" pitchFamily="34" charset="0"/>
              <a:buChar char="•"/>
            </a:pPr>
            <a:r>
              <a:rPr lang="en-US" sz="2600" dirty="0">
                <a:solidFill>
                  <a:srgbClr val="0070C0"/>
                </a:solidFill>
                <a:latin typeface="+mn-lt"/>
                <a:cs typeface="+mn-cs"/>
              </a:rPr>
              <a:t>Identify two types of body language</a:t>
            </a:r>
          </a:p>
          <a:p>
            <a:pPr indent="-228600" defTabSz="914400">
              <a:buFont typeface="Arial" panose="020B0604020202020204" pitchFamily="34" charset="0"/>
              <a:buChar char="•"/>
            </a:pPr>
            <a:r>
              <a:rPr lang="en-US" sz="2600" dirty="0">
                <a:solidFill>
                  <a:srgbClr val="0070C0"/>
                </a:solidFill>
                <a:latin typeface="+mn-lt"/>
                <a:cs typeface="+mn-cs"/>
              </a:rPr>
              <a:t>Include an image of each type of  body language</a:t>
            </a:r>
          </a:p>
          <a:p>
            <a:pPr indent="-228600" defTabSz="914400">
              <a:buFont typeface="Arial" panose="020B0604020202020204" pitchFamily="34" charset="0"/>
              <a:buChar char="•"/>
            </a:pPr>
            <a:r>
              <a:rPr lang="en-US" sz="2600" dirty="0">
                <a:solidFill>
                  <a:srgbClr val="0070C0"/>
                </a:solidFill>
                <a:latin typeface="+mn-lt"/>
                <a:cs typeface="+mn-cs"/>
              </a:rPr>
              <a:t>Describe what each type of body language is expressing</a:t>
            </a:r>
            <a:r>
              <a:rPr lang="en-US" sz="2600" dirty="0">
                <a:latin typeface="+mn-lt"/>
                <a:cs typeface="+mn-cs"/>
              </a:rPr>
              <a:t>.</a:t>
            </a:r>
          </a:p>
        </p:txBody>
      </p:sp>
      <p:pic>
        <p:nvPicPr>
          <p:cNvPr id="7" name="Picture 6">
            <a:extLst>
              <a:ext uri="{FF2B5EF4-FFF2-40B4-BE49-F238E27FC236}">
                <a16:creationId xmlns:a16="http://schemas.microsoft.com/office/drawing/2014/main" id="{9D80C638-3472-0EFF-6612-9A878DD26B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65709" y="2469215"/>
            <a:ext cx="2012419" cy="2034175"/>
          </a:xfrm>
          <a:prstGeom prst="rect">
            <a:avLst/>
          </a:prstGeom>
        </p:spPr>
      </p:pic>
      <p:pic>
        <p:nvPicPr>
          <p:cNvPr id="5" name="Picture 4">
            <a:extLst>
              <a:ext uri="{FF2B5EF4-FFF2-40B4-BE49-F238E27FC236}">
                <a16:creationId xmlns:a16="http://schemas.microsoft.com/office/drawing/2014/main" id="{9D2172AA-7C11-D998-F759-DD574CE8DB4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353708" y="5002779"/>
            <a:ext cx="2410369" cy="1355832"/>
          </a:xfrm>
          <a:prstGeom prst="rect">
            <a:avLst/>
          </a:prstGeom>
        </p:spPr>
      </p:pic>
      <p:pic>
        <p:nvPicPr>
          <p:cNvPr id="8" name="Content Placeholder 3">
            <a:extLst>
              <a:ext uri="{FF2B5EF4-FFF2-40B4-BE49-F238E27FC236}">
                <a16:creationId xmlns:a16="http://schemas.microsoft.com/office/drawing/2014/main" id="{B33921BB-7150-3C45-3A3B-F44ED8E9B66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849351" y="168169"/>
            <a:ext cx="2339600" cy="1355832"/>
          </a:xfrm>
          <a:prstGeom prst="rect">
            <a:avLst/>
          </a:prstGeom>
        </p:spPr>
      </p:pic>
    </p:spTree>
    <p:extLst>
      <p:ext uri="{BB962C8B-B14F-4D97-AF65-F5344CB8AC3E}">
        <p14:creationId xmlns:p14="http://schemas.microsoft.com/office/powerpoint/2010/main" val="13996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6B96-72DC-F7B8-B50B-94BA6E4FFD88}"/>
              </a:ext>
            </a:extLst>
          </p:cNvPr>
          <p:cNvSpPr>
            <a:spLocks noGrp="1"/>
          </p:cNvSpPr>
          <p:nvPr>
            <p:ph type="title"/>
          </p:nvPr>
        </p:nvSpPr>
        <p:spPr>
          <a:xfrm>
            <a:off x="185057" y="365126"/>
            <a:ext cx="11168744" cy="669017"/>
          </a:xfrm>
        </p:spPr>
        <p:txBody>
          <a:bodyPr>
            <a:normAutofit/>
          </a:bodyPr>
          <a:lstStyle/>
          <a:p>
            <a:r>
              <a:rPr lang="en-GB" sz="4000" dirty="0"/>
              <a:t>Unit 4: Understand employer organisations </a:t>
            </a:r>
          </a:p>
        </p:txBody>
      </p:sp>
      <p:sp>
        <p:nvSpPr>
          <p:cNvPr id="3" name="Content Placeholder 2">
            <a:extLst>
              <a:ext uri="{FF2B5EF4-FFF2-40B4-BE49-F238E27FC236}">
                <a16:creationId xmlns:a16="http://schemas.microsoft.com/office/drawing/2014/main" id="{EF945C05-DB1B-C19C-424F-31492EFBBAA3}"/>
              </a:ext>
            </a:extLst>
          </p:cNvPr>
          <p:cNvSpPr>
            <a:spLocks noGrp="1"/>
          </p:cNvSpPr>
          <p:nvPr>
            <p:ph idx="13"/>
          </p:nvPr>
        </p:nvSpPr>
        <p:spPr>
          <a:xfrm>
            <a:off x="185056" y="1534886"/>
            <a:ext cx="11898087" cy="4957988"/>
          </a:xfrm>
        </p:spPr>
        <p:txBody>
          <a:bodyPr/>
          <a:lstStyle/>
          <a:p>
            <a:r>
              <a:rPr lang="en-GB" sz="3200" b="1" dirty="0">
                <a:solidFill>
                  <a:srgbClr val="009999"/>
                </a:solidFill>
              </a:rPr>
              <a:t>Learning outcome 1 - Understand Organisational Structures</a:t>
            </a:r>
          </a:p>
          <a:p>
            <a:endParaRPr lang="en-GB" sz="3200" dirty="0"/>
          </a:p>
          <a:p>
            <a:r>
              <a:rPr lang="en-GB" sz="2800" dirty="0">
                <a:solidFill>
                  <a:srgbClr val="009999"/>
                </a:solidFill>
              </a:rPr>
              <a:t>AC 1.1 - Explain the differences between the private sector, public sector and voluntary sector</a:t>
            </a:r>
          </a:p>
          <a:p>
            <a:endParaRPr lang="en-GB" sz="2800" dirty="0">
              <a:solidFill>
                <a:srgbClr val="009999"/>
              </a:solidFill>
            </a:endParaRPr>
          </a:p>
          <a:p>
            <a:endParaRPr lang="en-GB" sz="2800" dirty="0">
              <a:solidFill>
                <a:srgbClr val="009999"/>
              </a:solidFill>
            </a:endParaRPr>
          </a:p>
          <a:p>
            <a:r>
              <a:rPr lang="en-GB" sz="2800" dirty="0">
                <a:solidFill>
                  <a:srgbClr val="009999"/>
                </a:solidFill>
              </a:rPr>
              <a:t>AC 1.2 - Explain the functions of </a:t>
            </a:r>
            <a:r>
              <a:rPr lang="en-GB" sz="2800" b="1" dirty="0">
                <a:solidFill>
                  <a:srgbClr val="009999"/>
                </a:solidFill>
              </a:rPr>
              <a:t>different organisational structures</a:t>
            </a:r>
            <a:endParaRPr lang="en-GB" sz="2800" b="1" dirty="0"/>
          </a:p>
          <a:p>
            <a:endParaRPr lang="en-GB" dirty="0"/>
          </a:p>
        </p:txBody>
      </p:sp>
    </p:spTree>
    <p:extLst>
      <p:ext uri="{BB962C8B-B14F-4D97-AF65-F5344CB8AC3E}">
        <p14:creationId xmlns:p14="http://schemas.microsoft.com/office/powerpoint/2010/main" val="340152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4779-0D31-D23F-B785-D3411B2D94D3}"/>
              </a:ext>
            </a:extLst>
          </p:cNvPr>
          <p:cNvSpPr>
            <a:spLocks noGrp="1"/>
          </p:cNvSpPr>
          <p:nvPr>
            <p:ph type="title"/>
          </p:nvPr>
        </p:nvSpPr>
        <p:spPr>
          <a:xfrm>
            <a:off x="293915" y="365126"/>
            <a:ext cx="11430000" cy="1703160"/>
          </a:xfrm>
        </p:spPr>
        <p:txBody>
          <a:bodyPr>
            <a:normAutofit fontScale="90000"/>
          </a:bodyPr>
          <a:lstStyle/>
          <a:p>
            <a:r>
              <a:rPr lang="en-GB" sz="4000" dirty="0"/>
              <a:t>AC 1.1 - The differences between the </a:t>
            </a:r>
            <a:r>
              <a:rPr lang="en-GB" sz="4000" dirty="0">
                <a:solidFill>
                  <a:srgbClr val="0070C0"/>
                </a:solidFill>
              </a:rPr>
              <a:t>private sector</a:t>
            </a:r>
            <a:r>
              <a:rPr lang="en-GB" sz="4000" dirty="0"/>
              <a:t>, public sector and voluntary sector </a:t>
            </a:r>
            <a:br>
              <a:rPr lang="en-GB" dirty="0"/>
            </a:br>
            <a:endParaRPr lang="en-GB" dirty="0"/>
          </a:p>
        </p:txBody>
      </p:sp>
      <p:sp>
        <p:nvSpPr>
          <p:cNvPr id="4" name="Content Placeholder 3">
            <a:extLst>
              <a:ext uri="{FF2B5EF4-FFF2-40B4-BE49-F238E27FC236}">
                <a16:creationId xmlns:a16="http://schemas.microsoft.com/office/drawing/2014/main" id="{CC7F8EA3-F4FE-ADA5-DA5F-1B3A2AC3AB27}"/>
              </a:ext>
            </a:extLst>
          </p:cNvPr>
          <p:cNvSpPr>
            <a:spLocks noGrp="1"/>
          </p:cNvSpPr>
          <p:nvPr>
            <p:ph idx="13"/>
          </p:nvPr>
        </p:nvSpPr>
        <p:spPr>
          <a:xfrm>
            <a:off x="195990" y="1600201"/>
            <a:ext cx="11038068" cy="4996542"/>
          </a:xfrm>
        </p:spPr>
        <p:txBody>
          <a:bodyPr/>
          <a:lstStyle/>
          <a:p>
            <a:r>
              <a:rPr lang="en-GB" sz="2400" dirty="0"/>
              <a:t>The </a:t>
            </a:r>
            <a:r>
              <a:rPr lang="en-GB" sz="2400" b="1" dirty="0"/>
              <a:t>private sector</a:t>
            </a:r>
            <a:r>
              <a:rPr lang="en-GB" sz="2400" dirty="0"/>
              <a:t> is the part of an economy owned, controlled, and managed by private individuals or companies rather than the government. Its primary goal is typically to generate a profit, and it operates independently of state control, driven instead by market demands and competition. </a:t>
            </a:r>
          </a:p>
          <a:p>
            <a:endParaRPr lang="en-GB" sz="2400" b="1" dirty="0"/>
          </a:p>
          <a:p>
            <a:r>
              <a:rPr lang="en-GB" sz="2800" b="1" dirty="0">
                <a:solidFill>
                  <a:srgbClr val="009999"/>
                </a:solidFill>
              </a:rPr>
              <a:t>Key Characteristics</a:t>
            </a:r>
            <a:endParaRPr lang="en-GB" sz="2800" dirty="0">
              <a:solidFill>
                <a:srgbClr val="009999"/>
              </a:solidFill>
            </a:endParaRPr>
          </a:p>
          <a:p>
            <a:pPr lvl="0"/>
            <a:r>
              <a:rPr lang="en-GB" sz="2400" b="1" dirty="0"/>
              <a:t>Profit-Driven:</a:t>
            </a:r>
            <a:r>
              <a:rPr lang="en-GB" sz="2400" dirty="0"/>
              <a:t> Businesses exist primarily to earn returns for their owners or shareholders.</a:t>
            </a:r>
          </a:p>
          <a:p>
            <a:pPr lvl="0"/>
            <a:r>
              <a:rPr lang="en-GB" sz="2400" b="1" dirty="0"/>
              <a:t>Private Ownership:</a:t>
            </a:r>
            <a:r>
              <a:rPr lang="en-GB" sz="2400" dirty="0"/>
              <a:t> Capital and assets are owned by citizens or corporate entities, not the state.</a:t>
            </a:r>
          </a:p>
          <a:p>
            <a:pPr lvl="0"/>
            <a:r>
              <a:rPr lang="en-GB" sz="2400" b="1" dirty="0"/>
              <a:t>Market-Driven:</a:t>
            </a:r>
            <a:r>
              <a:rPr lang="en-GB" sz="2400" dirty="0"/>
              <a:t> Goods and services are priced and produced based on consumer demand, competition, and market trends. </a:t>
            </a:r>
          </a:p>
          <a:p>
            <a:pPr lvl="0"/>
            <a:endParaRPr lang="en-GB" b="1" dirty="0"/>
          </a:p>
          <a:p>
            <a:endParaRPr lang="en-GB" dirty="0"/>
          </a:p>
        </p:txBody>
      </p:sp>
    </p:spTree>
    <p:extLst>
      <p:ext uri="{BB962C8B-B14F-4D97-AF65-F5344CB8AC3E}">
        <p14:creationId xmlns:p14="http://schemas.microsoft.com/office/powerpoint/2010/main" val="3580863321"/>
      </p:ext>
    </p:extLst>
  </p:cSld>
  <p:clrMapOvr>
    <a:masterClrMapping/>
  </p:clrMapOvr>
</p:sld>
</file>

<file path=ppt/theme/theme1.xml><?xml version="1.0" encoding="utf-8"?>
<a:theme xmlns:a="http://schemas.openxmlformats.org/drawingml/2006/main" name="Corporate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7183</TotalTime>
  <Words>1458</Words>
  <Application>Microsoft Office PowerPoint</Application>
  <PresentationFormat>Widescreen</PresentationFormat>
  <Paragraphs>144</Paragraphs>
  <Slides>19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Calibri</vt:lpstr>
      <vt:lpstr>Corporate background</vt:lpstr>
      <vt:lpstr>PowerPoint Presentation</vt:lpstr>
      <vt:lpstr>Achieving this Level 2 Qualification</vt:lpstr>
      <vt:lpstr>Learning objectives</vt:lpstr>
      <vt:lpstr>Understand Communication in a Business Environment (Unit 3)</vt:lpstr>
      <vt:lpstr>Recap:  What is body language? (AC 1.4)</vt:lpstr>
      <vt:lpstr>The importance of using appropriate body language and tone of voice when communicating verbally (AC 1.4)</vt:lpstr>
      <vt:lpstr>Review:  Individual homework activity (AC 1.4) – Task 3a: </vt:lpstr>
      <vt:lpstr>Unit 4: Understand employer organisations </vt:lpstr>
      <vt:lpstr>AC 1.1 - The differences between the private sector, public sector and voluntary sector  </vt:lpstr>
      <vt:lpstr>Organisations in the Private Sector</vt:lpstr>
      <vt:lpstr>AC 1.1 - The differences between the private sector, public sector and voluntary sector  </vt:lpstr>
      <vt:lpstr>Organisations in the Public Sector</vt:lpstr>
      <vt:lpstr>AC 1.1 - The differences between the private sector, public sector and voluntary sector  </vt:lpstr>
      <vt:lpstr>Organisations in the Voluntary Sector</vt:lpstr>
      <vt:lpstr>The functions of different organisational structures (AC 1.2)</vt:lpstr>
      <vt:lpstr>The functions of different organisational structures (AC 1.2)</vt:lpstr>
      <vt:lpstr>The functions of different organisational structures (AC 1.2)</vt:lpstr>
      <vt:lpstr>Small group activity (Unit 4 - AC 1.2) </vt:lpstr>
      <vt:lpstr>Summary</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Gray, Joanne (Childrens Services)</dc:creator>
  <cp:lastModifiedBy>Gray, Joanne (Childrens Services)</cp:lastModifiedBy>
  <cp:revision>23</cp:revision>
  <dcterms:created xsi:type="dcterms:W3CDTF">2026-05-05T20:05:50Z</dcterms:created>
  <dcterms:modified xsi:type="dcterms:W3CDTF">2026-05-28T07:06:05Z</dcterms:modified>
</cp:coreProperties>
</file>