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0"/>
  </p:notesMasterIdLst>
  <p:sldIdLst>
    <p:sldId id="261" r:id="rId6"/>
    <p:sldId id="1645" r:id="rId7"/>
    <p:sldId id="1658" r:id="rId8"/>
    <p:sldId id="1659" r:id="rId9"/>
    <p:sldId id="1660" r:id="rId10"/>
    <p:sldId id="259" r:id="rId11"/>
    <p:sldId id="1654" r:id="rId12"/>
    <p:sldId id="1656" r:id="rId13"/>
    <p:sldId id="1661" r:id="rId14"/>
    <p:sldId id="1649" r:id="rId15"/>
    <p:sldId id="1666" r:id="rId16"/>
    <p:sldId id="1657" r:id="rId17"/>
    <p:sldId id="1662" r:id="rId18"/>
    <p:sldId id="1663" r:id="rId19"/>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0" userDrawn="1">
          <p15:clr>
            <a:srgbClr val="A4A3A4"/>
          </p15:clr>
        </p15:guide>
        <p15:guide id="2" pos="853" userDrawn="1">
          <p15:clr>
            <a:srgbClr val="A4A3A4"/>
          </p15:clr>
        </p15:guide>
        <p15:guide id="3" pos="14483" userDrawn="1">
          <p15:clr>
            <a:srgbClr val="A4A3A4"/>
          </p15:clr>
        </p15:guide>
        <p15:guide id="4" orient="horz" pos="7767" userDrawn="1">
          <p15:clr>
            <a:srgbClr val="A4A3A4"/>
          </p15:clr>
        </p15:guide>
        <p15:guide id="5" pos="1556" userDrawn="1">
          <p15:clr>
            <a:srgbClr val="A4A3A4"/>
          </p15:clr>
        </p15:guide>
        <p15:guide id="6" pos="2032" userDrawn="1">
          <p15:clr>
            <a:srgbClr val="A4A3A4"/>
          </p15:clr>
        </p15:guide>
        <p15:guide id="7" pos="6727" userDrawn="1">
          <p15:clr>
            <a:srgbClr val="A4A3A4"/>
          </p15:clr>
        </p15:guide>
        <p15:guide id="8" pos="6296" userDrawn="1">
          <p15:clr>
            <a:srgbClr val="A4A3A4"/>
          </p15:clr>
        </p15:guide>
        <p15:guide id="9" pos="5548" userDrawn="1">
          <p15:clr>
            <a:srgbClr val="A4A3A4"/>
          </p15:clr>
        </p15:guide>
        <p15:guide id="10" pos="5117" userDrawn="1">
          <p15:clr>
            <a:srgbClr val="A4A3A4"/>
          </p15:clr>
        </p15:guide>
        <p15:guide id="11" pos="4346" userDrawn="1">
          <p15:clr>
            <a:srgbClr val="A4A3A4"/>
          </p15:clr>
        </p15:guide>
        <p15:guide id="12" pos="2758" userDrawn="1">
          <p15:clr>
            <a:srgbClr val="A4A3A4"/>
          </p15:clr>
        </p15:guide>
        <p15:guide id="13" pos="3212" userDrawn="1">
          <p15:clr>
            <a:srgbClr val="A4A3A4"/>
          </p15:clr>
        </p15:guide>
        <p15:guide id="14" pos="3915" userDrawn="1">
          <p15:clr>
            <a:srgbClr val="A4A3A4"/>
          </p15:clr>
        </p15:guide>
        <p15:guide id="15" pos="9789" userDrawn="1">
          <p15:clr>
            <a:srgbClr val="A4A3A4"/>
          </p15:clr>
        </p15:guide>
        <p15:guide id="16" pos="9063" userDrawn="1">
          <p15:clr>
            <a:srgbClr val="A4A3A4"/>
          </p15:clr>
        </p15:guide>
        <p15:guide id="17" pos="8632" userDrawn="1">
          <p15:clr>
            <a:srgbClr val="A4A3A4"/>
          </p15:clr>
        </p15:guide>
        <p15:guide id="18" pos="7453" userDrawn="1">
          <p15:clr>
            <a:srgbClr val="A4A3A4"/>
          </p15:clr>
        </p15:guide>
        <p15:guide id="19" pos="7884" userDrawn="1">
          <p15:clr>
            <a:srgbClr val="A4A3A4"/>
          </p15:clr>
        </p15:guide>
        <p15:guide id="20" pos="10242" userDrawn="1">
          <p15:clr>
            <a:srgbClr val="A4A3A4"/>
          </p15:clr>
        </p15:guide>
        <p15:guide id="21" pos="11399" userDrawn="1">
          <p15:clr>
            <a:srgbClr val="A4A3A4"/>
          </p15:clr>
        </p15:guide>
        <p15:guide id="22" pos="10968" userDrawn="1">
          <p15:clr>
            <a:srgbClr val="A4A3A4"/>
          </p15:clr>
        </p15:guide>
        <p15:guide id="23" pos="12125" userDrawn="1">
          <p15:clr>
            <a:srgbClr val="A4A3A4"/>
          </p15:clr>
        </p15:guide>
        <p15:guide id="24" pos="12556" userDrawn="1">
          <p15:clr>
            <a:srgbClr val="A4A3A4"/>
          </p15:clr>
        </p15:guide>
        <p15:guide id="25" pos="13327" userDrawn="1">
          <p15:clr>
            <a:srgbClr val="A4A3A4"/>
          </p15:clr>
        </p15:guide>
        <p15:guide id="26" pos="13758" userDrawn="1">
          <p15:clr>
            <a:srgbClr val="A4A3A4"/>
          </p15:clr>
        </p15:guide>
        <p15:guide id="27" orient="horz" pos="2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4B4"/>
    <a:srgbClr val="08314C"/>
    <a:srgbClr val="7F1439"/>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EC98BA-7FB2-4C1C-BB78-392F52577CAE}" v="1" dt="2024-04-15T11:38:35.0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31"/>
    <p:restoredTop sz="96197"/>
  </p:normalViewPr>
  <p:slideViewPr>
    <p:cSldViewPr snapToGrid="0" showGuides="1">
      <p:cViewPr varScale="1">
        <p:scale>
          <a:sx n="56" d="100"/>
          <a:sy n="56" d="100"/>
        </p:scale>
        <p:origin x="1020" y="96"/>
      </p:cViewPr>
      <p:guideLst>
        <p:guide orient="horz" pos="850"/>
        <p:guide pos="853"/>
        <p:guide pos="14483"/>
        <p:guide orient="horz" pos="7767"/>
        <p:guide pos="1556"/>
        <p:guide pos="2032"/>
        <p:guide pos="6727"/>
        <p:guide pos="6296"/>
        <p:guide pos="5548"/>
        <p:guide pos="5117"/>
        <p:guide pos="4346"/>
        <p:guide pos="2758"/>
        <p:guide pos="3212"/>
        <p:guide pos="3915"/>
        <p:guide pos="9789"/>
        <p:guide pos="9063"/>
        <p:guide pos="8632"/>
        <p:guide pos="7453"/>
        <p:guide pos="7884"/>
        <p:guide pos="10242"/>
        <p:guide pos="11399"/>
        <p:guide pos="10968"/>
        <p:guide pos="12125"/>
        <p:guide pos="12556"/>
        <p:guide pos="13327"/>
        <p:guide pos="13758"/>
        <p:guide orient="horz" pos="21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Wendy (Childrens Services)" userId="ccf14525-30ec-4eb3-9ec0-c8e827388be1" providerId="ADAL" clId="{EAEC98BA-7FB2-4C1C-BB78-392F52577CAE}"/>
    <pc:docChg chg="custSel addSld delSld modSld">
      <pc:chgData name="Scott, Wendy (Childrens Services)" userId="ccf14525-30ec-4eb3-9ec0-c8e827388be1" providerId="ADAL" clId="{EAEC98BA-7FB2-4C1C-BB78-392F52577CAE}" dt="2024-04-15T11:59:17.245" v="99" actId="478"/>
      <pc:docMkLst>
        <pc:docMk/>
      </pc:docMkLst>
      <pc:sldChg chg="add">
        <pc:chgData name="Scott, Wendy (Childrens Services)" userId="ccf14525-30ec-4eb3-9ec0-c8e827388be1" providerId="ADAL" clId="{EAEC98BA-7FB2-4C1C-BB78-392F52577CAE}" dt="2024-04-15T11:38:34.980" v="0"/>
        <pc:sldMkLst>
          <pc:docMk/>
          <pc:sldMk cId="1940873361" sldId="259"/>
        </pc:sldMkLst>
      </pc:sldChg>
      <pc:sldChg chg="modSp mod">
        <pc:chgData name="Scott, Wendy (Childrens Services)" userId="ccf14525-30ec-4eb3-9ec0-c8e827388be1" providerId="ADAL" clId="{EAEC98BA-7FB2-4C1C-BB78-392F52577CAE}" dt="2024-04-15T11:40:46.396" v="97" actId="20577"/>
        <pc:sldMkLst>
          <pc:docMk/>
          <pc:sldMk cId="789714967" sldId="261"/>
        </pc:sldMkLst>
        <pc:spChg chg="mod">
          <ac:chgData name="Scott, Wendy (Childrens Services)" userId="ccf14525-30ec-4eb3-9ec0-c8e827388be1" providerId="ADAL" clId="{EAEC98BA-7FB2-4C1C-BB78-392F52577CAE}" dt="2024-04-15T11:40:46.396" v="97" actId="20577"/>
          <ac:spMkLst>
            <pc:docMk/>
            <pc:sldMk cId="789714967" sldId="261"/>
            <ac:spMk id="2" creationId="{8B5793BC-ACA0-3F26-32CA-1CF9550528D7}"/>
          </ac:spMkLst>
        </pc:spChg>
        <pc:spChg chg="mod">
          <ac:chgData name="Scott, Wendy (Childrens Services)" userId="ccf14525-30ec-4eb3-9ec0-c8e827388be1" providerId="ADAL" clId="{EAEC98BA-7FB2-4C1C-BB78-392F52577CAE}" dt="2024-04-15T11:39:14.802" v="69" actId="20577"/>
          <ac:spMkLst>
            <pc:docMk/>
            <pc:sldMk cId="789714967" sldId="261"/>
            <ac:spMk id="3" creationId="{9DB7FAB8-F0D8-3C50-14A8-43067664EF02}"/>
          </ac:spMkLst>
        </pc:spChg>
      </pc:sldChg>
      <pc:sldChg chg="del">
        <pc:chgData name="Scott, Wendy (Childrens Services)" userId="ccf14525-30ec-4eb3-9ec0-c8e827388be1" providerId="ADAL" clId="{EAEC98BA-7FB2-4C1C-BB78-392F52577CAE}" dt="2024-04-15T11:39:18.039" v="70" actId="47"/>
        <pc:sldMkLst>
          <pc:docMk/>
          <pc:sldMk cId="3135088412" sldId="262"/>
        </pc:sldMkLst>
      </pc:sldChg>
      <pc:sldChg chg="del">
        <pc:chgData name="Scott, Wendy (Childrens Services)" userId="ccf14525-30ec-4eb3-9ec0-c8e827388be1" providerId="ADAL" clId="{EAEC98BA-7FB2-4C1C-BB78-392F52577CAE}" dt="2024-04-15T11:39:19.013" v="71" actId="47"/>
        <pc:sldMkLst>
          <pc:docMk/>
          <pc:sldMk cId="3637858603" sldId="263"/>
        </pc:sldMkLst>
      </pc:sldChg>
      <pc:sldChg chg="del">
        <pc:chgData name="Scott, Wendy (Childrens Services)" userId="ccf14525-30ec-4eb3-9ec0-c8e827388be1" providerId="ADAL" clId="{EAEC98BA-7FB2-4C1C-BB78-392F52577CAE}" dt="2024-04-15T11:39:19.801" v="72" actId="47"/>
        <pc:sldMkLst>
          <pc:docMk/>
          <pc:sldMk cId="4206504381" sldId="264"/>
        </pc:sldMkLst>
      </pc:sldChg>
      <pc:sldChg chg="delSp add mod">
        <pc:chgData name="Scott, Wendy (Childrens Services)" userId="ccf14525-30ec-4eb3-9ec0-c8e827388be1" providerId="ADAL" clId="{EAEC98BA-7FB2-4C1C-BB78-392F52577CAE}" dt="2024-04-15T11:59:07.319" v="98" actId="478"/>
        <pc:sldMkLst>
          <pc:docMk/>
          <pc:sldMk cId="2302014169" sldId="1645"/>
        </pc:sldMkLst>
        <pc:spChg chg="del">
          <ac:chgData name="Scott, Wendy (Childrens Services)" userId="ccf14525-30ec-4eb3-9ec0-c8e827388be1" providerId="ADAL" clId="{EAEC98BA-7FB2-4C1C-BB78-392F52577CAE}" dt="2024-04-15T11:59:07.319" v="98" actId="478"/>
          <ac:spMkLst>
            <pc:docMk/>
            <pc:sldMk cId="2302014169" sldId="1645"/>
            <ac:spMk id="3" creationId="{F6EA6317-2401-1F3E-7E7D-7185B3BA547A}"/>
          </ac:spMkLst>
        </pc:spChg>
      </pc:sldChg>
      <pc:sldChg chg="add">
        <pc:chgData name="Scott, Wendy (Childrens Services)" userId="ccf14525-30ec-4eb3-9ec0-c8e827388be1" providerId="ADAL" clId="{EAEC98BA-7FB2-4C1C-BB78-392F52577CAE}" dt="2024-04-15T11:38:34.980" v="0"/>
        <pc:sldMkLst>
          <pc:docMk/>
          <pc:sldMk cId="2688200108" sldId="1649"/>
        </pc:sldMkLst>
      </pc:sldChg>
      <pc:sldChg chg="add">
        <pc:chgData name="Scott, Wendy (Childrens Services)" userId="ccf14525-30ec-4eb3-9ec0-c8e827388be1" providerId="ADAL" clId="{EAEC98BA-7FB2-4C1C-BB78-392F52577CAE}" dt="2024-04-15T11:38:34.980" v="0"/>
        <pc:sldMkLst>
          <pc:docMk/>
          <pc:sldMk cId="4188465528" sldId="1654"/>
        </pc:sldMkLst>
      </pc:sldChg>
      <pc:sldChg chg="modSp add mod">
        <pc:chgData name="Scott, Wendy (Childrens Services)" userId="ccf14525-30ec-4eb3-9ec0-c8e827388be1" providerId="ADAL" clId="{EAEC98BA-7FB2-4C1C-BB78-392F52577CAE}" dt="2024-04-15T11:39:38.641" v="74" actId="14100"/>
        <pc:sldMkLst>
          <pc:docMk/>
          <pc:sldMk cId="521670770" sldId="1656"/>
        </pc:sldMkLst>
        <pc:spChg chg="mod">
          <ac:chgData name="Scott, Wendy (Childrens Services)" userId="ccf14525-30ec-4eb3-9ec0-c8e827388be1" providerId="ADAL" clId="{EAEC98BA-7FB2-4C1C-BB78-392F52577CAE}" dt="2024-04-15T11:39:38.641" v="74" actId="14100"/>
          <ac:spMkLst>
            <pc:docMk/>
            <pc:sldMk cId="521670770" sldId="1656"/>
            <ac:spMk id="2" creationId="{C8DC3F20-022C-5059-CCF2-12E774DBD689}"/>
          </ac:spMkLst>
        </pc:spChg>
      </pc:sldChg>
      <pc:sldChg chg="modSp add mod">
        <pc:chgData name="Scott, Wendy (Childrens Services)" userId="ccf14525-30ec-4eb3-9ec0-c8e827388be1" providerId="ADAL" clId="{EAEC98BA-7FB2-4C1C-BB78-392F52577CAE}" dt="2024-04-15T11:40:07.346" v="91" actId="20577"/>
        <pc:sldMkLst>
          <pc:docMk/>
          <pc:sldMk cId="3096875557" sldId="1657"/>
        </pc:sldMkLst>
        <pc:spChg chg="mod">
          <ac:chgData name="Scott, Wendy (Childrens Services)" userId="ccf14525-30ec-4eb3-9ec0-c8e827388be1" providerId="ADAL" clId="{EAEC98BA-7FB2-4C1C-BB78-392F52577CAE}" dt="2024-04-15T11:40:07.346" v="91" actId="20577"/>
          <ac:spMkLst>
            <pc:docMk/>
            <pc:sldMk cId="3096875557" sldId="1657"/>
            <ac:spMk id="2" creationId="{69120210-19AA-02DB-7597-976309AE605F}"/>
          </ac:spMkLst>
        </pc:spChg>
      </pc:sldChg>
      <pc:sldChg chg="add">
        <pc:chgData name="Scott, Wendy (Childrens Services)" userId="ccf14525-30ec-4eb3-9ec0-c8e827388be1" providerId="ADAL" clId="{EAEC98BA-7FB2-4C1C-BB78-392F52577CAE}" dt="2024-04-15T11:38:34.980" v="0"/>
        <pc:sldMkLst>
          <pc:docMk/>
          <pc:sldMk cId="2356745217" sldId="1658"/>
        </pc:sldMkLst>
      </pc:sldChg>
      <pc:sldChg chg="add">
        <pc:chgData name="Scott, Wendy (Childrens Services)" userId="ccf14525-30ec-4eb3-9ec0-c8e827388be1" providerId="ADAL" clId="{EAEC98BA-7FB2-4C1C-BB78-392F52577CAE}" dt="2024-04-15T11:38:34.980" v="0"/>
        <pc:sldMkLst>
          <pc:docMk/>
          <pc:sldMk cId="3241679174" sldId="1659"/>
        </pc:sldMkLst>
      </pc:sldChg>
      <pc:sldChg chg="delSp add mod">
        <pc:chgData name="Scott, Wendy (Childrens Services)" userId="ccf14525-30ec-4eb3-9ec0-c8e827388be1" providerId="ADAL" clId="{EAEC98BA-7FB2-4C1C-BB78-392F52577CAE}" dt="2024-04-15T11:59:17.245" v="99" actId="478"/>
        <pc:sldMkLst>
          <pc:docMk/>
          <pc:sldMk cId="420565061" sldId="1660"/>
        </pc:sldMkLst>
        <pc:spChg chg="del">
          <ac:chgData name="Scott, Wendy (Childrens Services)" userId="ccf14525-30ec-4eb3-9ec0-c8e827388be1" providerId="ADAL" clId="{EAEC98BA-7FB2-4C1C-BB78-392F52577CAE}" dt="2024-04-15T11:59:17.245" v="99" actId="478"/>
          <ac:spMkLst>
            <pc:docMk/>
            <pc:sldMk cId="420565061" sldId="1660"/>
            <ac:spMk id="3" creationId="{5A740795-14A6-477C-42AF-D89F6E1E9BC4}"/>
          </ac:spMkLst>
        </pc:spChg>
      </pc:sldChg>
      <pc:sldChg chg="add">
        <pc:chgData name="Scott, Wendy (Childrens Services)" userId="ccf14525-30ec-4eb3-9ec0-c8e827388be1" providerId="ADAL" clId="{EAEC98BA-7FB2-4C1C-BB78-392F52577CAE}" dt="2024-04-15T11:38:34.980" v="0"/>
        <pc:sldMkLst>
          <pc:docMk/>
          <pc:sldMk cId="2566799906" sldId="1661"/>
        </pc:sldMkLst>
      </pc:sldChg>
      <pc:sldChg chg="modSp add mod">
        <pc:chgData name="Scott, Wendy (Childrens Services)" userId="ccf14525-30ec-4eb3-9ec0-c8e827388be1" providerId="ADAL" clId="{EAEC98BA-7FB2-4C1C-BB78-392F52577CAE}" dt="2024-04-15T11:40:15.222" v="92" actId="1076"/>
        <pc:sldMkLst>
          <pc:docMk/>
          <pc:sldMk cId="4090960253" sldId="1662"/>
        </pc:sldMkLst>
        <pc:spChg chg="mod">
          <ac:chgData name="Scott, Wendy (Childrens Services)" userId="ccf14525-30ec-4eb3-9ec0-c8e827388be1" providerId="ADAL" clId="{EAEC98BA-7FB2-4C1C-BB78-392F52577CAE}" dt="2024-04-15T11:40:15.222" v="92" actId="1076"/>
          <ac:spMkLst>
            <pc:docMk/>
            <pc:sldMk cId="4090960253" sldId="1662"/>
            <ac:spMk id="2" creationId="{FF059187-3253-18AD-F533-39646F68C5B6}"/>
          </ac:spMkLst>
        </pc:spChg>
      </pc:sldChg>
      <pc:sldChg chg="modSp add mod">
        <pc:chgData name="Scott, Wendy (Childrens Services)" userId="ccf14525-30ec-4eb3-9ec0-c8e827388be1" providerId="ADAL" clId="{EAEC98BA-7FB2-4C1C-BB78-392F52577CAE}" dt="2024-04-15T11:40:33.823" v="95" actId="1076"/>
        <pc:sldMkLst>
          <pc:docMk/>
          <pc:sldMk cId="4237055180" sldId="1663"/>
        </pc:sldMkLst>
        <pc:spChg chg="mod">
          <ac:chgData name="Scott, Wendy (Childrens Services)" userId="ccf14525-30ec-4eb3-9ec0-c8e827388be1" providerId="ADAL" clId="{EAEC98BA-7FB2-4C1C-BB78-392F52577CAE}" dt="2024-04-15T11:40:27.529" v="94" actId="1076"/>
          <ac:spMkLst>
            <pc:docMk/>
            <pc:sldMk cId="4237055180" sldId="1663"/>
            <ac:spMk id="2" creationId="{BD146000-DCE8-1575-EE32-0262A8883E5B}"/>
          </ac:spMkLst>
        </pc:spChg>
        <pc:spChg chg="mod">
          <ac:chgData name="Scott, Wendy (Childrens Services)" userId="ccf14525-30ec-4eb3-9ec0-c8e827388be1" providerId="ADAL" clId="{EAEC98BA-7FB2-4C1C-BB78-392F52577CAE}" dt="2024-04-15T11:40:33.823" v="95" actId="1076"/>
          <ac:spMkLst>
            <pc:docMk/>
            <pc:sldMk cId="4237055180" sldId="1663"/>
            <ac:spMk id="3" creationId="{C55E6A3E-C59F-3B1F-FE1E-936FE59B8A1E}"/>
          </ac:spMkLst>
        </pc:spChg>
      </pc:sldChg>
      <pc:sldChg chg="add del">
        <pc:chgData name="Scott, Wendy (Childrens Services)" userId="ccf14525-30ec-4eb3-9ec0-c8e827388be1" providerId="ADAL" clId="{EAEC98BA-7FB2-4C1C-BB78-392F52577CAE}" dt="2024-04-15T11:40:22.114" v="93" actId="47"/>
        <pc:sldMkLst>
          <pc:docMk/>
          <pc:sldMk cId="3591473485" sldId="1664"/>
        </pc:sldMkLst>
      </pc:sldChg>
      <pc:sldChg chg="add del">
        <pc:chgData name="Scott, Wendy (Childrens Services)" userId="ccf14525-30ec-4eb3-9ec0-c8e827388be1" providerId="ADAL" clId="{EAEC98BA-7FB2-4C1C-BB78-392F52577CAE}" dt="2024-04-15T11:39:21.150" v="73" actId="47"/>
        <pc:sldMkLst>
          <pc:docMk/>
          <pc:sldMk cId="865436415" sldId="1665"/>
        </pc:sldMkLst>
      </pc:sldChg>
      <pc:sldChg chg="add">
        <pc:chgData name="Scott, Wendy (Childrens Services)" userId="ccf14525-30ec-4eb3-9ec0-c8e827388be1" providerId="ADAL" clId="{EAEC98BA-7FB2-4C1C-BB78-392F52577CAE}" dt="2024-04-15T11:38:34.980" v="0"/>
        <pc:sldMkLst>
          <pc:docMk/>
          <pc:sldMk cId="4275285078" sldId="1666"/>
        </pc:sldMkLst>
      </pc:sldChg>
      <pc:sldChg chg="add del">
        <pc:chgData name="Scott, Wendy (Childrens Services)" userId="ccf14525-30ec-4eb3-9ec0-c8e827388be1" providerId="ADAL" clId="{EAEC98BA-7FB2-4C1C-BB78-392F52577CAE}" dt="2024-04-15T11:39:57.174" v="75" actId="47"/>
        <pc:sldMkLst>
          <pc:docMk/>
          <pc:sldMk cId="1670397498" sldId="16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D70D1-D569-4397-821A-FF387110E230}"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68C32-CB23-4CDA-9044-A8760793392A}" type="slidenum">
              <a:rPr lang="en-GB" smtClean="0"/>
              <a:t>‹#›</a:t>
            </a:fld>
            <a:endParaRPr lang="en-GB"/>
          </a:p>
        </p:txBody>
      </p:sp>
    </p:spTree>
    <p:extLst>
      <p:ext uri="{BB962C8B-B14F-4D97-AF65-F5344CB8AC3E}">
        <p14:creationId xmlns:p14="http://schemas.microsoft.com/office/powerpoint/2010/main" val="2088191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Length of observation: start and end times, if longer than that please let WS know reason (such as first session and waited to see delivery start)</a:t>
            </a:r>
          </a:p>
          <a:p>
            <a:r>
              <a:rPr lang="en-GB" dirty="0"/>
              <a:t>Submission of reports – to correct email not direct to WS participation.lifelong.learning@hants.gov.uk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Supportive not wagging fingers</a:t>
            </a:r>
          </a:p>
          <a:p>
            <a:endParaRPr lang="en-GB" dirty="0"/>
          </a:p>
        </p:txBody>
      </p:sp>
      <p:sp>
        <p:nvSpPr>
          <p:cNvPr id="4" name="Slide Number Placeholder 3"/>
          <p:cNvSpPr>
            <a:spLocks noGrp="1"/>
          </p:cNvSpPr>
          <p:nvPr>
            <p:ph type="sldNum" sz="quarter" idx="5"/>
          </p:nvPr>
        </p:nvSpPr>
        <p:spPr/>
        <p:txBody>
          <a:bodyPr/>
          <a:lstStyle/>
          <a:p>
            <a:fld id="{914D353B-2EE8-4210-B48E-AB301A9FFA21}" type="slidenum">
              <a:rPr lang="en-GB" smtClean="0"/>
              <a:t>2</a:t>
            </a:fld>
            <a:endParaRPr lang="en-GB"/>
          </a:p>
        </p:txBody>
      </p:sp>
    </p:spTree>
    <p:extLst>
      <p:ext uri="{BB962C8B-B14F-4D97-AF65-F5344CB8AC3E}">
        <p14:creationId xmlns:p14="http://schemas.microsoft.com/office/powerpoint/2010/main" val="1467415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4D353B-2EE8-4210-B48E-AB301A9FFA21}" type="slidenum">
              <a:rPr lang="en-GB" smtClean="0"/>
              <a:t>13</a:t>
            </a:fld>
            <a:endParaRPr lang="en-GB"/>
          </a:p>
        </p:txBody>
      </p:sp>
    </p:spTree>
    <p:extLst>
      <p:ext uri="{BB962C8B-B14F-4D97-AF65-F5344CB8AC3E}">
        <p14:creationId xmlns:p14="http://schemas.microsoft.com/office/powerpoint/2010/main" val="206601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 BV only when these are overtly referenced by the tutor</a:t>
            </a:r>
          </a:p>
          <a:p>
            <a:r>
              <a:rPr lang="en-GB" dirty="0"/>
              <a:t>Do not reference BV where you decide that the tutor behaviours are modelling/promoting BV</a:t>
            </a:r>
          </a:p>
        </p:txBody>
      </p:sp>
      <p:sp>
        <p:nvSpPr>
          <p:cNvPr id="4" name="Slide Number Placeholder 3"/>
          <p:cNvSpPr>
            <a:spLocks noGrp="1"/>
          </p:cNvSpPr>
          <p:nvPr>
            <p:ph type="sldNum" sz="quarter" idx="5"/>
          </p:nvPr>
        </p:nvSpPr>
        <p:spPr/>
        <p:txBody>
          <a:bodyPr/>
          <a:lstStyle/>
          <a:p>
            <a:fld id="{914D353B-2EE8-4210-B48E-AB301A9FFA21}" type="slidenum">
              <a:rPr lang="en-GB" smtClean="0"/>
              <a:t>3</a:t>
            </a:fld>
            <a:endParaRPr lang="en-GB"/>
          </a:p>
        </p:txBody>
      </p:sp>
    </p:spTree>
    <p:extLst>
      <p:ext uri="{BB962C8B-B14F-4D97-AF65-F5344CB8AC3E}">
        <p14:creationId xmlns:p14="http://schemas.microsoft.com/office/powerpoint/2010/main" val="161050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should be explicit reference to safeguarding within learner induction – this should be documented within the curriculum plan</a:t>
            </a:r>
          </a:p>
          <a:p>
            <a:r>
              <a:rPr lang="en-GB" dirty="0"/>
              <a:t>If you see any good examples of resources, please ask the tutor for a copy and send through to WS</a:t>
            </a:r>
          </a:p>
          <a:p>
            <a:endParaRPr lang="en-GB" dirty="0"/>
          </a:p>
          <a:p>
            <a:r>
              <a:rPr lang="en-GB" dirty="0"/>
              <a:t>If learners cannot recall information around BV/safeguarding/Prevent then it has not been effectively delivered and this will be an action for tutor, if the tutor cannot provide evidence that it was covered e.g. slides then a follow up observation will be required (tutor requires support)</a:t>
            </a:r>
          </a:p>
        </p:txBody>
      </p:sp>
      <p:sp>
        <p:nvSpPr>
          <p:cNvPr id="4" name="Slide Number Placeholder 3"/>
          <p:cNvSpPr>
            <a:spLocks noGrp="1"/>
          </p:cNvSpPr>
          <p:nvPr>
            <p:ph type="sldNum" sz="quarter" idx="5"/>
          </p:nvPr>
        </p:nvSpPr>
        <p:spPr/>
        <p:txBody>
          <a:bodyPr/>
          <a:lstStyle/>
          <a:p>
            <a:fld id="{914D353B-2EE8-4210-B48E-AB301A9FFA21}" type="slidenum">
              <a:rPr lang="en-GB" smtClean="0"/>
              <a:t>4</a:t>
            </a:fld>
            <a:endParaRPr lang="en-GB"/>
          </a:p>
        </p:txBody>
      </p:sp>
    </p:spTree>
    <p:extLst>
      <p:ext uri="{BB962C8B-B14F-4D97-AF65-F5344CB8AC3E}">
        <p14:creationId xmlns:p14="http://schemas.microsoft.com/office/powerpoint/2010/main" val="2549249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and agreement on any additional categories to apply to reports</a:t>
            </a:r>
          </a:p>
          <a:p>
            <a:r>
              <a:rPr lang="en-GB" dirty="0"/>
              <a:t>Insert those to reflect upon</a:t>
            </a:r>
          </a:p>
          <a:p>
            <a:endParaRPr lang="en-GB" dirty="0"/>
          </a:p>
          <a:p>
            <a:r>
              <a:rPr lang="en-GB" dirty="0"/>
              <a:t>New categories: </a:t>
            </a:r>
          </a:p>
          <a:p>
            <a:endParaRPr lang="en-GB" dirty="0"/>
          </a:p>
        </p:txBody>
      </p:sp>
      <p:sp>
        <p:nvSpPr>
          <p:cNvPr id="4" name="Slide Number Placeholder 3"/>
          <p:cNvSpPr>
            <a:spLocks noGrp="1"/>
          </p:cNvSpPr>
          <p:nvPr>
            <p:ph type="sldNum" sz="quarter" idx="5"/>
          </p:nvPr>
        </p:nvSpPr>
        <p:spPr/>
        <p:txBody>
          <a:bodyPr/>
          <a:lstStyle/>
          <a:p>
            <a:fld id="{914D353B-2EE8-4210-B48E-AB301A9FFA21}" type="slidenum">
              <a:rPr lang="en-GB" smtClean="0"/>
              <a:t>6</a:t>
            </a:fld>
            <a:endParaRPr lang="en-GB"/>
          </a:p>
        </p:txBody>
      </p:sp>
    </p:spTree>
    <p:extLst>
      <p:ext uri="{BB962C8B-B14F-4D97-AF65-F5344CB8AC3E}">
        <p14:creationId xmlns:p14="http://schemas.microsoft.com/office/powerpoint/2010/main" val="3183489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Questioning – if not a strength, then in developing good practice refer to resources that will improve their questioning skills</a:t>
            </a:r>
          </a:p>
          <a:p>
            <a:endParaRPr lang="en-GB" dirty="0"/>
          </a:p>
        </p:txBody>
      </p:sp>
      <p:sp>
        <p:nvSpPr>
          <p:cNvPr id="4" name="Slide Number Placeholder 3"/>
          <p:cNvSpPr>
            <a:spLocks noGrp="1"/>
          </p:cNvSpPr>
          <p:nvPr>
            <p:ph type="sldNum" sz="quarter" idx="5"/>
          </p:nvPr>
        </p:nvSpPr>
        <p:spPr/>
        <p:txBody>
          <a:bodyPr/>
          <a:lstStyle/>
          <a:p>
            <a:fld id="{914D353B-2EE8-4210-B48E-AB301A9FFA21}" type="slidenum">
              <a:rPr lang="en-GB" smtClean="0"/>
              <a:t>7</a:t>
            </a:fld>
            <a:endParaRPr lang="en-GB"/>
          </a:p>
        </p:txBody>
      </p:sp>
    </p:spTree>
    <p:extLst>
      <p:ext uri="{BB962C8B-B14F-4D97-AF65-F5344CB8AC3E}">
        <p14:creationId xmlns:p14="http://schemas.microsoft.com/office/powerpoint/2010/main" val="30105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Still slightly behind compared with 2023 with completed OTLAs, but significant numbers planned.</a:t>
            </a:r>
          </a:p>
          <a:p>
            <a:r>
              <a:rPr lang="en-GB" dirty="0"/>
              <a:t>Few tutors not observed (4% less)</a:t>
            </a:r>
          </a:p>
          <a:p>
            <a:pPr algn="l"/>
            <a:endParaRPr lang="en-GB" dirty="0"/>
          </a:p>
        </p:txBody>
      </p:sp>
      <p:sp>
        <p:nvSpPr>
          <p:cNvPr id="4" name="Slide Number Placeholder 3"/>
          <p:cNvSpPr>
            <a:spLocks noGrp="1"/>
          </p:cNvSpPr>
          <p:nvPr>
            <p:ph type="sldNum" sz="quarter" idx="5"/>
          </p:nvPr>
        </p:nvSpPr>
        <p:spPr/>
        <p:txBody>
          <a:bodyPr/>
          <a:lstStyle/>
          <a:p>
            <a:fld id="{914D353B-2EE8-4210-B48E-AB301A9FFA21}" type="slidenum">
              <a:rPr lang="en-GB" smtClean="0"/>
              <a:t>8</a:t>
            </a:fld>
            <a:endParaRPr lang="en-GB"/>
          </a:p>
        </p:txBody>
      </p:sp>
    </p:spTree>
    <p:extLst>
      <p:ext uri="{BB962C8B-B14F-4D97-AF65-F5344CB8AC3E}">
        <p14:creationId xmlns:p14="http://schemas.microsoft.com/office/powerpoint/2010/main" val="285104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Currently 7 tutors require support to meet expected standards</a:t>
            </a:r>
          </a:p>
        </p:txBody>
      </p:sp>
      <p:sp>
        <p:nvSpPr>
          <p:cNvPr id="4" name="Slide Number Placeholder 3"/>
          <p:cNvSpPr>
            <a:spLocks noGrp="1"/>
          </p:cNvSpPr>
          <p:nvPr>
            <p:ph type="sldNum" sz="quarter" idx="5"/>
          </p:nvPr>
        </p:nvSpPr>
        <p:spPr/>
        <p:txBody>
          <a:bodyPr/>
          <a:lstStyle/>
          <a:p>
            <a:fld id="{914D353B-2EE8-4210-B48E-AB301A9FFA21}" type="slidenum">
              <a:rPr lang="en-GB" smtClean="0"/>
              <a:t>9</a:t>
            </a:fld>
            <a:endParaRPr lang="en-GB"/>
          </a:p>
        </p:txBody>
      </p:sp>
    </p:spTree>
    <p:extLst>
      <p:ext uri="{BB962C8B-B14F-4D97-AF65-F5344CB8AC3E}">
        <p14:creationId xmlns:p14="http://schemas.microsoft.com/office/powerpoint/2010/main" val="387671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4D353B-2EE8-4210-B48E-AB301A9FFA21}" type="slidenum">
              <a:rPr lang="en-GB" smtClean="0"/>
              <a:t>11</a:t>
            </a:fld>
            <a:endParaRPr lang="en-GB"/>
          </a:p>
        </p:txBody>
      </p:sp>
    </p:spTree>
    <p:extLst>
      <p:ext uri="{BB962C8B-B14F-4D97-AF65-F5344CB8AC3E}">
        <p14:creationId xmlns:p14="http://schemas.microsoft.com/office/powerpoint/2010/main" val="4187765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4D353B-2EE8-4210-B48E-AB301A9FFA21}" type="slidenum">
              <a:rPr lang="en-GB" smtClean="0"/>
              <a:t>12</a:t>
            </a:fld>
            <a:endParaRPr lang="en-GB"/>
          </a:p>
        </p:txBody>
      </p:sp>
    </p:spTree>
    <p:extLst>
      <p:ext uri="{BB962C8B-B14F-4D97-AF65-F5344CB8AC3E}">
        <p14:creationId xmlns:p14="http://schemas.microsoft.com/office/powerpoint/2010/main" val="414285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1" y="4431892"/>
            <a:ext cx="21334521" cy="7873093"/>
          </a:xfrm>
          <a:prstGeom prst="rect">
            <a:avLst/>
          </a:prstGeom>
        </p:spPr>
        <p:txBody>
          <a:bodyPr>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402111160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1371601" y="4431892"/>
            <a:ext cx="21334521" cy="7873093"/>
          </a:xfrm>
          <a:prstGeom prst="rect">
            <a:avLst/>
          </a:prstGeom>
        </p:spPr>
        <p:txBody>
          <a:bodyPr numCol="2" spcCol="1944000">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44628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1371601" y="4431892"/>
            <a:ext cx="21334521" cy="7873093"/>
          </a:xfrm>
          <a:prstGeom prst="rect">
            <a:avLst/>
          </a:prstGeom>
        </p:spPr>
        <p:txBody>
          <a:bodyPr wrap="square" numCol="3" spcCol="1944000">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28740055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291" y="2159294"/>
            <a:ext cx="21029831" cy="2651128"/>
          </a:xfrm>
        </p:spPr>
        <p:txBody>
          <a:bodyPr/>
          <a:lstStyle/>
          <a:p>
            <a:r>
              <a:rPr lang="en-US"/>
              <a:t>Click to edit Master title style</a:t>
            </a:r>
            <a:endParaRPr lang="en-US" dirty="0"/>
          </a:p>
        </p:txBody>
      </p:sp>
      <p:sp>
        <p:nvSpPr>
          <p:cNvPr id="3" name="Content Placeholder 2"/>
          <p:cNvSpPr>
            <a:spLocks noGrp="1"/>
          </p:cNvSpPr>
          <p:nvPr>
            <p:ph idx="1"/>
          </p:nvPr>
        </p:nvSpPr>
        <p:spPr>
          <a:xfrm>
            <a:off x="1676291" y="5080297"/>
            <a:ext cx="21029831" cy="68072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06B912-1C57-5842-FEB1-C4BE496BBB1B}"/>
              </a:ext>
            </a:extLst>
          </p:cNvPr>
          <p:cNvSpPr>
            <a:spLocks noGrp="1"/>
          </p:cNvSpPr>
          <p:nvPr>
            <p:ph type="dt" sz="half" idx="10"/>
          </p:nvPr>
        </p:nvSpPr>
        <p:spPr>
          <a:xfrm>
            <a:off x="1676291" y="12176127"/>
            <a:ext cx="5486043" cy="730250"/>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BFE7CE75-3949-2943-ED7A-013DD8B8153A}"/>
              </a:ext>
            </a:extLst>
          </p:cNvPr>
          <p:cNvSpPr>
            <a:spLocks noGrp="1"/>
          </p:cNvSpPr>
          <p:nvPr>
            <p:ph type="ftr" sz="quarter" idx="11"/>
          </p:nvPr>
        </p:nvSpPr>
        <p:spPr>
          <a:xfrm>
            <a:off x="8076675" y="12176127"/>
            <a:ext cx="8229064" cy="730250"/>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0DF14A54-1F58-C1F0-FF59-4CBD8A0B5890}"/>
              </a:ext>
            </a:extLst>
          </p:cNvPr>
          <p:cNvSpPr>
            <a:spLocks noGrp="1"/>
          </p:cNvSpPr>
          <p:nvPr>
            <p:ph type="sldNum" sz="quarter" idx="12"/>
          </p:nvPr>
        </p:nvSpPr>
        <p:spPr>
          <a:xfrm>
            <a:off x="17220079" y="12176127"/>
            <a:ext cx="5486043" cy="730250"/>
          </a:xfrm>
        </p:spPr>
        <p:txBody>
          <a:bodyPr/>
          <a:lstStyle>
            <a:lvl1pPr>
              <a:defRPr/>
            </a:lvl1pPr>
          </a:lstStyle>
          <a:p>
            <a:fld id="{2C4E74B9-931F-EC4E-B46F-6C5E97DEB860}" type="slidenum">
              <a:rPr lang="en-GB" altLang="en-US"/>
              <a:pPr/>
              <a:t>‹#›</a:t>
            </a:fld>
            <a:endParaRPr lang="en-GB" altLang="en-US"/>
          </a:p>
        </p:txBody>
      </p:sp>
    </p:spTree>
    <p:extLst>
      <p:ext uri="{BB962C8B-B14F-4D97-AF65-F5344CB8AC3E}">
        <p14:creationId xmlns:p14="http://schemas.microsoft.com/office/powerpoint/2010/main" val="108518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2159297"/>
            <a:ext cx="21029831"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467" y="4791372"/>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467" y="6439197"/>
            <a:ext cx="10314903" cy="5448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3597" y="4791372"/>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3597" y="6439197"/>
            <a:ext cx="10365701" cy="5448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159F4DE-37B8-0465-BFD4-7F34A6B14BBF}"/>
              </a:ext>
            </a:extLst>
          </p:cNvPr>
          <p:cNvSpPr>
            <a:spLocks noGrp="1"/>
          </p:cNvSpPr>
          <p:nvPr>
            <p:ph type="dt" sz="half" idx="10"/>
          </p:nvPr>
        </p:nvSpPr>
        <p:spPr>
          <a:xfrm>
            <a:off x="1676291" y="12176127"/>
            <a:ext cx="5486043" cy="730250"/>
          </a:xfrm>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0E004B53-29F8-80BC-BC23-4EAA3318A76C}"/>
              </a:ext>
            </a:extLst>
          </p:cNvPr>
          <p:cNvSpPr>
            <a:spLocks noGrp="1"/>
          </p:cNvSpPr>
          <p:nvPr>
            <p:ph type="ftr" sz="quarter" idx="11"/>
          </p:nvPr>
        </p:nvSpPr>
        <p:spPr>
          <a:xfrm>
            <a:off x="8076675" y="12176127"/>
            <a:ext cx="8229064" cy="730250"/>
          </a:xfrm>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7299737D-7A1C-E1F7-6D26-FFD0300FFF47}"/>
              </a:ext>
            </a:extLst>
          </p:cNvPr>
          <p:cNvSpPr>
            <a:spLocks noGrp="1"/>
          </p:cNvSpPr>
          <p:nvPr>
            <p:ph type="sldNum" sz="quarter" idx="12"/>
          </p:nvPr>
        </p:nvSpPr>
        <p:spPr>
          <a:xfrm>
            <a:off x="17220079" y="12176127"/>
            <a:ext cx="5486043" cy="730250"/>
          </a:xfrm>
        </p:spPr>
        <p:txBody>
          <a:bodyPr/>
          <a:lstStyle>
            <a:lvl1pPr>
              <a:defRPr/>
            </a:lvl1pPr>
          </a:lstStyle>
          <a:p>
            <a:fld id="{EC6C8DAA-25B9-6B46-A719-B6808359BFB6}" type="slidenum">
              <a:rPr lang="en-GB" altLang="en-US"/>
              <a:pPr/>
              <a:t>‹#›</a:t>
            </a:fld>
            <a:endParaRPr lang="en-GB" altLang="en-US"/>
          </a:p>
        </p:txBody>
      </p:sp>
    </p:spTree>
    <p:extLst>
      <p:ext uri="{BB962C8B-B14F-4D97-AF65-F5344CB8AC3E}">
        <p14:creationId xmlns:p14="http://schemas.microsoft.com/office/powerpoint/2010/main" val="341738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6FDEADA-EBAE-F35B-A10D-371B79E7C36A}"/>
              </a:ext>
            </a:extLst>
          </p:cNvPr>
          <p:cNvSpPr>
            <a:spLocks noGrp="1"/>
          </p:cNvSpPr>
          <p:nvPr>
            <p:ph type="dt" sz="half" idx="10"/>
          </p:nvPr>
        </p:nvSpPr>
        <p:spPr>
          <a:xfrm>
            <a:off x="1676291" y="12176127"/>
            <a:ext cx="5486043" cy="730250"/>
          </a:xfrm>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77E28C2B-741F-566B-D22B-DBD049AC6A15}"/>
              </a:ext>
            </a:extLst>
          </p:cNvPr>
          <p:cNvSpPr>
            <a:spLocks noGrp="1"/>
          </p:cNvSpPr>
          <p:nvPr>
            <p:ph type="ftr" sz="quarter" idx="11"/>
          </p:nvPr>
        </p:nvSpPr>
        <p:spPr>
          <a:xfrm>
            <a:off x="8076675" y="12176127"/>
            <a:ext cx="8229064" cy="730250"/>
          </a:xfrm>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7298320D-BA2A-C1E1-CB35-0B32D0DBFF8C}"/>
              </a:ext>
            </a:extLst>
          </p:cNvPr>
          <p:cNvSpPr>
            <a:spLocks noGrp="1"/>
          </p:cNvSpPr>
          <p:nvPr>
            <p:ph type="sldNum" sz="quarter" idx="12"/>
          </p:nvPr>
        </p:nvSpPr>
        <p:spPr>
          <a:xfrm>
            <a:off x="17220079" y="12176127"/>
            <a:ext cx="5486043" cy="730250"/>
          </a:xfrm>
        </p:spPr>
        <p:txBody>
          <a:bodyPr/>
          <a:lstStyle>
            <a:lvl1pPr>
              <a:defRPr/>
            </a:lvl1pPr>
          </a:lstStyle>
          <a:p>
            <a:fld id="{ABD4642B-7B75-E54A-A570-28AB4E1A1A1C}" type="slidenum">
              <a:rPr lang="en-GB" altLang="en-US"/>
              <a:pPr/>
              <a:t>‹#›</a:t>
            </a:fld>
            <a:endParaRPr lang="en-GB" altLang="en-US"/>
          </a:p>
        </p:txBody>
      </p:sp>
    </p:spTree>
    <p:extLst>
      <p:ext uri="{BB962C8B-B14F-4D97-AF65-F5344CB8AC3E}">
        <p14:creationId xmlns:p14="http://schemas.microsoft.com/office/powerpoint/2010/main" val="391198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2249488"/>
            <a:ext cx="21029831" cy="5118296"/>
          </a:xfrm>
        </p:spPr>
        <p:txBody>
          <a:bodyPr anchor="b"/>
          <a:lstStyle>
            <a:lvl1pPr>
              <a:defRPr sz="11999"/>
            </a:lvl1pPr>
          </a:lstStyle>
          <a:p>
            <a:r>
              <a:rPr lang="en-US"/>
              <a:t>Click to edit Master title style</a:t>
            </a:r>
            <a:endParaRPr lang="en-US" dirty="0"/>
          </a:p>
        </p:txBody>
      </p:sp>
      <p:sp>
        <p:nvSpPr>
          <p:cNvPr id="3" name="Text Placeholder 2"/>
          <p:cNvSpPr>
            <a:spLocks noGrp="1"/>
          </p:cNvSpPr>
          <p:nvPr>
            <p:ph type="body" idx="1"/>
          </p:nvPr>
        </p:nvSpPr>
        <p:spPr>
          <a:xfrm>
            <a:off x="1663592" y="7421761"/>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3BCBB9-68A4-5949-60B4-BC933BBD5B20}"/>
              </a:ext>
            </a:extLst>
          </p:cNvPr>
          <p:cNvSpPr>
            <a:spLocks noGrp="1"/>
          </p:cNvSpPr>
          <p:nvPr>
            <p:ph type="dt" sz="half" idx="10"/>
          </p:nvPr>
        </p:nvSpPr>
        <p:spPr>
          <a:xfrm>
            <a:off x="1676291" y="12176127"/>
            <a:ext cx="5486043" cy="730250"/>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2C28FFFF-2CCB-DF9A-6D3D-3B2E35FD6635}"/>
              </a:ext>
            </a:extLst>
          </p:cNvPr>
          <p:cNvSpPr>
            <a:spLocks noGrp="1"/>
          </p:cNvSpPr>
          <p:nvPr>
            <p:ph type="ftr" sz="quarter" idx="11"/>
          </p:nvPr>
        </p:nvSpPr>
        <p:spPr>
          <a:xfrm>
            <a:off x="8076675" y="12176127"/>
            <a:ext cx="8229064" cy="730250"/>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8FFA03FB-8E9D-4E54-2307-0FCC16FF39AB}"/>
              </a:ext>
            </a:extLst>
          </p:cNvPr>
          <p:cNvSpPr>
            <a:spLocks noGrp="1"/>
          </p:cNvSpPr>
          <p:nvPr>
            <p:ph type="sldNum" sz="quarter" idx="12"/>
          </p:nvPr>
        </p:nvSpPr>
        <p:spPr>
          <a:xfrm>
            <a:off x="17220079" y="12176127"/>
            <a:ext cx="5486043" cy="730250"/>
          </a:xfrm>
        </p:spPr>
        <p:txBody>
          <a:bodyPr/>
          <a:lstStyle>
            <a:lvl1pPr>
              <a:defRPr/>
            </a:lvl1pPr>
          </a:lstStyle>
          <a:p>
            <a:fld id="{452102A4-FE60-224F-8105-191A45641F62}" type="slidenum">
              <a:rPr lang="en-GB" altLang="en-US"/>
              <a:pPr/>
              <a:t>‹#›</a:t>
            </a:fld>
            <a:endParaRPr lang="en-GB" altLang="en-US"/>
          </a:p>
        </p:txBody>
      </p:sp>
    </p:spTree>
    <p:extLst>
      <p:ext uri="{BB962C8B-B14F-4D97-AF65-F5344CB8AC3E}">
        <p14:creationId xmlns:p14="http://schemas.microsoft.com/office/powerpoint/2010/main" val="327009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97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1354137" y="4314579"/>
            <a:ext cx="21674138" cy="1908215"/>
          </a:xfrm>
          <a:prstGeom prst="rect">
            <a:avLst/>
          </a:prstGeom>
          <a:noFill/>
        </p:spPr>
        <p:txBody>
          <a:bodyPr wrap="square" rtlCol="0">
            <a:spAutoFit/>
          </a:bodyPr>
          <a:lstStyle/>
          <a:p>
            <a:r>
              <a:rPr lang="en-US" sz="11800" b="1" dirty="0">
                <a:solidFill>
                  <a:schemeClr val="bg1"/>
                </a:solidFill>
                <a:latin typeface="Arial" panose="020B0604020202020204" pitchFamily="34" charset="0"/>
                <a:cs typeface="Arial" panose="020B0604020202020204" pitchFamily="34" charset="0"/>
              </a:rPr>
              <a:t>OTLA Standardisation</a:t>
            </a:r>
          </a:p>
        </p:txBody>
      </p:sp>
      <p:sp>
        <p:nvSpPr>
          <p:cNvPr id="3" name="TextBox 2">
            <a:extLst>
              <a:ext uri="{FF2B5EF4-FFF2-40B4-BE49-F238E27FC236}">
                <a16:creationId xmlns:a16="http://schemas.microsoft.com/office/drawing/2014/main" id="{9DB7FAB8-F0D8-3C50-14A8-43067664EF02}"/>
              </a:ext>
            </a:extLst>
          </p:cNvPr>
          <p:cNvSpPr txBox="1"/>
          <p:nvPr/>
        </p:nvSpPr>
        <p:spPr>
          <a:xfrm>
            <a:off x="1354137" y="8042769"/>
            <a:ext cx="21637625" cy="2308324"/>
          </a:xfrm>
          <a:prstGeom prst="rect">
            <a:avLst/>
          </a:prstGeom>
          <a:noFill/>
        </p:spPr>
        <p:txBody>
          <a:bodyPr wrap="square" rtlCol="0">
            <a:spAutoFit/>
          </a:bodyPr>
          <a:lstStyle/>
          <a:p>
            <a:r>
              <a:rPr lang="en-US" sz="7200" dirty="0">
                <a:solidFill>
                  <a:schemeClr val="bg1"/>
                </a:solidFill>
                <a:latin typeface="Arial" panose="020B0604020202020204" pitchFamily="34" charset="0"/>
                <a:cs typeface="Arial" panose="020B0604020202020204" pitchFamily="34" charset="0"/>
              </a:rPr>
              <a:t>16</a:t>
            </a:r>
            <a:r>
              <a:rPr lang="en-US" sz="7200" baseline="30000" dirty="0">
                <a:solidFill>
                  <a:schemeClr val="bg1"/>
                </a:solidFill>
                <a:latin typeface="Arial" panose="020B0604020202020204" pitchFamily="34" charset="0"/>
                <a:cs typeface="Arial" panose="020B0604020202020204" pitchFamily="34" charset="0"/>
              </a:rPr>
              <a:t>th</a:t>
            </a:r>
            <a:r>
              <a:rPr lang="en-US" sz="7200" dirty="0">
                <a:solidFill>
                  <a:schemeClr val="bg1"/>
                </a:solidFill>
                <a:latin typeface="Arial" panose="020B0604020202020204" pitchFamily="34" charset="0"/>
                <a:cs typeface="Arial" panose="020B0604020202020204" pitchFamily="34" charset="0"/>
              </a:rPr>
              <a:t> April 2024</a:t>
            </a:r>
          </a:p>
          <a:p>
            <a:r>
              <a:rPr lang="en-US" sz="7200" dirty="0">
                <a:solidFill>
                  <a:schemeClr val="bg1"/>
                </a:solidFill>
                <a:latin typeface="Arial" panose="020B0604020202020204" pitchFamily="34" charset="0"/>
                <a:cs typeface="Arial" panose="020B0604020202020204" pitchFamily="34" charset="0"/>
              </a:rPr>
              <a:t>Wendy Scott</a:t>
            </a:r>
          </a:p>
        </p:txBody>
      </p:sp>
    </p:spTree>
    <p:extLst>
      <p:ext uri="{BB962C8B-B14F-4D97-AF65-F5344CB8AC3E}">
        <p14:creationId xmlns:p14="http://schemas.microsoft.com/office/powerpoint/2010/main" val="78971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86CB-6D27-3608-3B2D-BA52FCB1B7C5}"/>
              </a:ext>
            </a:extLst>
          </p:cNvPr>
          <p:cNvSpPr>
            <a:spLocks noGrp="1"/>
          </p:cNvSpPr>
          <p:nvPr>
            <p:ph type="title"/>
          </p:nvPr>
        </p:nvSpPr>
        <p:spPr/>
        <p:txBody>
          <a:bodyPr/>
          <a:lstStyle/>
          <a:p>
            <a:r>
              <a:rPr lang="en-GB" dirty="0"/>
              <a:t>Comfort break</a:t>
            </a:r>
          </a:p>
        </p:txBody>
      </p:sp>
    </p:spTree>
    <p:extLst>
      <p:ext uri="{BB962C8B-B14F-4D97-AF65-F5344CB8AC3E}">
        <p14:creationId xmlns:p14="http://schemas.microsoft.com/office/powerpoint/2010/main" val="2688200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43D0A-0DB5-A7AC-3A9D-1C11DD691E62}"/>
              </a:ext>
            </a:extLst>
          </p:cNvPr>
          <p:cNvSpPr>
            <a:spLocks noGrp="1"/>
          </p:cNvSpPr>
          <p:nvPr>
            <p:ph type="title"/>
          </p:nvPr>
        </p:nvSpPr>
        <p:spPr/>
        <p:txBody>
          <a:bodyPr/>
          <a:lstStyle/>
          <a:p>
            <a:r>
              <a:rPr lang="en-GB" dirty="0"/>
              <a:t>Standardisation activity: HL25</a:t>
            </a:r>
          </a:p>
        </p:txBody>
      </p:sp>
      <p:sp>
        <p:nvSpPr>
          <p:cNvPr id="3" name="Content Placeholder 2">
            <a:extLst>
              <a:ext uri="{FF2B5EF4-FFF2-40B4-BE49-F238E27FC236}">
                <a16:creationId xmlns:a16="http://schemas.microsoft.com/office/drawing/2014/main" id="{A1174485-3B09-5CCF-0F8D-C2B8EB9F1EA9}"/>
              </a:ext>
            </a:extLst>
          </p:cNvPr>
          <p:cNvSpPr>
            <a:spLocks noGrp="1"/>
          </p:cNvSpPr>
          <p:nvPr>
            <p:ph idx="1"/>
          </p:nvPr>
        </p:nvSpPr>
        <p:spPr/>
        <p:txBody>
          <a:bodyPr/>
          <a:lstStyle/>
          <a:p>
            <a:pPr marL="685766" indent="-685766">
              <a:buFont typeface="Symbol" panose="05050102010706020507" pitchFamily="18" charset="2"/>
              <a:buChar char=""/>
            </a:pPr>
            <a:r>
              <a:rPr lang="en-GB" sz="4800" dirty="0">
                <a:ea typeface="Calibri" panose="020F0502020204030204" pitchFamily="34" charset="0"/>
              </a:rPr>
              <a:t>Does the report contain judgemental language with supporting evidence?</a:t>
            </a:r>
          </a:p>
          <a:p>
            <a:pPr marL="685766" indent="-685766">
              <a:buFont typeface="Symbol" panose="05050102010706020507" pitchFamily="18" charset="2"/>
              <a:buChar char=""/>
            </a:pPr>
            <a:r>
              <a:rPr lang="en-GB" sz="4800" dirty="0">
                <a:ea typeface="Calibri" panose="020F0502020204030204" pitchFamily="34" charset="0"/>
              </a:rPr>
              <a:t>Is the report written in a supportive manner?</a:t>
            </a:r>
          </a:p>
          <a:p>
            <a:pPr marL="685766" indent="-685766">
              <a:buFont typeface="Symbol" panose="05050102010706020507" pitchFamily="18" charset="2"/>
              <a:buChar char=""/>
            </a:pPr>
            <a:r>
              <a:rPr lang="en-GB" sz="4800" dirty="0">
                <a:ea typeface="Calibri" panose="020F0502020204030204" pitchFamily="34" charset="0"/>
              </a:rPr>
              <a:t>Does the narrative support the identified strengths and action areas?</a:t>
            </a:r>
          </a:p>
          <a:p>
            <a:pPr marL="685766" indent="-685766">
              <a:buFont typeface="Symbol" panose="05050102010706020507" pitchFamily="18" charset="2"/>
              <a:buChar char=""/>
            </a:pPr>
            <a:r>
              <a:rPr lang="en-GB" sz="4800" dirty="0">
                <a:ea typeface="Calibri" panose="020F0502020204030204" pitchFamily="34" charset="0"/>
              </a:rPr>
              <a:t>Do you agree with the outcome awarded?</a:t>
            </a:r>
          </a:p>
          <a:p>
            <a:pPr marL="685766" indent="-685766">
              <a:buFont typeface="Symbol" panose="05050102010706020507" pitchFamily="18" charset="2"/>
              <a:buChar char=""/>
            </a:pPr>
            <a:endParaRPr lang="en-GB" sz="4800" dirty="0">
              <a:ea typeface="Calibri" panose="020F0502020204030204" pitchFamily="34" charset="0"/>
            </a:endParaRPr>
          </a:p>
          <a:p>
            <a:endParaRPr lang="en-GB" sz="7200" dirty="0"/>
          </a:p>
        </p:txBody>
      </p:sp>
    </p:spTree>
    <p:extLst>
      <p:ext uri="{BB962C8B-B14F-4D97-AF65-F5344CB8AC3E}">
        <p14:creationId xmlns:p14="http://schemas.microsoft.com/office/powerpoint/2010/main" val="4275285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0210-19AA-02DB-7597-976309AE605F}"/>
              </a:ext>
            </a:extLst>
          </p:cNvPr>
          <p:cNvSpPr>
            <a:spLocks noGrp="1"/>
          </p:cNvSpPr>
          <p:nvPr>
            <p:ph type="title"/>
          </p:nvPr>
        </p:nvSpPr>
        <p:spPr>
          <a:xfrm>
            <a:off x="1663591" y="2249788"/>
            <a:ext cx="21029831" cy="2115110"/>
          </a:xfrm>
        </p:spPr>
        <p:txBody>
          <a:bodyPr/>
          <a:lstStyle/>
          <a:p>
            <a:r>
              <a:rPr lang="en-GB" dirty="0"/>
              <a:t>Next Standardisation Date:</a:t>
            </a:r>
          </a:p>
        </p:txBody>
      </p:sp>
      <p:sp>
        <p:nvSpPr>
          <p:cNvPr id="3" name="Text Placeholder 2">
            <a:extLst>
              <a:ext uri="{FF2B5EF4-FFF2-40B4-BE49-F238E27FC236}">
                <a16:creationId xmlns:a16="http://schemas.microsoft.com/office/drawing/2014/main" id="{058DC256-B899-E96E-A8A1-87258D3B3A0A}"/>
              </a:ext>
            </a:extLst>
          </p:cNvPr>
          <p:cNvSpPr>
            <a:spLocks noGrp="1"/>
          </p:cNvSpPr>
          <p:nvPr>
            <p:ph type="body" idx="1"/>
          </p:nvPr>
        </p:nvSpPr>
        <p:spPr>
          <a:xfrm>
            <a:off x="1663591" y="4755018"/>
            <a:ext cx="21029831" cy="5666885"/>
          </a:xfrm>
        </p:spPr>
        <p:txBody>
          <a:bodyPr/>
          <a:lstStyle/>
          <a:p>
            <a:pPr algn="ctr"/>
            <a:r>
              <a:rPr lang="en-GB" sz="10799" b="1" dirty="0">
                <a:solidFill>
                  <a:schemeClr val="tx1"/>
                </a:solidFill>
              </a:rPr>
              <a:t>Wednesday 17</a:t>
            </a:r>
            <a:r>
              <a:rPr lang="en-GB" sz="10799" b="1" baseline="30000" dirty="0">
                <a:solidFill>
                  <a:schemeClr val="tx1"/>
                </a:solidFill>
              </a:rPr>
              <a:t>th</a:t>
            </a:r>
            <a:r>
              <a:rPr lang="en-GB" sz="10799" b="1" dirty="0">
                <a:solidFill>
                  <a:schemeClr val="tx1"/>
                </a:solidFill>
              </a:rPr>
              <a:t> July 10AM – 12:30 PM at Winchester </a:t>
            </a:r>
          </a:p>
        </p:txBody>
      </p:sp>
    </p:spTree>
    <p:extLst>
      <p:ext uri="{BB962C8B-B14F-4D97-AF65-F5344CB8AC3E}">
        <p14:creationId xmlns:p14="http://schemas.microsoft.com/office/powerpoint/2010/main" val="3096875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9187-3253-18AD-F533-39646F68C5B6}"/>
              </a:ext>
            </a:extLst>
          </p:cNvPr>
          <p:cNvSpPr>
            <a:spLocks noGrp="1"/>
          </p:cNvSpPr>
          <p:nvPr>
            <p:ph type="title"/>
          </p:nvPr>
        </p:nvSpPr>
        <p:spPr>
          <a:xfrm>
            <a:off x="1676291" y="353992"/>
            <a:ext cx="21029831" cy="1389796"/>
          </a:xfrm>
        </p:spPr>
        <p:txBody>
          <a:bodyPr/>
          <a:lstStyle/>
          <a:p>
            <a:r>
              <a:rPr lang="en-GB" sz="5600" dirty="0"/>
              <a:t>Seven tips to get the most from your time observing practice...</a:t>
            </a:r>
          </a:p>
        </p:txBody>
      </p:sp>
      <p:sp>
        <p:nvSpPr>
          <p:cNvPr id="3" name="Content Placeholder 2">
            <a:extLst>
              <a:ext uri="{FF2B5EF4-FFF2-40B4-BE49-F238E27FC236}">
                <a16:creationId xmlns:a16="http://schemas.microsoft.com/office/drawing/2014/main" id="{4510F205-5313-5B1B-B7B3-16031E31C440}"/>
              </a:ext>
            </a:extLst>
          </p:cNvPr>
          <p:cNvSpPr>
            <a:spLocks noGrp="1"/>
          </p:cNvSpPr>
          <p:nvPr>
            <p:ph idx="1"/>
          </p:nvPr>
        </p:nvSpPr>
        <p:spPr>
          <a:xfrm>
            <a:off x="1676291" y="1926657"/>
            <a:ext cx="21029831" cy="11435351"/>
          </a:xfrm>
        </p:spPr>
        <p:txBody>
          <a:bodyPr/>
          <a:lstStyle/>
          <a:p>
            <a:r>
              <a:rPr lang="en-GB" sz="3200" dirty="0"/>
              <a:t>1. </a:t>
            </a:r>
            <a:r>
              <a:rPr lang="en-GB" sz="3200" b="1" dirty="0"/>
              <a:t>Establish clear goals</a:t>
            </a:r>
            <a:r>
              <a:rPr lang="en-GB" sz="3200" dirty="0"/>
              <a:t>: Before observing, it is essential to have a clear understanding of what both you and the person you are observing want to achieve. It is a CPD partnership. Great observers learn as much as the person being observed.</a:t>
            </a:r>
          </a:p>
          <a:p>
            <a:r>
              <a:rPr lang="en-GB" sz="3200" dirty="0"/>
              <a:t>2. </a:t>
            </a:r>
            <a:r>
              <a:rPr lang="en-GB" sz="3200" b="1" dirty="0"/>
              <a:t>Create a safe environment: </a:t>
            </a:r>
            <a:r>
              <a:rPr lang="en-GB" sz="3200" dirty="0"/>
              <a:t>It is important to create a supportive environment where the person being observed feels comfortable with you being there and safe to receive feedback. Feedback that doesn’t land, is a waste of both of your time. </a:t>
            </a:r>
          </a:p>
          <a:p>
            <a:r>
              <a:rPr lang="en-GB" sz="3200" dirty="0"/>
              <a:t>3. </a:t>
            </a:r>
            <a:r>
              <a:rPr lang="en-GB" sz="3200" b="1" dirty="0"/>
              <a:t>Use multiple sources of data</a:t>
            </a:r>
            <a:r>
              <a:rPr lang="en-GB" sz="3200" dirty="0"/>
              <a:t>: Observing a single event is only one source of data. To provide a complete picture, it is important to gather data from multiple sources, such as assessed work, reviews, and self-reflection.</a:t>
            </a:r>
          </a:p>
          <a:p>
            <a:r>
              <a:rPr lang="en-GB" sz="3200" dirty="0"/>
              <a:t>4. </a:t>
            </a:r>
            <a:r>
              <a:rPr lang="en-GB" sz="3200" b="1" dirty="0"/>
              <a:t>Identifying and capturing strengths is important: </a:t>
            </a:r>
            <a:r>
              <a:rPr lang="en-GB" sz="3200" dirty="0"/>
              <a:t>Observers should focus on the positives in the lesson, highlighting strengths and areas of effective practice helps to build confidence and motivation to continue to improve. Mesma captures key strengths and weaknesses for each observation. This clear summary of feedback also helps leaders and managers to identify insights against key themes.</a:t>
            </a:r>
          </a:p>
          <a:p>
            <a:r>
              <a:rPr lang="en-GB" sz="3200" dirty="0"/>
              <a:t>5. </a:t>
            </a:r>
            <a:r>
              <a:rPr lang="en-GB" sz="3200" b="1" dirty="0"/>
              <a:t>Provide specific, actionable feedback</a:t>
            </a:r>
            <a:r>
              <a:rPr lang="en-GB" sz="3200" dirty="0"/>
              <a:t>: Feedback should be specific and actionable, discussing problems to solve and working through practical strategies to address them. Feedback should also be timely and given soon after the observation to ensure its relevance.</a:t>
            </a:r>
          </a:p>
          <a:p>
            <a:r>
              <a:rPr lang="en-GB" sz="3200" dirty="0"/>
              <a:t>6. </a:t>
            </a:r>
            <a:r>
              <a:rPr lang="en-GB" sz="3200" b="1" dirty="0"/>
              <a:t>Use a collaborative approach to observing practice</a:t>
            </a:r>
            <a:r>
              <a:rPr lang="en-GB" sz="3200" dirty="0"/>
              <a:t>: Observers should adopt a collaborative approach, working with the observee to identify areas for improvement and strategies to address them. This approach helps to build a shared understanding of effective practice and encourages the observee to take ownership of their professional development.</a:t>
            </a:r>
          </a:p>
          <a:p>
            <a:r>
              <a:rPr lang="en-GB" sz="3200" dirty="0"/>
              <a:t>7. </a:t>
            </a:r>
            <a:r>
              <a:rPr lang="en-GB" sz="3200" b="1" dirty="0"/>
              <a:t>Use evidence-based practices: </a:t>
            </a:r>
            <a:r>
              <a:rPr lang="en-GB" sz="3200" dirty="0"/>
              <a:t>Finally, observers should use evidence-based practices when providing feedback. This means using research-based strategies and techniques that have been shown to be effective in improving practices. </a:t>
            </a:r>
          </a:p>
        </p:txBody>
      </p:sp>
    </p:spTree>
    <p:extLst>
      <p:ext uri="{BB962C8B-B14F-4D97-AF65-F5344CB8AC3E}">
        <p14:creationId xmlns:p14="http://schemas.microsoft.com/office/powerpoint/2010/main" val="4090960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6000-DCE8-1575-EE32-0262A8883E5B}"/>
              </a:ext>
            </a:extLst>
          </p:cNvPr>
          <p:cNvSpPr>
            <a:spLocks noGrp="1"/>
          </p:cNvSpPr>
          <p:nvPr>
            <p:ph type="title"/>
          </p:nvPr>
        </p:nvSpPr>
        <p:spPr>
          <a:xfrm>
            <a:off x="1676290" y="830826"/>
            <a:ext cx="21029831" cy="2651128"/>
          </a:xfrm>
        </p:spPr>
        <p:txBody>
          <a:bodyPr/>
          <a:lstStyle/>
          <a:p>
            <a:r>
              <a:rPr lang="en-GB" sz="7200" dirty="0">
                <a:solidFill>
                  <a:srgbClr val="24394F"/>
                </a:solidFill>
                <a:ea typeface="Times New Roman" panose="02020603050405020304" pitchFamily="18" charset="0"/>
              </a:rPr>
              <a:t>Five reflective questions on observations for your organisation...</a:t>
            </a:r>
            <a:endParaRPr lang="en-GB" dirty="0"/>
          </a:p>
        </p:txBody>
      </p:sp>
      <p:sp>
        <p:nvSpPr>
          <p:cNvPr id="3" name="Content Placeholder 2">
            <a:extLst>
              <a:ext uri="{FF2B5EF4-FFF2-40B4-BE49-F238E27FC236}">
                <a16:creationId xmlns:a16="http://schemas.microsoft.com/office/drawing/2014/main" id="{C55E6A3E-C59F-3B1F-FE1E-936FE59B8A1E}"/>
              </a:ext>
            </a:extLst>
          </p:cNvPr>
          <p:cNvSpPr>
            <a:spLocks noGrp="1"/>
          </p:cNvSpPr>
          <p:nvPr>
            <p:ph idx="1"/>
          </p:nvPr>
        </p:nvSpPr>
        <p:spPr>
          <a:xfrm>
            <a:off x="1676289" y="3481954"/>
            <a:ext cx="21029831" cy="8635142"/>
          </a:xfrm>
        </p:spPr>
        <p:txBody>
          <a:bodyPr/>
          <a:lstStyle/>
          <a:p>
            <a:pPr marL="685766" indent="-685766">
              <a:lnSpc>
                <a:spcPct val="200000"/>
              </a:lnSpc>
              <a:buFont typeface="+mj-lt"/>
              <a:buAutoNum type="arabicPeriod"/>
              <a:tabLst>
                <a:tab pos="914354" algn="l"/>
              </a:tabLst>
            </a:pPr>
            <a:r>
              <a:rPr lang="en-GB" sz="4000" dirty="0">
                <a:solidFill>
                  <a:srgbClr val="24394F"/>
                </a:solidFill>
              </a:rPr>
              <a:t>How well do we use the outcome from observations to inform CPD for staff?</a:t>
            </a:r>
            <a:endParaRPr lang="en-GB" sz="6400" dirty="0">
              <a:solidFill>
                <a:srgbClr val="24394F"/>
              </a:solidFill>
            </a:endParaRPr>
          </a:p>
          <a:p>
            <a:pPr marL="685766" indent="-685766">
              <a:lnSpc>
                <a:spcPct val="175000"/>
              </a:lnSpc>
              <a:buFont typeface="+mj-lt"/>
              <a:buAutoNum type="arabicPeriod"/>
              <a:tabLst>
                <a:tab pos="914354" algn="l"/>
              </a:tabLst>
            </a:pPr>
            <a:r>
              <a:rPr lang="en-GB" sz="4000" dirty="0">
                <a:solidFill>
                  <a:srgbClr val="24394F"/>
                </a:solidFill>
              </a:rPr>
              <a:t>What impact does the resulting CPD have on quality?</a:t>
            </a:r>
            <a:endParaRPr lang="en-GB" sz="6400" dirty="0">
              <a:solidFill>
                <a:srgbClr val="24394F"/>
              </a:solidFill>
            </a:endParaRPr>
          </a:p>
          <a:p>
            <a:pPr marL="685766" indent="-685766">
              <a:lnSpc>
                <a:spcPct val="175000"/>
              </a:lnSpc>
              <a:buFont typeface="+mj-lt"/>
              <a:buAutoNum type="arabicPeriod"/>
              <a:tabLst>
                <a:tab pos="914354" algn="l"/>
              </a:tabLst>
            </a:pPr>
            <a:r>
              <a:rPr lang="en-GB" sz="4000" dirty="0">
                <a:solidFill>
                  <a:srgbClr val="24394F"/>
                </a:solidFill>
              </a:rPr>
              <a:t>What evidence can we draw on that shows observations helpfully change a person’s approach to delivery?</a:t>
            </a:r>
            <a:endParaRPr lang="en-GB" sz="6400" dirty="0">
              <a:solidFill>
                <a:srgbClr val="24394F"/>
              </a:solidFill>
            </a:endParaRPr>
          </a:p>
          <a:p>
            <a:pPr marL="685766" indent="-685766">
              <a:lnSpc>
                <a:spcPct val="175000"/>
              </a:lnSpc>
              <a:buFont typeface="+mj-lt"/>
              <a:buAutoNum type="arabicPeriod"/>
              <a:tabLst>
                <a:tab pos="914354" algn="l"/>
              </a:tabLst>
            </a:pPr>
            <a:r>
              <a:rPr lang="en-GB" sz="4000" dirty="0">
                <a:solidFill>
                  <a:srgbClr val="24394F"/>
                </a:solidFill>
              </a:rPr>
              <a:t>How well do we evaluate the overall quality of delivery based on findings from observations?</a:t>
            </a:r>
            <a:endParaRPr lang="en-GB" sz="6400" dirty="0">
              <a:solidFill>
                <a:srgbClr val="24394F"/>
              </a:solidFill>
            </a:endParaRPr>
          </a:p>
          <a:p>
            <a:pPr marL="685766" indent="-685766">
              <a:buFont typeface="+mj-lt"/>
              <a:buAutoNum type="arabicPeriod"/>
            </a:pPr>
            <a:r>
              <a:rPr lang="en-GB" sz="4000" dirty="0">
                <a:solidFill>
                  <a:srgbClr val="24394F"/>
                </a:solidFill>
                <a:ea typeface="Calibri" panose="020F0502020204030204" pitchFamily="34" charset="0"/>
              </a:rPr>
              <a:t>How well do we use the outcomes from observations to learn from good practice?</a:t>
            </a:r>
            <a:endParaRPr lang="en-GB" sz="6400" dirty="0"/>
          </a:p>
        </p:txBody>
      </p:sp>
    </p:spTree>
    <p:extLst>
      <p:ext uri="{BB962C8B-B14F-4D97-AF65-F5344CB8AC3E}">
        <p14:creationId xmlns:p14="http://schemas.microsoft.com/office/powerpoint/2010/main" val="423705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BE6B-2403-7FDA-9A70-13C0E9E44F12}"/>
              </a:ext>
            </a:extLst>
          </p:cNvPr>
          <p:cNvSpPr>
            <a:spLocks noGrp="1"/>
          </p:cNvSpPr>
          <p:nvPr>
            <p:ph type="title"/>
          </p:nvPr>
        </p:nvSpPr>
        <p:spPr/>
        <p:txBody>
          <a:bodyPr/>
          <a:lstStyle/>
          <a:p>
            <a:r>
              <a:rPr lang="en-GB" dirty="0"/>
              <a:t>Reminders</a:t>
            </a:r>
          </a:p>
        </p:txBody>
      </p:sp>
      <p:pic>
        <p:nvPicPr>
          <p:cNvPr id="5" name="Graphic 4" descr="Warning with solid fill">
            <a:extLst>
              <a:ext uri="{FF2B5EF4-FFF2-40B4-BE49-F238E27FC236}">
                <a16:creationId xmlns:a16="http://schemas.microsoft.com/office/drawing/2014/main" id="{939FE377-CB2F-2DED-0638-5DEC0369A8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12605" y="2387357"/>
            <a:ext cx="10101054" cy="10101054"/>
          </a:xfrm>
          <a:prstGeom prst="rect">
            <a:avLst/>
          </a:prstGeom>
        </p:spPr>
      </p:pic>
    </p:spTree>
    <p:extLst>
      <p:ext uri="{BB962C8B-B14F-4D97-AF65-F5344CB8AC3E}">
        <p14:creationId xmlns:p14="http://schemas.microsoft.com/office/powerpoint/2010/main" val="230201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1A7E0-6222-E14E-1A3A-D93D47D7360C}"/>
              </a:ext>
            </a:extLst>
          </p:cNvPr>
          <p:cNvSpPr>
            <a:spLocks noGrp="1"/>
          </p:cNvSpPr>
          <p:nvPr>
            <p:ph type="title"/>
          </p:nvPr>
        </p:nvSpPr>
        <p:spPr/>
        <p:txBody>
          <a:bodyPr/>
          <a:lstStyle/>
          <a:p>
            <a:r>
              <a:rPr lang="en-GB" dirty="0"/>
              <a:t>British Values</a:t>
            </a:r>
          </a:p>
        </p:txBody>
      </p:sp>
      <p:sp>
        <p:nvSpPr>
          <p:cNvPr id="3" name="Content Placeholder 2">
            <a:extLst>
              <a:ext uri="{FF2B5EF4-FFF2-40B4-BE49-F238E27FC236}">
                <a16:creationId xmlns:a16="http://schemas.microsoft.com/office/drawing/2014/main" id="{18A21907-2106-D840-B1E3-7A69A7F9DC66}"/>
              </a:ext>
            </a:extLst>
          </p:cNvPr>
          <p:cNvSpPr>
            <a:spLocks noGrp="1"/>
          </p:cNvSpPr>
          <p:nvPr>
            <p:ph idx="1"/>
          </p:nvPr>
        </p:nvSpPr>
        <p:spPr/>
        <p:txBody>
          <a:bodyPr/>
          <a:lstStyle/>
          <a:p>
            <a:r>
              <a:rPr lang="en-GB" dirty="0"/>
              <a:t>reminder</a:t>
            </a:r>
          </a:p>
        </p:txBody>
      </p:sp>
    </p:spTree>
    <p:extLst>
      <p:ext uri="{BB962C8B-B14F-4D97-AF65-F5344CB8AC3E}">
        <p14:creationId xmlns:p14="http://schemas.microsoft.com/office/powerpoint/2010/main" val="2356745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4F637-EEE1-0136-A58D-085248908F97}"/>
              </a:ext>
            </a:extLst>
          </p:cNvPr>
          <p:cNvSpPr>
            <a:spLocks noGrp="1"/>
          </p:cNvSpPr>
          <p:nvPr>
            <p:ph type="title"/>
          </p:nvPr>
        </p:nvSpPr>
        <p:spPr/>
        <p:txBody>
          <a:bodyPr/>
          <a:lstStyle/>
          <a:p>
            <a:r>
              <a:rPr lang="en-GB" dirty="0"/>
              <a:t>Safeguarding review</a:t>
            </a:r>
          </a:p>
        </p:txBody>
      </p:sp>
      <p:sp>
        <p:nvSpPr>
          <p:cNvPr id="3" name="Content Placeholder 2">
            <a:extLst>
              <a:ext uri="{FF2B5EF4-FFF2-40B4-BE49-F238E27FC236}">
                <a16:creationId xmlns:a16="http://schemas.microsoft.com/office/drawing/2014/main" id="{1214699F-F8B2-097E-8D91-1536FED0E56D}"/>
              </a:ext>
            </a:extLst>
          </p:cNvPr>
          <p:cNvSpPr>
            <a:spLocks noGrp="1"/>
          </p:cNvSpPr>
          <p:nvPr>
            <p:ph idx="1"/>
          </p:nvPr>
        </p:nvSpPr>
        <p:spPr/>
        <p:txBody>
          <a:bodyPr/>
          <a:lstStyle/>
          <a:p>
            <a:r>
              <a:rPr lang="en-GB" dirty="0"/>
              <a:t>Outcomes</a:t>
            </a:r>
          </a:p>
          <a:p>
            <a:r>
              <a:rPr lang="en-GB" dirty="0"/>
              <a:t>Key points for observations</a:t>
            </a:r>
          </a:p>
          <a:p>
            <a:pPr lvl="1"/>
            <a:r>
              <a:rPr lang="en-GB" dirty="0"/>
              <a:t>Curriculum planning</a:t>
            </a:r>
          </a:p>
          <a:p>
            <a:pPr lvl="1"/>
            <a:r>
              <a:rPr lang="en-GB" dirty="0"/>
              <a:t>Learner question</a:t>
            </a:r>
          </a:p>
        </p:txBody>
      </p:sp>
    </p:spTree>
    <p:extLst>
      <p:ext uri="{BB962C8B-B14F-4D97-AF65-F5344CB8AC3E}">
        <p14:creationId xmlns:p14="http://schemas.microsoft.com/office/powerpoint/2010/main" val="3241679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30AE-EC30-C835-AE96-6880E7A17D1C}"/>
              </a:ext>
            </a:extLst>
          </p:cNvPr>
          <p:cNvSpPr>
            <a:spLocks noGrp="1"/>
          </p:cNvSpPr>
          <p:nvPr>
            <p:ph type="title"/>
          </p:nvPr>
        </p:nvSpPr>
        <p:spPr/>
        <p:txBody>
          <a:bodyPr/>
          <a:lstStyle/>
          <a:p>
            <a:r>
              <a:rPr lang="en-GB" dirty="0"/>
              <a:t>Curriculum plan sample</a:t>
            </a:r>
          </a:p>
        </p:txBody>
      </p:sp>
    </p:spTree>
    <p:extLst>
      <p:ext uri="{BB962C8B-B14F-4D97-AF65-F5344CB8AC3E}">
        <p14:creationId xmlns:p14="http://schemas.microsoft.com/office/powerpoint/2010/main" val="420565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6CF43-C7B6-6BB3-CB60-965F597FC258}"/>
              </a:ext>
            </a:extLst>
          </p:cNvPr>
          <p:cNvSpPr>
            <a:spLocks noGrp="1"/>
          </p:cNvSpPr>
          <p:nvPr>
            <p:ph type="title"/>
          </p:nvPr>
        </p:nvSpPr>
        <p:spPr/>
        <p:txBody>
          <a:bodyPr/>
          <a:lstStyle/>
          <a:p>
            <a:r>
              <a:rPr lang="en-GB" dirty="0"/>
              <a:t>Action Categories</a:t>
            </a:r>
          </a:p>
        </p:txBody>
      </p:sp>
      <p:pic>
        <p:nvPicPr>
          <p:cNvPr id="7" name="Graphic 6" descr="Customer review with solid fill">
            <a:extLst>
              <a:ext uri="{FF2B5EF4-FFF2-40B4-BE49-F238E27FC236}">
                <a16:creationId xmlns:a16="http://schemas.microsoft.com/office/drawing/2014/main" id="{A8143B75-60DB-1DEF-ADE5-1944ACA4E1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59352" y="2593983"/>
            <a:ext cx="8528035" cy="8528035"/>
          </a:xfrm>
          <a:prstGeom prst="rect">
            <a:avLst/>
          </a:prstGeom>
        </p:spPr>
      </p:pic>
    </p:spTree>
    <p:extLst>
      <p:ext uri="{BB962C8B-B14F-4D97-AF65-F5344CB8AC3E}">
        <p14:creationId xmlns:p14="http://schemas.microsoft.com/office/powerpoint/2010/main" val="194087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BFF1-FC56-8D3E-AC41-03DD945AC2D2}"/>
              </a:ext>
            </a:extLst>
          </p:cNvPr>
          <p:cNvSpPr>
            <a:spLocks noGrp="1"/>
          </p:cNvSpPr>
          <p:nvPr>
            <p:ph type="title"/>
          </p:nvPr>
        </p:nvSpPr>
        <p:spPr/>
        <p:txBody>
          <a:bodyPr/>
          <a:lstStyle/>
          <a:p>
            <a:r>
              <a:rPr lang="en-GB" dirty="0"/>
              <a:t>Moving to outstanding</a:t>
            </a:r>
          </a:p>
        </p:txBody>
      </p:sp>
      <p:sp>
        <p:nvSpPr>
          <p:cNvPr id="3" name="Content Placeholder 2">
            <a:extLst>
              <a:ext uri="{FF2B5EF4-FFF2-40B4-BE49-F238E27FC236}">
                <a16:creationId xmlns:a16="http://schemas.microsoft.com/office/drawing/2014/main" id="{3E37F33F-4937-CD9D-E7BB-7B97DCD55451}"/>
              </a:ext>
            </a:extLst>
          </p:cNvPr>
          <p:cNvSpPr>
            <a:spLocks noGrp="1"/>
          </p:cNvSpPr>
          <p:nvPr>
            <p:ph idx="1"/>
          </p:nvPr>
        </p:nvSpPr>
        <p:spPr/>
        <p:txBody>
          <a:bodyPr/>
          <a:lstStyle/>
          <a:p>
            <a:r>
              <a:rPr lang="en-GB" dirty="0"/>
              <a:t>Most tutors use skilful </a:t>
            </a:r>
            <a:r>
              <a:rPr lang="en-GB" b="1" dirty="0"/>
              <a:t>questioning</a:t>
            </a:r>
            <a:r>
              <a:rPr lang="en-GB" dirty="0"/>
              <a:t> to ensure learners’ understanding is secure.</a:t>
            </a:r>
          </a:p>
          <a:p>
            <a:r>
              <a:rPr lang="en-GB" dirty="0"/>
              <a:t>Most tutors use a variety of methods of </a:t>
            </a:r>
            <a:r>
              <a:rPr lang="en-GB" b="1" dirty="0"/>
              <a:t>assessment</a:t>
            </a:r>
            <a:r>
              <a:rPr lang="en-GB" dirty="0"/>
              <a:t> effectively to plan learning and check what learners and apprentices know and can do</a:t>
            </a:r>
          </a:p>
        </p:txBody>
      </p:sp>
    </p:spTree>
    <p:extLst>
      <p:ext uri="{BB962C8B-B14F-4D97-AF65-F5344CB8AC3E}">
        <p14:creationId xmlns:p14="http://schemas.microsoft.com/office/powerpoint/2010/main" val="418846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C3F20-022C-5059-CCF2-12E774DBD689}"/>
              </a:ext>
            </a:extLst>
          </p:cNvPr>
          <p:cNvSpPr>
            <a:spLocks noGrp="1"/>
          </p:cNvSpPr>
          <p:nvPr>
            <p:ph type="title"/>
          </p:nvPr>
        </p:nvSpPr>
        <p:spPr>
          <a:xfrm>
            <a:off x="1293962" y="388068"/>
            <a:ext cx="19735869" cy="2650953"/>
          </a:xfrm>
        </p:spPr>
        <p:txBody>
          <a:bodyPr/>
          <a:lstStyle/>
          <a:p>
            <a:r>
              <a:rPr lang="en-GB" dirty="0"/>
              <a:t>Progress to March  </a:t>
            </a:r>
          </a:p>
        </p:txBody>
      </p:sp>
      <p:sp>
        <p:nvSpPr>
          <p:cNvPr id="7" name="Text Placeholder 6">
            <a:extLst>
              <a:ext uri="{FF2B5EF4-FFF2-40B4-BE49-F238E27FC236}">
                <a16:creationId xmlns:a16="http://schemas.microsoft.com/office/drawing/2014/main" id="{25157123-3A2E-88CB-CCE0-9EE56F110B83}"/>
              </a:ext>
            </a:extLst>
          </p:cNvPr>
          <p:cNvSpPr>
            <a:spLocks noGrp="1"/>
          </p:cNvSpPr>
          <p:nvPr>
            <p:ph type="body" idx="1"/>
          </p:nvPr>
        </p:nvSpPr>
        <p:spPr>
          <a:xfrm>
            <a:off x="1450882" y="2762814"/>
            <a:ext cx="10314902" cy="1647717"/>
          </a:xfrm>
        </p:spPr>
        <p:txBody>
          <a:bodyPr/>
          <a:lstStyle/>
          <a:p>
            <a:pPr algn="ctr"/>
            <a:r>
              <a:rPr lang="en-GB" dirty="0"/>
              <a:t>2024</a:t>
            </a:r>
          </a:p>
        </p:txBody>
      </p:sp>
      <p:pic>
        <p:nvPicPr>
          <p:cNvPr id="2050" name="Picture 2" descr="A pie chart with numbers and text&#10;&#10;Description automatically generated">
            <a:extLst>
              <a:ext uri="{FF2B5EF4-FFF2-40B4-BE49-F238E27FC236}">
                <a16:creationId xmlns:a16="http://schemas.microsoft.com/office/drawing/2014/main" id="{47BED442-0B26-5AAA-2920-E49C420E742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576311" y="6193580"/>
            <a:ext cx="9547174" cy="538885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E9A43437-10DF-7505-D6A5-1404A62FF7BC}"/>
              </a:ext>
            </a:extLst>
          </p:cNvPr>
          <p:cNvSpPr>
            <a:spLocks noGrp="1"/>
          </p:cNvSpPr>
          <p:nvPr>
            <p:ph type="body" sz="quarter" idx="3"/>
          </p:nvPr>
        </p:nvSpPr>
        <p:spPr>
          <a:xfrm>
            <a:off x="12191206" y="3039021"/>
            <a:ext cx="10365701" cy="1647717"/>
          </a:xfrm>
        </p:spPr>
        <p:txBody>
          <a:bodyPr/>
          <a:lstStyle/>
          <a:p>
            <a:pPr algn="ctr"/>
            <a:r>
              <a:rPr lang="en-GB" dirty="0"/>
              <a:t>2023</a:t>
            </a:r>
          </a:p>
        </p:txBody>
      </p:sp>
      <p:pic>
        <p:nvPicPr>
          <p:cNvPr id="2052" name="Picture 4" descr="Chart, pie chart&#10;&#10;Description automatically generated">
            <a:extLst>
              <a:ext uri="{FF2B5EF4-FFF2-40B4-BE49-F238E27FC236}">
                <a16:creationId xmlns:a16="http://schemas.microsoft.com/office/drawing/2014/main" id="{CE6CFB2C-B123-EE02-C193-5FB17740DDC7}"/>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13239878" y="6193580"/>
            <a:ext cx="9547174" cy="538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67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graph of a graph of a grade&#10;&#10;Description automatically generated with medium confidence">
            <a:extLst>
              <a:ext uri="{FF2B5EF4-FFF2-40B4-BE49-F238E27FC236}">
                <a16:creationId xmlns:a16="http://schemas.microsoft.com/office/drawing/2014/main" id="{3DE41BBB-506F-5A14-B9AB-BD3936287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731" y="805066"/>
            <a:ext cx="15144986" cy="12215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99906"/>
      </p:ext>
    </p:extLst>
  </p:cSld>
  <p:clrMapOvr>
    <a:masterClrMapping/>
  </p:clrMapOvr>
</p:sld>
</file>

<file path=ppt/theme/theme1.xml><?xml version="1.0" encoding="utf-8"?>
<a:theme xmlns:a="http://schemas.openxmlformats.org/drawingml/2006/main" name="Corporate backgrou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189d6819-42bb-40a9-9aa1-b6cfbddd55fc">HFUTUREDOCID-1165664543-173699</_dlc_DocId>
    <_dlc_DocIdUrl xmlns="189d6819-42bb-40a9-9aa1-b6cfbddd55fc">
      <Url>https://hants.sharepoint.com/sites/HF/_layouts/15/DocIdRedir.aspx?ID=HFUTUREDOCID-1165664543-173699</Url>
      <Description>HFUTUREDOCID-1165664543-173699</Description>
    </_dlc_DocIdUrl>
    <lcf76f155ced4ddcb4097134ff3c332f xmlns="ef834189-ea37-43c1-b23c-fe8cd9c72e41">
      <Terms xmlns="http://schemas.microsoft.com/office/infopath/2007/PartnerControls"/>
    </lcf76f155ced4ddcb4097134ff3c332f>
    <_ip_UnifiedCompliancePolicyUIAction xmlns="http://schemas.microsoft.com/sharepoint/v3" xsi:nil="true"/>
    <g4d05b73ac8e45788dace252164c008a xmlns="ef834189-ea37-43c1-b23c-fe8cd9c72e41">
      <Terms xmlns="http://schemas.microsoft.com/office/infopath/2007/PartnerControls"/>
    </g4d05b73ac8e45788dace252164c008a>
    <IconOverlay xmlns="http://schemas.microsoft.com/sharepoint/v4" xsi:nil="true"/>
    <_ip_UnifiedCompliancePolicyProperties xmlns="http://schemas.microsoft.com/sharepoint/v3" xsi:nil="true"/>
    <Open xmlns="ef834189-ea37-43c1-b23c-fe8cd9c72e41">true</Ope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B2C58A1F3B5F40B9DAB2C1A41FA8E9" ma:contentTypeVersion="536" ma:contentTypeDescription="Create a new document." ma:contentTypeScope="" ma:versionID="749d7487c133d2abf90e707e85bcc012">
  <xsd:schema xmlns:xsd="http://www.w3.org/2001/XMLSchema" xmlns:xs="http://www.w3.org/2001/XMLSchema" xmlns:p="http://schemas.microsoft.com/office/2006/metadata/properties" xmlns:ns1="http://schemas.microsoft.com/sharepoint/v3" xmlns:ns2="189d6819-42bb-40a9-9aa1-b6cfbddd55fc" xmlns:ns3="ef834189-ea37-43c1-b23c-fe8cd9c72e41" xmlns:ns4="http://schemas.microsoft.com/sharepoint/v4" targetNamespace="http://schemas.microsoft.com/office/2006/metadata/properties" ma:root="true" ma:fieldsID="a4873a7b7fe584af9702ac8687a86fc8" ns1:_="" ns2:_="" ns3:_="" ns4:_="">
    <xsd:import namespace="http://schemas.microsoft.com/sharepoint/v3"/>
    <xsd:import namespace="189d6819-42bb-40a9-9aa1-b6cfbddd55fc"/>
    <xsd:import namespace="ef834189-ea37-43c1-b23c-fe8cd9c72e41"/>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IconOverlay" minOccurs="0"/>
                <xsd:element ref="ns1:_vti_ItemDeclaredRecord" minOccurs="0"/>
                <xsd:element ref="ns1:_vti_ItemHoldRecordStatus" minOccurs="0"/>
                <xsd:element ref="ns3:Open" minOccurs="0"/>
                <xsd:element ref="ns2:SharedWithUsers" minOccurs="0"/>
                <xsd:element ref="ns2:SharedWithDetails" minOccurs="0"/>
                <xsd:element ref="ns3:MediaServiceGenerationTime" minOccurs="0"/>
                <xsd:element ref="ns3:MediaServiceEventHashCode" minOccurs="0"/>
                <xsd:element ref="ns3:g4d05b73ac8e45788dace252164c008a" minOccurs="0"/>
                <xsd:element ref="ns1:_ip_UnifiedCompliancePolicyProperties" minOccurs="0"/>
                <xsd:element ref="ns1:_ip_UnifiedCompliancePolicyUIAction" minOccurs="0"/>
                <xsd:element ref="ns3:MediaLengthInSeconds" minOccurs="0"/>
                <xsd:element ref="ns3:lcf76f155ced4ddcb4097134ff3c332f"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8" nillable="true" ma:displayName="Declared Record" ma:description="" ma:hidden="true" ma:indexed="true" ma:internalName="_vti_ItemDeclaredRecord" ma:readOnly="true">
      <xsd:simpleType>
        <xsd:restriction base="dms:DateTime"/>
      </xsd:simpleType>
    </xsd:element>
    <xsd:element name="_vti_ItemHoldRecordStatus" ma:index="19" nillable="true" ma:displayName="Hold and Record Status" ma:decimals="0" ma:description="" ma:hidden="true" ma:indexed="true" ma:internalName="_vti_ItemHoldRecordStatus" ma:readOnly="true">
      <xsd:simpleType>
        <xsd:restriction base="dms:Unknown"/>
      </xsd:simpleType>
    </xsd:element>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9d6819-42bb-40a9-9aa1-b6cfbddd55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834189-ea37-43c1-b23c-fe8cd9c72e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Open" ma:index="20" nillable="true" ma:displayName="Open" ma:default="1" ma:format="Dropdown" ma:internalName="Open">
      <xsd:simpleType>
        <xsd:restriction base="dms:Boolea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g4d05b73ac8e45788dace252164c008a" ma:index="26" nillable="true" ma:taxonomy="true" ma:internalName="g4d05b73ac8e45788dace252164c008a" ma:taxonomyFieldName="CSF" ma:displayName="CSF" ma:default="" ma:fieldId="{04d05b73-ac8e-4578-8dac-e252164c008a}" ma:sspId="3c5dbf34-c73a-430c-9290-9174ad787734" ma:termSetId="86a6d794-3e8d-47bd-b8d1-ecaf61a5c95e" ma:anchorId="00000000-0000-0000-0000-000000000000" ma:open="false" ma:isKeyword="false">
      <xsd:complexType>
        <xsd:sequence>
          <xsd:element ref="pc:Terms" minOccurs="0" maxOccurs="1"/>
        </xsd:sequence>
      </xsd:complexType>
    </xsd:element>
    <xsd:element name="MediaLengthInSeconds" ma:index="29" nillable="true" ma:displayName="MediaLengthInSeconds" ma:hidden="true"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SearchProperties" ma:index="32" nillable="true" ma:displayName="MediaServiceSearchProperties" ma:hidden="true" ma:internalName="MediaServiceSearchProperties" ma:readOnly="true">
      <xsd:simpleType>
        <xsd:restriction base="dms:Note"/>
      </xsd:simpleType>
    </xsd:element>
    <xsd:element name="MediaServiceObjectDetectorVersions" ma:index="3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26CCDC6-ACD1-43F6-8F4F-21E835B3CA3E}">
  <ds:schemaRefs>
    <ds:schemaRef ds:uri="http://schemas.microsoft.com/sharepoint/v3/contenttype/forms"/>
  </ds:schemaRefs>
</ds:datastoreItem>
</file>

<file path=customXml/itemProps2.xml><?xml version="1.0" encoding="utf-8"?>
<ds:datastoreItem xmlns:ds="http://schemas.openxmlformats.org/officeDocument/2006/customXml" ds:itemID="{7EB60EA4-7D52-49C9-B8C9-8A7584A1B65E}">
  <ds:schemaRefs>
    <ds:schemaRef ds:uri="56b13485-ef72-40c3-95d5-20484a6d0217"/>
    <ds:schemaRef ds:uri="http://www.w3.org/XML/1998/namespace"/>
    <ds:schemaRef ds:uri="http://schemas.microsoft.com/office/infopath/2007/PartnerControls"/>
    <ds:schemaRef ds:uri="http://purl.org/dc/dcmitype/"/>
    <ds:schemaRef ds:uri="http://purl.org/dc/terms/"/>
    <ds:schemaRef ds:uri="http://purl.org/dc/elements/1.1/"/>
    <ds:schemaRef ds:uri="c5dbf80e-f509-45f6-9fe5-406e3eefabbb"/>
    <ds:schemaRef ds:uri="http://schemas.microsoft.com/office/2006/documentManagement/types"/>
    <ds:schemaRef ds:uri="http://schemas.openxmlformats.org/package/2006/metadata/core-properties"/>
    <ds:schemaRef ds:uri="94a50df7-253c-4c60-8332-2ed5ae23abd5"/>
    <ds:schemaRef ds:uri="http://schemas.microsoft.com/office/2006/metadata/properties"/>
    <ds:schemaRef ds:uri="189d6819-42bb-40a9-9aa1-b6cfbddd55fc"/>
    <ds:schemaRef ds:uri="ef834189-ea37-43c1-b23c-fe8cd9c72e41"/>
    <ds:schemaRef ds:uri="http://schemas.microsoft.com/sharepoint/v3"/>
    <ds:schemaRef ds:uri="http://schemas.microsoft.com/sharepoint/v4"/>
  </ds:schemaRefs>
</ds:datastoreItem>
</file>

<file path=customXml/itemProps3.xml><?xml version="1.0" encoding="utf-8"?>
<ds:datastoreItem xmlns:ds="http://schemas.openxmlformats.org/officeDocument/2006/customXml" ds:itemID="{5B535C4C-CC57-474B-BE82-EAC943FF2E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9d6819-42bb-40a9-9aa1-b6cfbddd55fc"/>
    <ds:schemaRef ds:uri="ef834189-ea37-43c1-b23c-fe8cd9c72e4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81FB3A6-241D-4E8D-B5EE-1C7F61AD845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880</TotalTime>
  <Words>820</Words>
  <Application>Microsoft Office PowerPoint</Application>
  <PresentationFormat>Custom</PresentationFormat>
  <Paragraphs>68</Paragraphs>
  <Slides>14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Symbol</vt:lpstr>
      <vt:lpstr>Times New Roman</vt:lpstr>
      <vt:lpstr>Corporate background</vt:lpstr>
      <vt:lpstr>PowerPoint Presentation</vt:lpstr>
      <vt:lpstr>Reminders</vt:lpstr>
      <vt:lpstr>British Values</vt:lpstr>
      <vt:lpstr>Safeguarding review</vt:lpstr>
      <vt:lpstr>Curriculum plan sample</vt:lpstr>
      <vt:lpstr>Action Categories</vt:lpstr>
      <vt:lpstr>Moving to outstanding</vt:lpstr>
      <vt:lpstr>Progress to March  </vt:lpstr>
      <vt:lpstr>PowerPoint Presentation</vt:lpstr>
      <vt:lpstr>Comfort break</vt:lpstr>
      <vt:lpstr>Standardisation activity: HL25</vt:lpstr>
      <vt:lpstr>Next Standardisation Date:</vt:lpstr>
      <vt:lpstr>Seven tips to get the most from your time observing practice...</vt:lpstr>
      <vt:lpstr>Five reflective questions on observations for your organisation...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Nicholas</dc:creator>
  <cp:lastModifiedBy>Scott, Wendy (Childrens Services)</cp:lastModifiedBy>
  <cp:revision>42</cp:revision>
  <dcterms:created xsi:type="dcterms:W3CDTF">2023-04-27T13:13:25Z</dcterms:created>
  <dcterms:modified xsi:type="dcterms:W3CDTF">2024-04-15T11:59:25Z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0x01010082B2C58A1F3B5F40B9DAB2C1A41FA8E9</vt:lpwstr>
  </property>
  <property fmtid="{D5CDD505-2E9C-101B-9397-08002B2CF9AE}" pid="3" name="_dlc_DocIdItemGuid">
    <vt:lpwstr>e67ec6eb-a641-46df-9963-4fc72e2cfd1d</vt:lpwstr>
  </property>
  <property fmtid="{D5CDD505-2E9C-101B-9397-08002B2CF9AE}" pid="4" name="MediaServiceImageTags">
    <vt:lpwstr/>
  </property>
</Properties>
</file>