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09" r:id="rId3"/>
    <p:sldId id="258" r:id="rId4"/>
    <p:sldId id="281" r:id="rId5"/>
    <p:sldId id="304" r:id="rId6"/>
    <p:sldId id="282" r:id="rId7"/>
    <p:sldId id="264" r:id="rId8"/>
    <p:sldId id="310" r:id="rId9"/>
    <p:sldId id="311" r:id="rId10"/>
    <p:sldId id="305" r:id="rId11"/>
    <p:sldId id="375" r:id="rId12"/>
    <p:sldId id="312" r:id="rId13"/>
    <p:sldId id="374" r:id="rId14"/>
    <p:sldId id="257" r:id="rId15"/>
    <p:sldId id="314" r:id="rId16"/>
    <p:sldId id="377" r:id="rId17"/>
    <p:sldId id="378" r:id="rId18"/>
    <p:sldId id="379" r:id="rId19"/>
    <p:sldId id="380" r:id="rId20"/>
    <p:sldId id="381" r:id="rId21"/>
    <p:sldId id="382" r:id="rId22"/>
    <p:sldId id="383" r:id="rId23"/>
    <p:sldId id="315" r:id="rId24"/>
    <p:sldId id="278" r:id="rId25"/>
    <p:sldId id="329" r:id="rId26"/>
    <p:sldId id="328" r:id="rId27"/>
    <p:sldId id="316" r:id="rId28"/>
    <p:sldId id="265" r:id="rId29"/>
    <p:sldId id="323" r:id="rId30"/>
    <p:sldId id="324" r:id="rId31"/>
    <p:sldId id="325" r:id="rId32"/>
    <p:sldId id="308" r:id="rId33"/>
    <p:sldId id="283" r:id="rId34"/>
    <p:sldId id="376" r:id="rId35"/>
    <p:sldId id="326" r:id="rId36"/>
    <p:sldId id="273" r:id="rId37"/>
    <p:sldId id="352" r:id="rId38"/>
    <p:sldId id="353" r:id="rId39"/>
    <p:sldId id="355" r:id="rId40"/>
    <p:sldId id="354" r:id="rId41"/>
    <p:sldId id="356" r:id="rId42"/>
    <p:sldId id="359" r:id="rId43"/>
    <p:sldId id="357" r:id="rId44"/>
    <p:sldId id="360" r:id="rId45"/>
    <p:sldId id="358" r:id="rId46"/>
    <p:sldId id="372" r:id="rId47"/>
    <p:sldId id="361" r:id="rId48"/>
    <p:sldId id="362" r:id="rId49"/>
    <p:sldId id="364" r:id="rId50"/>
    <p:sldId id="373" r:id="rId51"/>
    <p:sldId id="275" r:id="rId52"/>
    <p:sldId id="370" r:id="rId53"/>
    <p:sldId id="367" r:id="rId54"/>
    <p:sldId id="368" r:id="rId55"/>
    <p:sldId id="371" r:id="rId56"/>
    <p:sldId id="26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70"/>
    <a:srgbClr val="0C7C96"/>
    <a:srgbClr val="AC0014"/>
    <a:srgbClr val="DA001A"/>
    <a:srgbClr val="FF4B60"/>
    <a:srgbClr val="FF8594"/>
    <a:srgbClr val="0B6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27"/>
  </p:normalViewPr>
  <p:slideViewPr>
    <p:cSldViewPr snapToGrid="0" snapToObjects="1">
      <p:cViewPr varScale="1">
        <p:scale>
          <a:sx n="123" d="100"/>
          <a:sy n="123" d="100"/>
        </p:scale>
        <p:origin x="1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7C42E-E213-4992-A5BD-7083AF48173F}" type="datetimeFigureOut">
              <a:rPr lang="en-GB" smtClean="0"/>
              <a:t>10/02/2020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BADAD-FAA8-44A9-8084-E6E086FC76C3}" type="slidenum">
              <a:rPr lang="en-GB" smtClean="0"/>
              <a:t>‹#›</a:t>
            </a:fld>
            <a:endParaRPr lang="en-GB"/>
          </a:p>
        </p:txBody>
      </p:sp>
    </p:spTree>
    <p:extLst>
      <p:ext uri="{BB962C8B-B14F-4D97-AF65-F5344CB8AC3E}">
        <p14:creationId xmlns:p14="http://schemas.microsoft.com/office/powerpoint/2010/main" val="144989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a very brief selection</a:t>
            </a:r>
            <a:r>
              <a:rPr lang="en-GB" baseline="0" dirty="0"/>
              <a:t> of phrases and terminology used by County Lines “gangs”, these are ever evolving and as you will see </a:t>
            </a:r>
            <a:r>
              <a:rPr lang="en-GB" baseline="0" dirty="0" err="1"/>
              <a:t>cofusing</a:t>
            </a:r>
            <a:r>
              <a:rPr lang="en-GB" baseline="0" dirty="0"/>
              <a:t>, for example Shooting or Shots you would immediately thing there is a linked to guns, but no.</a:t>
            </a:r>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16</a:t>
            </a:fld>
            <a:endParaRPr lang="en-GB"/>
          </a:p>
        </p:txBody>
      </p:sp>
    </p:spTree>
    <p:extLst>
      <p:ext uri="{BB962C8B-B14F-4D97-AF65-F5344CB8AC3E}">
        <p14:creationId xmlns:p14="http://schemas.microsoft.com/office/powerpoint/2010/main" val="339924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30</a:t>
            </a:fld>
            <a:endParaRPr lang="en-GB"/>
          </a:p>
        </p:txBody>
      </p:sp>
    </p:spTree>
    <p:extLst>
      <p:ext uri="{BB962C8B-B14F-4D97-AF65-F5344CB8AC3E}">
        <p14:creationId xmlns:p14="http://schemas.microsoft.com/office/powerpoint/2010/main" val="253894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31</a:t>
            </a:fld>
            <a:endParaRPr lang="en-GB"/>
          </a:p>
        </p:txBody>
      </p:sp>
    </p:spTree>
    <p:extLst>
      <p:ext uri="{BB962C8B-B14F-4D97-AF65-F5344CB8AC3E}">
        <p14:creationId xmlns:p14="http://schemas.microsoft.com/office/powerpoint/2010/main" val="47422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37</a:t>
            </a:fld>
            <a:endParaRPr lang="en-GB"/>
          </a:p>
        </p:txBody>
      </p:sp>
    </p:spTree>
    <p:extLst>
      <p:ext uri="{BB962C8B-B14F-4D97-AF65-F5344CB8AC3E}">
        <p14:creationId xmlns:p14="http://schemas.microsoft.com/office/powerpoint/2010/main" val="252321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46</a:t>
            </a:fld>
            <a:endParaRPr lang="en-GB"/>
          </a:p>
        </p:txBody>
      </p:sp>
    </p:spTree>
    <p:extLst>
      <p:ext uri="{BB962C8B-B14F-4D97-AF65-F5344CB8AC3E}">
        <p14:creationId xmlns:p14="http://schemas.microsoft.com/office/powerpoint/2010/main" val="266396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3BADAD-FAA8-44A9-8084-E6E086FC76C3}" type="slidenum">
              <a:rPr lang="en-GB" smtClean="0"/>
              <a:t>17</a:t>
            </a:fld>
            <a:endParaRPr lang="en-GB"/>
          </a:p>
        </p:txBody>
      </p:sp>
    </p:spTree>
    <p:extLst>
      <p:ext uri="{BB962C8B-B14F-4D97-AF65-F5344CB8AC3E}">
        <p14:creationId xmlns:p14="http://schemas.microsoft.com/office/powerpoint/2010/main" val="2394779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a:t>
            </a:r>
            <a:r>
              <a:rPr lang="en-GB" baseline="0" dirty="0"/>
              <a:t> you every found yourself humming along to the latest Chart number 1, I have! Its not until you start reading the lyrics when you realise the basis of these songs that are receiving millions of views and streams.</a:t>
            </a:r>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18</a:t>
            </a:fld>
            <a:endParaRPr lang="en-GB"/>
          </a:p>
        </p:txBody>
      </p:sp>
    </p:spTree>
    <p:extLst>
      <p:ext uri="{BB962C8B-B14F-4D97-AF65-F5344CB8AC3E}">
        <p14:creationId xmlns:p14="http://schemas.microsoft.com/office/powerpoint/2010/main" val="178356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all examples of current text messages sent out by</a:t>
            </a:r>
            <a:r>
              <a:rPr lang="en-GB" baseline="0" dirty="0"/>
              <a:t> Deal Lines, explain L and D, B.O.B and the latest addition as to how they are evolving to avoid detection.</a:t>
            </a:r>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19</a:t>
            </a:fld>
            <a:endParaRPr lang="en-GB"/>
          </a:p>
        </p:txBody>
      </p:sp>
    </p:spTree>
    <p:extLst>
      <p:ext uri="{BB962C8B-B14F-4D97-AF65-F5344CB8AC3E}">
        <p14:creationId xmlns:p14="http://schemas.microsoft.com/office/powerpoint/2010/main" val="37320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drugs have a street value of over £13,000, the consist of 635 wraps of Crack Cocaine and Heroin.</a:t>
            </a:r>
          </a:p>
          <a:p>
            <a:endParaRPr lang="en-GB" dirty="0"/>
          </a:p>
          <a:p>
            <a:r>
              <a:rPr lang="en-GB" dirty="0"/>
              <a:t>These were located by the Drug related harm team in Portsmouth, 2 local Portsmouth drug users were seen dealing to others, they were arrested and during the search of their home address a 20 year old female from London was located with a handbag containing these drugs.</a:t>
            </a:r>
          </a:p>
          <a:p>
            <a:endParaRPr lang="en-GB" dirty="0"/>
          </a:p>
          <a:p>
            <a:r>
              <a:rPr lang="en-GB" dirty="0"/>
              <a:t>She received 22 months Imprisonment.</a:t>
            </a:r>
          </a:p>
        </p:txBody>
      </p:sp>
      <p:sp>
        <p:nvSpPr>
          <p:cNvPr id="4" name="Slide Number Placeholder 3"/>
          <p:cNvSpPr>
            <a:spLocks noGrp="1"/>
          </p:cNvSpPr>
          <p:nvPr>
            <p:ph type="sldNum" sz="quarter" idx="10"/>
          </p:nvPr>
        </p:nvSpPr>
        <p:spPr/>
        <p:txBody>
          <a:bodyPr/>
          <a:lstStyle/>
          <a:p>
            <a:fld id="{693BADAD-FAA8-44A9-8084-E6E086FC76C3}" type="slidenum">
              <a:rPr lang="en-GB" smtClean="0"/>
              <a:t>20</a:t>
            </a:fld>
            <a:endParaRPr lang="en-GB"/>
          </a:p>
        </p:txBody>
      </p:sp>
    </p:spTree>
    <p:extLst>
      <p:ext uri="{BB962C8B-B14F-4D97-AF65-F5344CB8AC3E}">
        <p14:creationId xmlns:p14="http://schemas.microsoft.com/office/powerpoint/2010/main" val="299254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During a weekly visit to a vulnerable drug user in Portsmouth the Drugs Related Harm team located a 20 year old male from SW16 London sleeping on her sofa, he was searched and located within both of his shoes were £3,000 worth of Crack Cocaine and Heroin.</a:t>
            </a:r>
            <a:br>
              <a:rPr lang="en-GB" sz="1200" dirty="0"/>
            </a:br>
            <a:br>
              <a:rPr lang="en-GB" sz="1200" dirty="0"/>
            </a:br>
            <a:r>
              <a:rPr lang="en-GB" sz="1200" dirty="0"/>
              <a:t>Despite his denial of ownership of  the shoes “including walking out of the address and around Custody with no shoes” he was found guilty of Possession with the Intent to supply and sentenced to 2 years imprisonment. </a:t>
            </a:r>
            <a:br>
              <a:rPr lang="en-GB" sz="1200" dirty="0"/>
            </a:br>
            <a:br>
              <a:rPr lang="en-GB" sz="1200" dirty="0"/>
            </a:br>
            <a:r>
              <a:rPr lang="en-GB" sz="1200" dirty="0"/>
              <a:t>The drug user has continued to engage with support services and is still visited by the team.</a:t>
            </a:r>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21</a:t>
            </a:fld>
            <a:endParaRPr lang="en-GB"/>
          </a:p>
        </p:txBody>
      </p:sp>
    </p:spTree>
    <p:extLst>
      <p:ext uri="{BB962C8B-B14F-4D97-AF65-F5344CB8AC3E}">
        <p14:creationId xmlns:p14="http://schemas.microsoft.com/office/powerpoint/2010/main" val="104613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These “lumps” of Crack Cocaine and Heroin were located during a drugs search of a pregnant 21 year old female from London “SW16”, she was located driving a vehicle following an ANPR hit, during the search she admitted having these drugs “plugged” and subsequently received , 40 months imprisonment.</a:t>
            </a:r>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22</a:t>
            </a:fld>
            <a:endParaRPr lang="en-GB"/>
          </a:p>
        </p:txBody>
      </p:sp>
    </p:spTree>
    <p:extLst>
      <p:ext uri="{BB962C8B-B14F-4D97-AF65-F5344CB8AC3E}">
        <p14:creationId xmlns:p14="http://schemas.microsoft.com/office/powerpoint/2010/main" val="379006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28</a:t>
            </a:fld>
            <a:endParaRPr lang="en-GB"/>
          </a:p>
        </p:txBody>
      </p:sp>
    </p:spTree>
    <p:extLst>
      <p:ext uri="{BB962C8B-B14F-4D97-AF65-F5344CB8AC3E}">
        <p14:creationId xmlns:p14="http://schemas.microsoft.com/office/powerpoint/2010/main" val="150131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3BADAD-FAA8-44A9-8084-E6E086FC76C3}" type="slidenum">
              <a:rPr lang="en-GB" smtClean="0"/>
              <a:t>29</a:t>
            </a:fld>
            <a:endParaRPr lang="en-GB"/>
          </a:p>
        </p:txBody>
      </p:sp>
    </p:spTree>
    <p:extLst>
      <p:ext uri="{BB962C8B-B14F-4D97-AF65-F5344CB8AC3E}">
        <p14:creationId xmlns:p14="http://schemas.microsoft.com/office/powerpoint/2010/main" val="1124466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D7F326-3AFE-104C-83E2-E8F4F9A889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AD3527-0394-1440-B713-2DA7B733ED40}"/>
              </a:ext>
            </a:extLst>
          </p:cNvPr>
          <p:cNvSpPr>
            <a:spLocks noGrp="1"/>
          </p:cNvSpPr>
          <p:nvPr>
            <p:ph type="ctrTitle"/>
          </p:nvPr>
        </p:nvSpPr>
        <p:spPr>
          <a:xfrm>
            <a:off x="1524000" y="3820223"/>
            <a:ext cx="9144000" cy="1006475"/>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5C8079E-605D-1748-8494-1F5068134800}"/>
              </a:ext>
            </a:extLst>
          </p:cNvPr>
          <p:cNvSpPr>
            <a:spLocks noGrp="1"/>
          </p:cNvSpPr>
          <p:nvPr>
            <p:ph type="subTitle" idx="1"/>
          </p:nvPr>
        </p:nvSpPr>
        <p:spPr>
          <a:xfrm>
            <a:off x="1524000" y="4918774"/>
            <a:ext cx="9144000" cy="61334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DC7CD07-AA65-4C43-B129-ED540DCCB176}"/>
              </a:ext>
            </a:extLst>
          </p:cNvPr>
          <p:cNvSpPr>
            <a:spLocks noGrp="1"/>
          </p:cNvSpPr>
          <p:nvPr>
            <p:ph type="dt" sz="half" idx="10"/>
          </p:nvPr>
        </p:nvSpPr>
        <p:spPr>
          <a:xfrm>
            <a:off x="146304" y="6356350"/>
            <a:ext cx="2886456" cy="365125"/>
          </a:xfrm>
        </p:spPr>
        <p:txBody>
          <a:bodyPr/>
          <a:lstStyle>
            <a:lvl1pPr>
              <a:defRPr>
                <a:solidFill>
                  <a:schemeClr val="bg1"/>
                </a:solidFill>
              </a:defRPr>
            </a:lvl1pPr>
          </a:lstStyle>
          <a:p>
            <a:fld id="{8DAA1E6B-C33F-A043-9DE3-5989971D9D24}" type="datetimeFigureOut">
              <a:rPr lang="en-US" smtClean="0"/>
              <a:pPr/>
              <a:t>2/10/2020</a:t>
            </a:fld>
            <a:endParaRPr lang="en-US" dirty="0"/>
          </a:p>
        </p:txBody>
      </p:sp>
      <p:sp>
        <p:nvSpPr>
          <p:cNvPr id="5" name="Footer Placeholder 4">
            <a:extLst>
              <a:ext uri="{FF2B5EF4-FFF2-40B4-BE49-F238E27FC236}">
                <a16:creationId xmlns:a16="http://schemas.microsoft.com/office/drawing/2014/main" id="{C98B2F20-8245-CF47-ABE3-A272BD9B1D2F}"/>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2F7ADE90-90C6-6E49-B20E-BE5A6062DAE9}"/>
              </a:ext>
            </a:extLst>
          </p:cNvPr>
          <p:cNvSpPr>
            <a:spLocks noGrp="1"/>
          </p:cNvSpPr>
          <p:nvPr>
            <p:ph type="sldNum" sz="quarter" idx="12"/>
          </p:nvPr>
        </p:nvSpPr>
        <p:spPr>
          <a:xfrm>
            <a:off x="8467344" y="6356350"/>
            <a:ext cx="3611880" cy="365125"/>
          </a:xfrm>
        </p:spPr>
        <p:txBody>
          <a:bodyPr/>
          <a:lstStyle>
            <a:lvl1pPr>
              <a:defRPr>
                <a:solidFill>
                  <a:schemeClr val="bg1"/>
                </a:solidFill>
              </a:defRPr>
            </a:lvl1pPr>
          </a:lstStyle>
          <a:p>
            <a:fld id="{7D0C5C3C-E60E-144C-9A1A-00AFB7513CCE}" type="slidenum">
              <a:rPr lang="en-US" smtClean="0"/>
              <a:pPr/>
              <a:t>‹#›</a:t>
            </a:fld>
            <a:endParaRPr lang="en-US" dirty="0"/>
          </a:p>
        </p:txBody>
      </p:sp>
    </p:spTree>
    <p:extLst>
      <p:ext uri="{BB962C8B-B14F-4D97-AF65-F5344CB8AC3E}">
        <p14:creationId xmlns:p14="http://schemas.microsoft.com/office/powerpoint/2010/main" val="1341117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4CBC-EE6F-1246-83E7-DD0639E51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02B166-A861-C74C-B59E-3DB6EFB73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B0B483-CB21-D94F-8D60-1F9FB299D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73B0C5-E9D9-3B49-A95E-D672C6E6CDC4}"/>
              </a:ext>
            </a:extLst>
          </p:cNvPr>
          <p:cNvSpPr>
            <a:spLocks noGrp="1"/>
          </p:cNvSpPr>
          <p:nvPr>
            <p:ph type="dt" sz="half" idx="10"/>
          </p:nvPr>
        </p:nvSpPr>
        <p:spPr/>
        <p:txBody>
          <a:bodyPr/>
          <a:lstStyle/>
          <a:p>
            <a:fld id="{8DAA1E6B-C33F-A043-9DE3-5989971D9D24}" type="datetimeFigureOut">
              <a:rPr lang="en-US" smtClean="0"/>
              <a:t>2/10/2020</a:t>
            </a:fld>
            <a:endParaRPr lang="en-US"/>
          </a:p>
        </p:txBody>
      </p:sp>
      <p:sp>
        <p:nvSpPr>
          <p:cNvPr id="6" name="Footer Placeholder 5">
            <a:extLst>
              <a:ext uri="{FF2B5EF4-FFF2-40B4-BE49-F238E27FC236}">
                <a16:creationId xmlns:a16="http://schemas.microsoft.com/office/drawing/2014/main" id="{36A2557A-A537-C44B-87BE-228C64F82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BA18E-9994-CD47-8E1B-D079F9B87976}"/>
              </a:ext>
            </a:extLst>
          </p:cNvPr>
          <p:cNvSpPr>
            <a:spLocks noGrp="1"/>
          </p:cNvSpPr>
          <p:nvPr>
            <p:ph type="sldNum" sz="quarter" idx="12"/>
          </p:nvPr>
        </p:nvSpPr>
        <p:spPr/>
        <p:txBody>
          <a:bodyPr/>
          <a:lstStyle/>
          <a:p>
            <a:fld id="{7D0C5C3C-E60E-144C-9A1A-00AFB7513CCE}" type="slidenum">
              <a:rPr lang="en-US" smtClean="0"/>
              <a:t>‹#›</a:t>
            </a:fld>
            <a:endParaRPr lang="en-US"/>
          </a:p>
        </p:txBody>
      </p:sp>
    </p:spTree>
    <p:extLst>
      <p:ext uri="{BB962C8B-B14F-4D97-AF65-F5344CB8AC3E}">
        <p14:creationId xmlns:p14="http://schemas.microsoft.com/office/powerpoint/2010/main" val="82196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86D34-E460-5641-8325-0B56AA956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5591AE-2D71-7347-95C5-F1F6CE584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4AC740-84C6-1942-ABFD-8C4E65749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E942C-1304-604E-A40C-D71671AE7B3E}"/>
              </a:ext>
            </a:extLst>
          </p:cNvPr>
          <p:cNvSpPr>
            <a:spLocks noGrp="1"/>
          </p:cNvSpPr>
          <p:nvPr>
            <p:ph type="dt" sz="half" idx="10"/>
          </p:nvPr>
        </p:nvSpPr>
        <p:spPr/>
        <p:txBody>
          <a:bodyPr/>
          <a:lstStyle/>
          <a:p>
            <a:fld id="{8DAA1E6B-C33F-A043-9DE3-5989971D9D24}" type="datetimeFigureOut">
              <a:rPr lang="en-US" smtClean="0"/>
              <a:t>2/10/2020</a:t>
            </a:fld>
            <a:endParaRPr lang="en-US"/>
          </a:p>
        </p:txBody>
      </p:sp>
      <p:sp>
        <p:nvSpPr>
          <p:cNvPr id="6" name="Footer Placeholder 5">
            <a:extLst>
              <a:ext uri="{FF2B5EF4-FFF2-40B4-BE49-F238E27FC236}">
                <a16:creationId xmlns:a16="http://schemas.microsoft.com/office/drawing/2014/main" id="{671786AD-AB50-F74B-8849-B76DEE4021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1E292-8C4F-A149-B259-B9DC5A60D057}"/>
              </a:ext>
            </a:extLst>
          </p:cNvPr>
          <p:cNvSpPr>
            <a:spLocks noGrp="1"/>
          </p:cNvSpPr>
          <p:nvPr>
            <p:ph type="sldNum" sz="quarter" idx="12"/>
          </p:nvPr>
        </p:nvSpPr>
        <p:spPr/>
        <p:txBody>
          <a:bodyPr/>
          <a:lstStyle/>
          <a:p>
            <a:fld id="{7D0C5C3C-E60E-144C-9A1A-00AFB7513CCE}" type="slidenum">
              <a:rPr lang="en-US" smtClean="0"/>
              <a:t>‹#›</a:t>
            </a:fld>
            <a:endParaRPr lang="en-US"/>
          </a:p>
        </p:txBody>
      </p:sp>
    </p:spTree>
    <p:extLst>
      <p:ext uri="{BB962C8B-B14F-4D97-AF65-F5344CB8AC3E}">
        <p14:creationId xmlns:p14="http://schemas.microsoft.com/office/powerpoint/2010/main" val="2996511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5045-7EFD-DD42-A312-3CB8E39613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042C82-7971-BD45-8E51-96995A1ED6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E583E-08C1-E944-BA1E-87AA0DFB3FA3}"/>
              </a:ext>
            </a:extLst>
          </p:cNvPr>
          <p:cNvSpPr>
            <a:spLocks noGrp="1"/>
          </p:cNvSpPr>
          <p:nvPr>
            <p:ph type="dt" sz="half" idx="10"/>
          </p:nvPr>
        </p:nvSpPr>
        <p:spPr/>
        <p:txBody>
          <a:bodyPr/>
          <a:lstStyle/>
          <a:p>
            <a:fld id="{8DAA1E6B-C33F-A043-9DE3-5989971D9D24}" type="datetimeFigureOut">
              <a:rPr lang="en-US" smtClean="0"/>
              <a:t>2/10/2020</a:t>
            </a:fld>
            <a:endParaRPr lang="en-US"/>
          </a:p>
        </p:txBody>
      </p:sp>
      <p:sp>
        <p:nvSpPr>
          <p:cNvPr id="5" name="Footer Placeholder 4">
            <a:extLst>
              <a:ext uri="{FF2B5EF4-FFF2-40B4-BE49-F238E27FC236}">
                <a16:creationId xmlns:a16="http://schemas.microsoft.com/office/drawing/2014/main" id="{6D54D9EE-2D37-2D49-B406-9A36FA746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3F2AC-ED59-044C-A964-9DAFACA8E24A}"/>
              </a:ext>
            </a:extLst>
          </p:cNvPr>
          <p:cNvSpPr>
            <a:spLocks noGrp="1"/>
          </p:cNvSpPr>
          <p:nvPr>
            <p:ph type="sldNum" sz="quarter" idx="12"/>
          </p:nvPr>
        </p:nvSpPr>
        <p:spPr/>
        <p:txBody>
          <a:bodyPr/>
          <a:lstStyle/>
          <a:p>
            <a:fld id="{7D0C5C3C-E60E-144C-9A1A-00AFB7513CCE}" type="slidenum">
              <a:rPr lang="en-US" smtClean="0"/>
              <a:t>‹#›</a:t>
            </a:fld>
            <a:endParaRPr lang="en-US"/>
          </a:p>
        </p:txBody>
      </p:sp>
    </p:spTree>
    <p:extLst>
      <p:ext uri="{BB962C8B-B14F-4D97-AF65-F5344CB8AC3E}">
        <p14:creationId xmlns:p14="http://schemas.microsoft.com/office/powerpoint/2010/main" val="20623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EF167F-94F8-CC44-86CB-39D1684432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206B3C-3A26-0A40-8057-08D0DBC1C8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5E54B-414F-7046-B23F-B2A582341170}"/>
              </a:ext>
            </a:extLst>
          </p:cNvPr>
          <p:cNvSpPr>
            <a:spLocks noGrp="1"/>
          </p:cNvSpPr>
          <p:nvPr>
            <p:ph type="dt" sz="half" idx="10"/>
          </p:nvPr>
        </p:nvSpPr>
        <p:spPr/>
        <p:txBody>
          <a:bodyPr/>
          <a:lstStyle/>
          <a:p>
            <a:fld id="{8DAA1E6B-C33F-A043-9DE3-5989971D9D24}" type="datetimeFigureOut">
              <a:rPr lang="en-US" smtClean="0"/>
              <a:t>2/10/2020</a:t>
            </a:fld>
            <a:endParaRPr lang="en-US"/>
          </a:p>
        </p:txBody>
      </p:sp>
      <p:sp>
        <p:nvSpPr>
          <p:cNvPr id="5" name="Footer Placeholder 4">
            <a:extLst>
              <a:ext uri="{FF2B5EF4-FFF2-40B4-BE49-F238E27FC236}">
                <a16:creationId xmlns:a16="http://schemas.microsoft.com/office/drawing/2014/main" id="{48CE467F-030A-A343-83F1-2D2D6695C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F9FA7-FD7A-9C4F-8CAF-8810CA231678}"/>
              </a:ext>
            </a:extLst>
          </p:cNvPr>
          <p:cNvSpPr>
            <a:spLocks noGrp="1"/>
          </p:cNvSpPr>
          <p:nvPr>
            <p:ph type="sldNum" sz="quarter" idx="12"/>
          </p:nvPr>
        </p:nvSpPr>
        <p:spPr/>
        <p:txBody>
          <a:bodyPr/>
          <a:lstStyle/>
          <a:p>
            <a:fld id="{7D0C5C3C-E60E-144C-9A1A-00AFB7513CCE}" type="slidenum">
              <a:rPr lang="en-US" smtClean="0"/>
              <a:t>‹#›</a:t>
            </a:fld>
            <a:endParaRPr lang="en-US"/>
          </a:p>
        </p:txBody>
      </p:sp>
    </p:spTree>
    <p:extLst>
      <p:ext uri="{BB962C8B-B14F-4D97-AF65-F5344CB8AC3E}">
        <p14:creationId xmlns:p14="http://schemas.microsoft.com/office/powerpoint/2010/main" val="2097491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FA1DF7-9615-CB4D-AB85-896A5404D2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37ADB8-773F-E949-8D82-B4F31279BAAD}"/>
              </a:ext>
            </a:extLst>
          </p:cNvPr>
          <p:cNvSpPr>
            <a:spLocks noGrp="1"/>
          </p:cNvSpPr>
          <p:nvPr>
            <p:ph type="title"/>
          </p:nvPr>
        </p:nvSpPr>
        <p:spPr>
          <a:xfrm>
            <a:off x="289560" y="272257"/>
            <a:ext cx="11561064" cy="879888"/>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EA8602-7A29-C34E-AB49-53C62419148C}"/>
              </a:ext>
            </a:extLst>
          </p:cNvPr>
          <p:cNvSpPr>
            <a:spLocks noGrp="1"/>
          </p:cNvSpPr>
          <p:nvPr>
            <p:ph idx="1"/>
          </p:nvPr>
        </p:nvSpPr>
        <p:spPr>
          <a:xfrm>
            <a:off x="289560" y="1252727"/>
            <a:ext cx="11561064" cy="49670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177E0C-DCD9-2D41-BC12-A3EE7F4E20E7}"/>
              </a:ext>
            </a:extLst>
          </p:cNvPr>
          <p:cNvSpPr>
            <a:spLocks noGrp="1"/>
          </p:cNvSpPr>
          <p:nvPr>
            <p:ph type="dt" sz="half" idx="10"/>
          </p:nvPr>
        </p:nvSpPr>
        <p:spPr/>
        <p:txBody>
          <a:bodyPr/>
          <a:lstStyle>
            <a:lvl1pPr>
              <a:defRPr>
                <a:solidFill>
                  <a:schemeClr val="bg1"/>
                </a:solidFill>
              </a:defRPr>
            </a:lvl1pPr>
          </a:lstStyle>
          <a:p>
            <a:fld id="{8DAA1E6B-C33F-A043-9DE3-5989971D9D24}" type="datetimeFigureOut">
              <a:rPr lang="en-US" smtClean="0"/>
              <a:pPr/>
              <a:t>2/10/2020</a:t>
            </a:fld>
            <a:endParaRPr lang="en-US" dirty="0"/>
          </a:p>
        </p:txBody>
      </p:sp>
      <p:sp>
        <p:nvSpPr>
          <p:cNvPr id="5" name="Footer Placeholder 4">
            <a:extLst>
              <a:ext uri="{FF2B5EF4-FFF2-40B4-BE49-F238E27FC236}">
                <a16:creationId xmlns:a16="http://schemas.microsoft.com/office/drawing/2014/main" id="{8D5D9615-B896-0446-B877-87115BC8B5BD}"/>
              </a:ext>
            </a:extLst>
          </p:cNvPr>
          <p:cNvSpPr>
            <a:spLocks noGrp="1"/>
          </p:cNvSpPr>
          <p:nvPr>
            <p:ph type="ftr" sz="quarter" idx="11"/>
          </p:nvPr>
        </p:nvSpPr>
        <p:spPr>
          <a:xfrm>
            <a:off x="3322320" y="6356350"/>
            <a:ext cx="5443728"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05C02F3-54BE-2A42-B873-04E8D68B65A1}"/>
              </a:ext>
            </a:extLst>
          </p:cNvPr>
          <p:cNvSpPr>
            <a:spLocks noGrp="1"/>
          </p:cNvSpPr>
          <p:nvPr>
            <p:ph type="sldNum" sz="quarter" idx="12"/>
          </p:nvPr>
        </p:nvSpPr>
        <p:spPr>
          <a:xfrm>
            <a:off x="9107424" y="6356350"/>
            <a:ext cx="2743200" cy="365125"/>
          </a:xfrm>
        </p:spPr>
        <p:txBody>
          <a:bodyPr/>
          <a:lstStyle>
            <a:lvl1pPr>
              <a:defRPr>
                <a:solidFill>
                  <a:schemeClr val="bg1"/>
                </a:solidFill>
              </a:defRPr>
            </a:lvl1pPr>
          </a:lstStyle>
          <a:p>
            <a:fld id="{7D0C5C3C-E60E-144C-9A1A-00AFB7513CCE}" type="slidenum">
              <a:rPr lang="en-US" smtClean="0"/>
              <a:pPr/>
              <a:t>‹#›</a:t>
            </a:fld>
            <a:endParaRPr lang="en-US" dirty="0"/>
          </a:p>
        </p:txBody>
      </p:sp>
    </p:spTree>
    <p:extLst>
      <p:ext uri="{BB962C8B-B14F-4D97-AF65-F5344CB8AC3E}">
        <p14:creationId xmlns:p14="http://schemas.microsoft.com/office/powerpoint/2010/main" val="243643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FA1DF7-9615-CB4D-AB85-896A5404D2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37ADB8-773F-E949-8D82-B4F31279BAAD}"/>
              </a:ext>
            </a:extLst>
          </p:cNvPr>
          <p:cNvSpPr>
            <a:spLocks noGrp="1"/>
          </p:cNvSpPr>
          <p:nvPr>
            <p:ph type="title"/>
          </p:nvPr>
        </p:nvSpPr>
        <p:spPr>
          <a:xfrm>
            <a:off x="289560" y="272257"/>
            <a:ext cx="11561064" cy="879888"/>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EA8602-7A29-C34E-AB49-53C62419148C}"/>
              </a:ext>
            </a:extLst>
          </p:cNvPr>
          <p:cNvSpPr>
            <a:spLocks noGrp="1"/>
          </p:cNvSpPr>
          <p:nvPr>
            <p:ph idx="1"/>
          </p:nvPr>
        </p:nvSpPr>
        <p:spPr>
          <a:xfrm>
            <a:off x="289560" y="1252727"/>
            <a:ext cx="11561064" cy="49670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177E0C-DCD9-2D41-BC12-A3EE7F4E20E7}"/>
              </a:ext>
            </a:extLst>
          </p:cNvPr>
          <p:cNvSpPr>
            <a:spLocks noGrp="1"/>
          </p:cNvSpPr>
          <p:nvPr>
            <p:ph type="dt" sz="half" idx="10"/>
          </p:nvPr>
        </p:nvSpPr>
        <p:spPr/>
        <p:txBody>
          <a:bodyPr/>
          <a:lstStyle>
            <a:lvl1pPr>
              <a:defRPr>
                <a:solidFill>
                  <a:schemeClr val="bg1"/>
                </a:solidFill>
              </a:defRPr>
            </a:lvl1pPr>
          </a:lstStyle>
          <a:p>
            <a:fld id="{8DAA1E6B-C33F-A043-9DE3-5989971D9D24}" type="datetimeFigureOut">
              <a:rPr lang="en-US" smtClean="0"/>
              <a:pPr/>
              <a:t>2/10/2020</a:t>
            </a:fld>
            <a:endParaRPr lang="en-US" dirty="0"/>
          </a:p>
        </p:txBody>
      </p:sp>
      <p:sp>
        <p:nvSpPr>
          <p:cNvPr id="5" name="Footer Placeholder 4">
            <a:extLst>
              <a:ext uri="{FF2B5EF4-FFF2-40B4-BE49-F238E27FC236}">
                <a16:creationId xmlns:a16="http://schemas.microsoft.com/office/drawing/2014/main" id="{8D5D9615-B896-0446-B877-87115BC8B5BD}"/>
              </a:ext>
            </a:extLst>
          </p:cNvPr>
          <p:cNvSpPr>
            <a:spLocks noGrp="1"/>
          </p:cNvSpPr>
          <p:nvPr>
            <p:ph type="ftr" sz="quarter" idx="11"/>
          </p:nvPr>
        </p:nvSpPr>
        <p:spPr>
          <a:xfrm>
            <a:off x="3322320" y="6356350"/>
            <a:ext cx="5443728"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05C02F3-54BE-2A42-B873-04E8D68B65A1}"/>
              </a:ext>
            </a:extLst>
          </p:cNvPr>
          <p:cNvSpPr>
            <a:spLocks noGrp="1"/>
          </p:cNvSpPr>
          <p:nvPr>
            <p:ph type="sldNum" sz="quarter" idx="12"/>
          </p:nvPr>
        </p:nvSpPr>
        <p:spPr>
          <a:xfrm>
            <a:off x="9107424" y="6356350"/>
            <a:ext cx="2743200" cy="365125"/>
          </a:xfrm>
        </p:spPr>
        <p:txBody>
          <a:bodyPr/>
          <a:lstStyle>
            <a:lvl1pPr>
              <a:defRPr>
                <a:solidFill>
                  <a:schemeClr val="bg1"/>
                </a:solidFill>
              </a:defRPr>
            </a:lvl1pPr>
          </a:lstStyle>
          <a:p>
            <a:fld id="{7D0C5C3C-E60E-144C-9A1A-00AFB7513CCE}" type="slidenum">
              <a:rPr lang="en-US" smtClean="0"/>
              <a:pPr/>
              <a:t>‹#›</a:t>
            </a:fld>
            <a:endParaRPr lang="en-US" dirty="0"/>
          </a:p>
        </p:txBody>
      </p:sp>
    </p:spTree>
    <p:extLst>
      <p:ext uri="{BB962C8B-B14F-4D97-AF65-F5344CB8AC3E}">
        <p14:creationId xmlns:p14="http://schemas.microsoft.com/office/powerpoint/2010/main" val="55594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FA1DF7-9615-CB4D-AB85-896A5404D2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37ADB8-773F-E949-8D82-B4F31279BAAD}"/>
              </a:ext>
            </a:extLst>
          </p:cNvPr>
          <p:cNvSpPr>
            <a:spLocks noGrp="1"/>
          </p:cNvSpPr>
          <p:nvPr>
            <p:ph type="title"/>
          </p:nvPr>
        </p:nvSpPr>
        <p:spPr>
          <a:xfrm>
            <a:off x="289560" y="272257"/>
            <a:ext cx="11561064" cy="879888"/>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EA8602-7A29-C34E-AB49-53C62419148C}"/>
              </a:ext>
            </a:extLst>
          </p:cNvPr>
          <p:cNvSpPr>
            <a:spLocks noGrp="1"/>
          </p:cNvSpPr>
          <p:nvPr>
            <p:ph idx="1"/>
          </p:nvPr>
        </p:nvSpPr>
        <p:spPr>
          <a:xfrm>
            <a:off x="289560" y="1252727"/>
            <a:ext cx="11561064" cy="49670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177E0C-DCD9-2D41-BC12-A3EE7F4E20E7}"/>
              </a:ext>
            </a:extLst>
          </p:cNvPr>
          <p:cNvSpPr>
            <a:spLocks noGrp="1"/>
          </p:cNvSpPr>
          <p:nvPr>
            <p:ph type="dt" sz="half" idx="10"/>
          </p:nvPr>
        </p:nvSpPr>
        <p:spPr/>
        <p:txBody>
          <a:bodyPr/>
          <a:lstStyle>
            <a:lvl1pPr>
              <a:defRPr>
                <a:solidFill>
                  <a:schemeClr val="bg1"/>
                </a:solidFill>
              </a:defRPr>
            </a:lvl1pPr>
          </a:lstStyle>
          <a:p>
            <a:fld id="{8DAA1E6B-C33F-A043-9DE3-5989971D9D24}" type="datetimeFigureOut">
              <a:rPr lang="en-US" smtClean="0"/>
              <a:pPr/>
              <a:t>2/10/2020</a:t>
            </a:fld>
            <a:endParaRPr lang="en-US" dirty="0"/>
          </a:p>
        </p:txBody>
      </p:sp>
      <p:sp>
        <p:nvSpPr>
          <p:cNvPr id="5" name="Footer Placeholder 4">
            <a:extLst>
              <a:ext uri="{FF2B5EF4-FFF2-40B4-BE49-F238E27FC236}">
                <a16:creationId xmlns:a16="http://schemas.microsoft.com/office/drawing/2014/main" id="{8D5D9615-B896-0446-B877-87115BC8B5BD}"/>
              </a:ext>
            </a:extLst>
          </p:cNvPr>
          <p:cNvSpPr>
            <a:spLocks noGrp="1"/>
          </p:cNvSpPr>
          <p:nvPr>
            <p:ph type="ftr" sz="quarter" idx="11"/>
          </p:nvPr>
        </p:nvSpPr>
        <p:spPr>
          <a:xfrm>
            <a:off x="3322320" y="6356350"/>
            <a:ext cx="5443728"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05C02F3-54BE-2A42-B873-04E8D68B65A1}"/>
              </a:ext>
            </a:extLst>
          </p:cNvPr>
          <p:cNvSpPr>
            <a:spLocks noGrp="1"/>
          </p:cNvSpPr>
          <p:nvPr>
            <p:ph type="sldNum" sz="quarter" idx="12"/>
          </p:nvPr>
        </p:nvSpPr>
        <p:spPr>
          <a:xfrm>
            <a:off x="9107424" y="6356350"/>
            <a:ext cx="2743200" cy="365125"/>
          </a:xfrm>
        </p:spPr>
        <p:txBody>
          <a:bodyPr/>
          <a:lstStyle>
            <a:lvl1pPr>
              <a:defRPr>
                <a:solidFill>
                  <a:schemeClr val="bg1"/>
                </a:solidFill>
              </a:defRPr>
            </a:lvl1pPr>
          </a:lstStyle>
          <a:p>
            <a:fld id="{7D0C5C3C-E60E-144C-9A1A-00AFB7513CCE}" type="slidenum">
              <a:rPr lang="en-US" smtClean="0"/>
              <a:pPr/>
              <a:t>‹#›</a:t>
            </a:fld>
            <a:endParaRPr lang="en-US" dirty="0"/>
          </a:p>
        </p:txBody>
      </p:sp>
    </p:spTree>
    <p:extLst>
      <p:ext uri="{BB962C8B-B14F-4D97-AF65-F5344CB8AC3E}">
        <p14:creationId xmlns:p14="http://schemas.microsoft.com/office/powerpoint/2010/main" val="3348256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653E-637F-5C4B-B80E-F781E134BBD0}"/>
              </a:ext>
            </a:extLst>
          </p:cNvPr>
          <p:cNvSpPr>
            <a:spLocks noGrp="1"/>
          </p:cNvSpPr>
          <p:nvPr>
            <p:ph type="title"/>
          </p:nvPr>
        </p:nvSpPr>
        <p:spPr>
          <a:xfrm>
            <a:off x="49352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E0D559-239A-D14A-9C9A-1F26F7685DEE}"/>
              </a:ext>
            </a:extLst>
          </p:cNvPr>
          <p:cNvSpPr>
            <a:spLocks noGrp="1"/>
          </p:cNvSpPr>
          <p:nvPr>
            <p:ph type="body" idx="1"/>
          </p:nvPr>
        </p:nvSpPr>
        <p:spPr>
          <a:xfrm>
            <a:off x="493522"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AAD4B-5211-AE41-A8C6-370CB14AB00A}"/>
              </a:ext>
            </a:extLst>
          </p:cNvPr>
          <p:cNvSpPr>
            <a:spLocks noGrp="1"/>
          </p:cNvSpPr>
          <p:nvPr>
            <p:ph type="dt" sz="half" idx="10"/>
          </p:nvPr>
        </p:nvSpPr>
        <p:spPr/>
        <p:txBody>
          <a:bodyPr/>
          <a:lstStyle/>
          <a:p>
            <a:fld id="{8DAA1E6B-C33F-A043-9DE3-5989971D9D24}" type="datetimeFigureOut">
              <a:rPr lang="en-US" smtClean="0"/>
              <a:t>2/10/2020</a:t>
            </a:fld>
            <a:endParaRPr lang="en-US"/>
          </a:p>
        </p:txBody>
      </p:sp>
      <p:sp>
        <p:nvSpPr>
          <p:cNvPr id="5" name="Footer Placeholder 4">
            <a:extLst>
              <a:ext uri="{FF2B5EF4-FFF2-40B4-BE49-F238E27FC236}">
                <a16:creationId xmlns:a16="http://schemas.microsoft.com/office/drawing/2014/main" id="{7B680CA2-D5B3-D142-8B1E-CC836B518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97818-095C-F54C-8243-1CA9016208A2}"/>
              </a:ext>
            </a:extLst>
          </p:cNvPr>
          <p:cNvSpPr>
            <a:spLocks noGrp="1"/>
          </p:cNvSpPr>
          <p:nvPr>
            <p:ph type="sldNum" sz="quarter" idx="12"/>
          </p:nvPr>
        </p:nvSpPr>
        <p:spPr/>
        <p:txBody>
          <a:bodyPr/>
          <a:lstStyle/>
          <a:p>
            <a:fld id="{7D0C5C3C-E60E-144C-9A1A-00AFB7513CCE}" type="slidenum">
              <a:rPr lang="en-US" smtClean="0"/>
              <a:t>‹#›</a:t>
            </a:fld>
            <a:endParaRPr lang="en-US"/>
          </a:p>
        </p:txBody>
      </p:sp>
    </p:spTree>
    <p:extLst>
      <p:ext uri="{BB962C8B-B14F-4D97-AF65-F5344CB8AC3E}">
        <p14:creationId xmlns:p14="http://schemas.microsoft.com/office/powerpoint/2010/main" val="310257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EC234-AFAB-A14A-97F0-174C1BA6D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9DD91-D553-C844-A745-3069D9A4BFFE}"/>
              </a:ext>
            </a:extLst>
          </p:cNvPr>
          <p:cNvSpPr>
            <a:spLocks noGrp="1"/>
          </p:cNvSpPr>
          <p:nvPr>
            <p:ph sz="half" idx="1"/>
          </p:nvPr>
        </p:nvSpPr>
        <p:spPr>
          <a:xfrm>
            <a:off x="463296" y="1307592"/>
            <a:ext cx="5181600" cy="4841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AE0276-73E5-2E41-A889-79D68314B48D}"/>
              </a:ext>
            </a:extLst>
          </p:cNvPr>
          <p:cNvSpPr>
            <a:spLocks noGrp="1"/>
          </p:cNvSpPr>
          <p:nvPr>
            <p:ph sz="half" idx="2"/>
          </p:nvPr>
        </p:nvSpPr>
        <p:spPr>
          <a:xfrm>
            <a:off x="5797296" y="1307592"/>
            <a:ext cx="5181600" cy="4841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C4CD74-0EA8-4A40-A8E0-943A7500D910}"/>
              </a:ext>
            </a:extLst>
          </p:cNvPr>
          <p:cNvSpPr>
            <a:spLocks noGrp="1"/>
          </p:cNvSpPr>
          <p:nvPr>
            <p:ph type="dt" sz="half" idx="10"/>
          </p:nvPr>
        </p:nvSpPr>
        <p:spPr/>
        <p:txBody>
          <a:bodyPr/>
          <a:lstStyle/>
          <a:p>
            <a:fld id="{8DAA1E6B-C33F-A043-9DE3-5989971D9D24}" type="datetimeFigureOut">
              <a:rPr lang="en-US" smtClean="0"/>
              <a:t>2/10/2020</a:t>
            </a:fld>
            <a:endParaRPr lang="en-US"/>
          </a:p>
        </p:txBody>
      </p:sp>
      <p:sp>
        <p:nvSpPr>
          <p:cNvPr id="6" name="Footer Placeholder 5">
            <a:extLst>
              <a:ext uri="{FF2B5EF4-FFF2-40B4-BE49-F238E27FC236}">
                <a16:creationId xmlns:a16="http://schemas.microsoft.com/office/drawing/2014/main" id="{70BA44F6-C415-5F4D-8D7C-E5297A382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E593C-8568-0042-A875-BC0BAB9F9A6F}"/>
              </a:ext>
            </a:extLst>
          </p:cNvPr>
          <p:cNvSpPr>
            <a:spLocks noGrp="1"/>
          </p:cNvSpPr>
          <p:nvPr>
            <p:ph type="sldNum" sz="quarter" idx="12"/>
          </p:nvPr>
        </p:nvSpPr>
        <p:spPr/>
        <p:txBody>
          <a:bodyPr/>
          <a:lstStyle/>
          <a:p>
            <a:fld id="{7D0C5C3C-E60E-144C-9A1A-00AFB7513CCE}" type="slidenum">
              <a:rPr lang="en-US" smtClean="0"/>
              <a:t>‹#›</a:t>
            </a:fld>
            <a:endParaRPr lang="en-US"/>
          </a:p>
        </p:txBody>
      </p:sp>
    </p:spTree>
    <p:extLst>
      <p:ext uri="{BB962C8B-B14F-4D97-AF65-F5344CB8AC3E}">
        <p14:creationId xmlns:p14="http://schemas.microsoft.com/office/powerpoint/2010/main" val="313435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7F6B-2589-9A4E-9ADB-0DC53C8C6C9C}"/>
              </a:ext>
            </a:extLst>
          </p:cNvPr>
          <p:cNvSpPr>
            <a:spLocks noGrp="1"/>
          </p:cNvSpPr>
          <p:nvPr>
            <p:ph type="title"/>
          </p:nvPr>
        </p:nvSpPr>
        <p:spPr>
          <a:xfrm>
            <a:off x="289560" y="272257"/>
            <a:ext cx="10515600" cy="83416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4C4593-DC6C-F442-9B50-F10370E71C53}"/>
              </a:ext>
            </a:extLst>
          </p:cNvPr>
          <p:cNvSpPr>
            <a:spLocks noGrp="1"/>
          </p:cNvSpPr>
          <p:nvPr>
            <p:ph type="body" idx="1"/>
          </p:nvPr>
        </p:nvSpPr>
        <p:spPr>
          <a:xfrm>
            <a:off x="437452" y="12239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DB05F-410A-664D-804D-EDBA87FDAFE4}"/>
              </a:ext>
            </a:extLst>
          </p:cNvPr>
          <p:cNvSpPr>
            <a:spLocks noGrp="1"/>
          </p:cNvSpPr>
          <p:nvPr>
            <p:ph sz="half" idx="2"/>
          </p:nvPr>
        </p:nvSpPr>
        <p:spPr>
          <a:xfrm>
            <a:off x="437452" y="20478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1D52DB0-3044-7D40-AB84-BFB8FB71A310}"/>
              </a:ext>
            </a:extLst>
          </p:cNvPr>
          <p:cNvSpPr>
            <a:spLocks noGrp="1"/>
          </p:cNvSpPr>
          <p:nvPr>
            <p:ph type="body" sz="quarter" idx="3"/>
          </p:nvPr>
        </p:nvSpPr>
        <p:spPr>
          <a:xfrm>
            <a:off x="5769864" y="12239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7193D-A406-864D-9035-F610A59288C3}"/>
              </a:ext>
            </a:extLst>
          </p:cNvPr>
          <p:cNvSpPr>
            <a:spLocks noGrp="1"/>
          </p:cNvSpPr>
          <p:nvPr>
            <p:ph sz="quarter" idx="4"/>
          </p:nvPr>
        </p:nvSpPr>
        <p:spPr>
          <a:xfrm>
            <a:off x="5769864" y="20478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3EEAB-A98E-D149-AC17-CF666937465F}"/>
              </a:ext>
            </a:extLst>
          </p:cNvPr>
          <p:cNvSpPr>
            <a:spLocks noGrp="1"/>
          </p:cNvSpPr>
          <p:nvPr>
            <p:ph type="dt" sz="half" idx="10"/>
          </p:nvPr>
        </p:nvSpPr>
        <p:spPr/>
        <p:txBody>
          <a:bodyPr/>
          <a:lstStyle/>
          <a:p>
            <a:fld id="{8DAA1E6B-C33F-A043-9DE3-5989971D9D24}" type="datetimeFigureOut">
              <a:rPr lang="en-US" smtClean="0"/>
              <a:t>2/10/2020</a:t>
            </a:fld>
            <a:endParaRPr lang="en-US"/>
          </a:p>
        </p:txBody>
      </p:sp>
      <p:sp>
        <p:nvSpPr>
          <p:cNvPr id="8" name="Footer Placeholder 7">
            <a:extLst>
              <a:ext uri="{FF2B5EF4-FFF2-40B4-BE49-F238E27FC236}">
                <a16:creationId xmlns:a16="http://schemas.microsoft.com/office/drawing/2014/main" id="{E682B451-27EF-244C-9FDC-51D36E89B6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9F8414-147B-FE44-B3EA-CA21F61E4C34}"/>
              </a:ext>
            </a:extLst>
          </p:cNvPr>
          <p:cNvSpPr>
            <a:spLocks noGrp="1"/>
          </p:cNvSpPr>
          <p:nvPr>
            <p:ph type="sldNum" sz="quarter" idx="12"/>
          </p:nvPr>
        </p:nvSpPr>
        <p:spPr/>
        <p:txBody>
          <a:bodyPr/>
          <a:lstStyle/>
          <a:p>
            <a:fld id="{7D0C5C3C-E60E-144C-9A1A-00AFB7513CCE}" type="slidenum">
              <a:rPr lang="en-US" smtClean="0"/>
              <a:t>‹#›</a:t>
            </a:fld>
            <a:endParaRPr lang="en-US"/>
          </a:p>
        </p:txBody>
      </p:sp>
    </p:spTree>
    <p:extLst>
      <p:ext uri="{BB962C8B-B14F-4D97-AF65-F5344CB8AC3E}">
        <p14:creationId xmlns:p14="http://schemas.microsoft.com/office/powerpoint/2010/main" val="354663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3B28-73BE-FF4E-9A5F-03E16BB1EE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5BC0AA-19CC-6A42-8D61-0F395083BA35}"/>
              </a:ext>
            </a:extLst>
          </p:cNvPr>
          <p:cNvSpPr>
            <a:spLocks noGrp="1"/>
          </p:cNvSpPr>
          <p:nvPr>
            <p:ph type="dt" sz="half" idx="10"/>
          </p:nvPr>
        </p:nvSpPr>
        <p:spPr/>
        <p:txBody>
          <a:bodyPr/>
          <a:lstStyle/>
          <a:p>
            <a:fld id="{8DAA1E6B-C33F-A043-9DE3-5989971D9D24}" type="datetimeFigureOut">
              <a:rPr lang="en-US" smtClean="0"/>
              <a:t>2/10/2020</a:t>
            </a:fld>
            <a:endParaRPr lang="en-US"/>
          </a:p>
        </p:txBody>
      </p:sp>
      <p:sp>
        <p:nvSpPr>
          <p:cNvPr id="4" name="Footer Placeholder 3">
            <a:extLst>
              <a:ext uri="{FF2B5EF4-FFF2-40B4-BE49-F238E27FC236}">
                <a16:creationId xmlns:a16="http://schemas.microsoft.com/office/drawing/2014/main" id="{9FB0DE8C-CA9D-C640-81BF-B52A9A06E1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72E8B6-6B1E-A345-843C-1BC61CE02832}"/>
              </a:ext>
            </a:extLst>
          </p:cNvPr>
          <p:cNvSpPr>
            <a:spLocks noGrp="1"/>
          </p:cNvSpPr>
          <p:nvPr>
            <p:ph type="sldNum" sz="quarter" idx="12"/>
          </p:nvPr>
        </p:nvSpPr>
        <p:spPr/>
        <p:txBody>
          <a:bodyPr/>
          <a:lstStyle/>
          <a:p>
            <a:fld id="{7D0C5C3C-E60E-144C-9A1A-00AFB7513CCE}" type="slidenum">
              <a:rPr lang="en-US" smtClean="0"/>
              <a:t>‹#›</a:t>
            </a:fld>
            <a:endParaRPr lang="en-US"/>
          </a:p>
        </p:txBody>
      </p:sp>
    </p:spTree>
    <p:extLst>
      <p:ext uri="{BB962C8B-B14F-4D97-AF65-F5344CB8AC3E}">
        <p14:creationId xmlns:p14="http://schemas.microsoft.com/office/powerpoint/2010/main" val="348156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BFD0F7-AC50-DD46-A678-B7864145CCD5}"/>
              </a:ext>
            </a:extLst>
          </p:cNvPr>
          <p:cNvSpPr>
            <a:spLocks noGrp="1"/>
          </p:cNvSpPr>
          <p:nvPr>
            <p:ph type="dt" sz="half" idx="10"/>
          </p:nvPr>
        </p:nvSpPr>
        <p:spPr/>
        <p:txBody>
          <a:bodyPr/>
          <a:lstStyle/>
          <a:p>
            <a:fld id="{8DAA1E6B-C33F-A043-9DE3-5989971D9D24}" type="datetimeFigureOut">
              <a:rPr lang="en-US" smtClean="0"/>
              <a:t>2/10/2020</a:t>
            </a:fld>
            <a:endParaRPr lang="en-US"/>
          </a:p>
        </p:txBody>
      </p:sp>
      <p:sp>
        <p:nvSpPr>
          <p:cNvPr id="3" name="Footer Placeholder 2">
            <a:extLst>
              <a:ext uri="{FF2B5EF4-FFF2-40B4-BE49-F238E27FC236}">
                <a16:creationId xmlns:a16="http://schemas.microsoft.com/office/drawing/2014/main" id="{922F5A62-175E-4748-9A16-9CDC1D96B4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400B5D-3DFE-8C45-9102-A3A0EFBB00DB}"/>
              </a:ext>
            </a:extLst>
          </p:cNvPr>
          <p:cNvSpPr>
            <a:spLocks noGrp="1"/>
          </p:cNvSpPr>
          <p:nvPr>
            <p:ph type="sldNum" sz="quarter" idx="12"/>
          </p:nvPr>
        </p:nvSpPr>
        <p:spPr/>
        <p:txBody>
          <a:bodyPr/>
          <a:lstStyle/>
          <a:p>
            <a:fld id="{7D0C5C3C-E60E-144C-9A1A-00AFB7513CCE}" type="slidenum">
              <a:rPr lang="en-US" smtClean="0"/>
              <a:t>‹#›</a:t>
            </a:fld>
            <a:endParaRPr lang="en-US"/>
          </a:p>
        </p:txBody>
      </p:sp>
    </p:spTree>
    <p:extLst>
      <p:ext uri="{BB962C8B-B14F-4D97-AF65-F5344CB8AC3E}">
        <p14:creationId xmlns:p14="http://schemas.microsoft.com/office/powerpoint/2010/main" val="325541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11BA3D-4F3F-6243-B53D-17EE299562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E8D8FFB6-DF08-9D4C-9797-E7601E48FCF2}"/>
              </a:ext>
            </a:extLst>
          </p:cNvPr>
          <p:cNvSpPr>
            <a:spLocks noGrp="1"/>
          </p:cNvSpPr>
          <p:nvPr>
            <p:ph type="title"/>
          </p:nvPr>
        </p:nvSpPr>
        <p:spPr>
          <a:xfrm>
            <a:off x="289560" y="272257"/>
            <a:ext cx="10920984" cy="8798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1ADB4B-1B09-B247-B5F7-E64588374DFF}"/>
              </a:ext>
            </a:extLst>
          </p:cNvPr>
          <p:cNvSpPr>
            <a:spLocks noGrp="1"/>
          </p:cNvSpPr>
          <p:nvPr>
            <p:ph type="body" idx="1"/>
          </p:nvPr>
        </p:nvSpPr>
        <p:spPr>
          <a:xfrm>
            <a:off x="289560" y="1252727"/>
            <a:ext cx="10920984" cy="49670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B5F18BA-4F98-0041-9D24-3FEBA221A1BF}"/>
              </a:ext>
            </a:extLst>
          </p:cNvPr>
          <p:cNvSpPr>
            <a:spLocks noGrp="1"/>
          </p:cNvSpPr>
          <p:nvPr>
            <p:ph type="dt" sz="half" idx="2"/>
          </p:nvPr>
        </p:nvSpPr>
        <p:spPr>
          <a:xfrm>
            <a:off x="28956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A1E6B-C33F-A043-9DE3-5989971D9D24}" type="datetimeFigureOut">
              <a:rPr lang="en-US" smtClean="0"/>
              <a:t>2/10/2020</a:t>
            </a:fld>
            <a:endParaRPr lang="en-US"/>
          </a:p>
        </p:txBody>
      </p:sp>
      <p:sp>
        <p:nvSpPr>
          <p:cNvPr id="5" name="Footer Placeholder 4">
            <a:extLst>
              <a:ext uri="{FF2B5EF4-FFF2-40B4-BE49-F238E27FC236}">
                <a16:creationId xmlns:a16="http://schemas.microsoft.com/office/drawing/2014/main" id="{AE89533A-5F16-A741-BD6A-D8B0FD55B289}"/>
              </a:ext>
            </a:extLst>
          </p:cNvPr>
          <p:cNvSpPr>
            <a:spLocks noGrp="1"/>
          </p:cNvSpPr>
          <p:nvPr>
            <p:ph type="ftr" sz="quarter" idx="3"/>
          </p:nvPr>
        </p:nvSpPr>
        <p:spPr>
          <a:xfrm>
            <a:off x="3322320" y="6356350"/>
            <a:ext cx="48524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F14B7D-EB91-404A-AEE3-E3835CBA5E9D}"/>
              </a:ext>
            </a:extLst>
          </p:cNvPr>
          <p:cNvSpPr>
            <a:spLocks noGrp="1"/>
          </p:cNvSpPr>
          <p:nvPr>
            <p:ph type="sldNum" sz="quarter" idx="4"/>
          </p:nvPr>
        </p:nvSpPr>
        <p:spPr>
          <a:xfrm>
            <a:off x="8467344"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C5C3C-E60E-144C-9A1A-00AFB7513CCE}" type="slidenum">
              <a:rPr lang="en-US" smtClean="0"/>
              <a:t>‹#›</a:t>
            </a:fld>
            <a:endParaRPr lang="en-US"/>
          </a:p>
        </p:txBody>
      </p:sp>
    </p:spTree>
    <p:extLst>
      <p:ext uri="{BB962C8B-B14F-4D97-AF65-F5344CB8AC3E}">
        <p14:creationId xmlns:p14="http://schemas.microsoft.com/office/powerpoint/2010/main" val="1819699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6.xml"/><Relationship Id="rId4" Type="http://schemas.openxmlformats.org/officeDocument/2006/relationships/hyperlink" Target="https://www.safe4me.co.uk/resource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schoolyouthengagement@hampshire.pnn.police.uk"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AD95-FCF2-7642-B00C-783B6F1FC2EF}"/>
              </a:ext>
            </a:extLst>
          </p:cNvPr>
          <p:cNvSpPr>
            <a:spLocks noGrp="1"/>
          </p:cNvSpPr>
          <p:nvPr>
            <p:ph type="ctrTitle"/>
          </p:nvPr>
        </p:nvSpPr>
        <p:spPr>
          <a:xfrm>
            <a:off x="1735137" y="3754245"/>
            <a:ext cx="9144000" cy="1006475"/>
          </a:xfrm>
        </p:spPr>
        <p:txBody>
          <a:bodyPr>
            <a:normAutofit fontScale="90000"/>
          </a:bodyPr>
          <a:lstStyle/>
          <a:p>
            <a:r>
              <a:rPr lang="en-US" dirty="0"/>
              <a:t>‘County Lines’</a:t>
            </a:r>
            <a:br>
              <a:rPr lang="en-US" dirty="0"/>
            </a:br>
            <a:r>
              <a:rPr lang="en-US" dirty="0"/>
              <a:t>Child Criminal Exploitation </a:t>
            </a:r>
            <a:br>
              <a:rPr lang="en-US" dirty="0"/>
            </a:br>
            <a:r>
              <a:rPr lang="en-US" dirty="0"/>
              <a:t>&amp; </a:t>
            </a:r>
            <a:br>
              <a:rPr lang="en-US" dirty="0"/>
            </a:br>
            <a:r>
              <a:rPr lang="en-US" dirty="0"/>
              <a:t>Police Information Sharing Processes </a:t>
            </a:r>
          </a:p>
        </p:txBody>
      </p:sp>
      <p:pic>
        <p:nvPicPr>
          <p:cNvPr id="5" name="Picture 4">
            <a:extLst>
              <a:ext uri="{FF2B5EF4-FFF2-40B4-BE49-F238E27FC236}">
                <a16:creationId xmlns:a16="http://schemas.microsoft.com/office/drawing/2014/main" id="{ADDC61D1-A4B8-FC4B-9213-CFECE0C038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45353"/>
            <a:ext cx="1853347" cy="1797747"/>
          </a:xfrm>
          <a:prstGeom prst="rect">
            <a:avLst/>
          </a:prstGeom>
        </p:spPr>
      </p:pic>
      <p:sp>
        <p:nvSpPr>
          <p:cNvPr id="4" name="TextBox 3"/>
          <p:cNvSpPr txBox="1"/>
          <p:nvPr/>
        </p:nvSpPr>
        <p:spPr>
          <a:xfrm>
            <a:off x="304800" y="5085775"/>
            <a:ext cx="11801475" cy="1569660"/>
          </a:xfrm>
          <a:prstGeom prst="rect">
            <a:avLst/>
          </a:prstGeom>
          <a:noFill/>
        </p:spPr>
        <p:txBody>
          <a:bodyPr wrap="square" rtlCol="0">
            <a:spAutoFit/>
          </a:bodyPr>
          <a:lstStyle/>
          <a:p>
            <a:pPr algn="ctr"/>
            <a:r>
              <a:rPr lang="en-GB" sz="3200" dirty="0">
                <a:solidFill>
                  <a:schemeClr val="bg1"/>
                </a:solidFill>
              </a:rPr>
              <a:t>DCI Ross Toms Intelligence, Tasking and Development</a:t>
            </a:r>
          </a:p>
          <a:p>
            <a:pPr algn="ctr"/>
            <a:r>
              <a:rPr lang="en-GB" sz="3200" dirty="0">
                <a:solidFill>
                  <a:schemeClr val="bg1"/>
                </a:solidFill>
              </a:rPr>
              <a:t>PC Maria Carrick, Education &amp; Youth Engagement Coordinator</a:t>
            </a:r>
          </a:p>
          <a:p>
            <a:pPr algn="ctr"/>
            <a:r>
              <a:rPr lang="en-GB" sz="3200" dirty="0">
                <a:solidFill>
                  <a:schemeClr val="bg1"/>
                </a:solidFill>
              </a:rPr>
              <a:t>PC Matthew Painter, Serious &amp; Organised Crime Unit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475" y="-38100"/>
            <a:ext cx="1955800" cy="1955800"/>
          </a:xfrm>
          <a:prstGeom prst="rect">
            <a:avLst/>
          </a:prstGeom>
        </p:spPr>
      </p:pic>
    </p:spTree>
    <p:extLst>
      <p:ext uri="{BB962C8B-B14F-4D97-AF65-F5344CB8AC3E}">
        <p14:creationId xmlns:p14="http://schemas.microsoft.com/office/powerpoint/2010/main" val="34761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p:tgtEl>
                                          <p:spTgt spid="5"/>
                                        </p:tgtEl>
                                        <p:attrNameLst>
                                          <p:attrName>ppt_y</p:attrName>
                                        </p:attrNameLst>
                                      </p:cBhvr>
                                      <p:tavLst>
                                        <p:tav tm="0">
                                          <p:val>
                                            <p:strVal val="#ppt_y-#ppt_h*1.125000"/>
                                          </p:val>
                                        </p:tav>
                                        <p:tav tm="100000">
                                          <p:val>
                                            <p:strVal val="#ppt_y"/>
                                          </p:val>
                                        </p:tav>
                                      </p:tavLst>
                                    </p:anim>
                                    <p:animEffect transition="in" filter="wipe(down)">
                                      <p:cBhvr>
                                        <p:cTn id="8"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Crack Cocaine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3" name="Rectangle 2"/>
          <p:cNvSpPr/>
          <p:nvPr/>
        </p:nvSpPr>
        <p:spPr>
          <a:xfrm>
            <a:off x="291306" y="960377"/>
            <a:ext cx="10884429" cy="6506589"/>
          </a:xfrm>
          <a:prstGeom prst="rect">
            <a:avLst/>
          </a:prstGeom>
        </p:spPr>
        <p:txBody>
          <a:bodyPr wrap="square">
            <a:spAutoFit/>
          </a:bodyPr>
          <a:lstStyle/>
          <a:p>
            <a:pPr marL="457200" indent="-457200">
              <a:lnSpc>
                <a:spcPct val="150000"/>
              </a:lnSpc>
              <a:buFont typeface="Wingdings" panose="05000000000000000000" pitchFamily="2" charset="2"/>
              <a:buChar char="Ø"/>
            </a:pPr>
            <a:r>
              <a:rPr lang="en-GB" altLang="en-US" sz="2800" b="1" dirty="0"/>
              <a:t>Crystalised powder cocaine washed up or ‘cooked’ with baking soda - often called white, rock.</a:t>
            </a:r>
          </a:p>
          <a:p>
            <a:pPr>
              <a:lnSpc>
                <a:spcPct val="150000"/>
              </a:lnSpc>
            </a:pPr>
            <a:endParaRPr lang="en-GB" altLang="en-US" sz="1200" b="1" dirty="0"/>
          </a:p>
          <a:p>
            <a:pPr marL="457200" indent="-457200">
              <a:lnSpc>
                <a:spcPct val="150000"/>
              </a:lnSpc>
              <a:buFont typeface="Wingdings" panose="05000000000000000000" pitchFamily="2" charset="2"/>
              <a:buChar char="Ø"/>
            </a:pPr>
            <a:r>
              <a:rPr lang="en-GB" altLang="en-US" sz="2800" b="1" dirty="0"/>
              <a:t>Small rocks often yellowish tint - smaller than a 5p piece</a:t>
            </a:r>
          </a:p>
          <a:p>
            <a:pPr>
              <a:lnSpc>
                <a:spcPct val="150000"/>
              </a:lnSpc>
            </a:pPr>
            <a:endParaRPr lang="en-GB" altLang="en-US" sz="1200" b="1" dirty="0"/>
          </a:p>
          <a:p>
            <a:pPr marL="457200" indent="-457200">
              <a:lnSpc>
                <a:spcPct val="150000"/>
              </a:lnSpc>
              <a:buFont typeface="Wingdings" panose="05000000000000000000" pitchFamily="2" charset="2"/>
              <a:buChar char="Ø"/>
            </a:pPr>
            <a:r>
              <a:rPr lang="en-GB" altLang="en-US" sz="2800" b="1" dirty="0"/>
              <a:t>Deals often buy 2 for 3 - each rock sold @ £10 - £20</a:t>
            </a:r>
          </a:p>
          <a:p>
            <a:pPr>
              <a:lnSpc>
                <a:spcPct val="150000"/>
              </a:lnSpc>
            </a:pPr>
            <a:endParaRPr lang="en-GB" altLang="en-US" sz="1200" b="1" dirty="0"/>
          </a:p>
          <a:p>
            <a:pPr marL="457200" indent="-457200">
              <a:lnSpc>
                <a:spcPct val="150000"/>
              </a:lnSpc>
              <a:buFont typeface="Wingdings" panose="05000000000000000000" pitchFamily="2" charset="2"/>
              <a:buChar char="Ø"/>
            </a:pPr>
            <a:r>
              <a:rPr lang="en-GB" altLang="en-US" sz="2800" b="1" dirty="0"/>
              <a:t>Extreme high - lasting approx. 20 mins</a:t>
            </a:r>
          </a:p>
          <a:p>
            <a:pPr>
              <a:lnSpc>
                <a:spcPct val="150000"/>
              </a:lnSpc>
            </a:pPr>
            <a:endParaRPr lang="en-GB" altLang="en-US" sz="1200" b="1" dirty="0"/>
          </a:p>
          <a:p>
            <a:pPr marL="457200" indent="-457200">
              <a:buFont typeface="Wingdings" panose="05000000000000000000" pitchFamily="2" charset="2"/>
              <a:buChar char="Ø"/>
            </a:pPr>
            <a:r>
              <a:rPr lang="en-GB" altLang="en-US" sz="2800" b="1" dirty="0"/>
              <a:t>Highly addictive</a:t>
            </a:r>
          </a:p>
          <a:p>
            <a:r>
              <a:rPr lang="en-GB" altLang="en-US" sz="2800" b="1" dirty="0"/>
              <a:t>    Smoked not snorted - reaches brain fast</a:t>
            </a:r>
          </a:p>
          <a:p>
            <a:pPr>
              <a:lnSpc>
                <a:spcPct val="150000"/>
              </a:lnSpc>
            </a:pPr>
            <a:endParaRPr lang="en-GB" altLang="en-US" sz="2800" b="1" dirty="0"/>
          </a:p>
          <a:p>
            <a:pPr marL="457200" indent="-457200">
              <a:lnSpc>
                <a:spcPct val="150000"/>
              </a:lnSpc>
              <a:buFont typeface="Wingdings" panose="05000000000000000000" pitchFamily="2" charset="2"/>
              <a:buChar char="Ø"/>
            </a:pPr>
            <a:endParaRPr lang="en-GB" altLang="en-US" sz="2800" b="1" dirty="0"/>
          </a:p>
        </p:txBody>
      </p:sp>
      <p:pic>
        <p:nvPicPr>
          <p:cNvPr id="7" name="Picture 6">
            <a:extLst>
              <a:ext uri="{FF2B5EF4-FFF2-40B4-BE49-F238E27FC236}">
                <a16:creationId xmlns:a16="http://schemas.microsoft.com/office/drawing/2014/main" id="{F33D77E4-079C-4A4C-BF92-0466F44CFCF0}"/>
              </a:ext>
            </a:extLst>
          </p:cNvPr>
          <p:cNvPicPr>
            <a:picLocks noChangeAspect="1"/>
          </p:cNvPicPr>
          <p:nvPr/>
        </p:nvPicPr>
        <p:blipFill rotWithShape="1">
          <a:blip r:embed="rId3">
            <a:extLst>
              <a:ext uri="{28A0092B-C50C-407E-A947-70E740481C1C}">
                <a14:useLocalDpi xmlns:a14="http://schemas.microsoft.com/office/drawing/2010/main" val="0"/>
              </a:ext>
            </a:extLst>
          </a:blip>
          <a:srcRect l="51855" t="31812" r="4108" b="21731"/>
          <a:stretch/>
        </p:blipFill>
        <p:spPr>
          <a:xfrm>
            <a:off x="8112154" y="4303280"/>
            <a:ext cx="2988080" cy="2364195"/>
          </a:xfrm>
          <a:prstGeom prst="rect">
            <a:avLst/>
          </a:prstGeom>
          <a:effectLst>
            <a:softEdge rad="127000"/>
          </a:effectLst>
        </p:spPr>
      </p:pic>
    </p:spTree>
    <p:extLst>
      <p:ext uri="{BB962C8B-B14F-4D97-AF65-F5344CB8AC3E}">
        <p14:creationId xmlns:p14="http://schemas.microsoft.com/office/powerpoint/2010/main" val="274678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Powder Cocaine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3" name="Rectangle 2"/>
          <p:cNvSpPr/>
          <p:nvPr/>
        </p:nvSpPr>
        <p:spPr>
          <a:xfrm>
            <a:off x="291306" y="960377"/>
            <a:ext cx="10884429" cy="7017306"/>
          </a:xfrm>
          <a:prstGeom prst="rect">
            <a:avLst/>
          </a:prstGeom>
        </p:spPr>
        <p:txBody>
          <a:bodyPr wrap="square">
            <a:spAutoFit/>
          </a:bodyPr>
          <a:lstStyle/>
          <a:p>
            <a:pPr marL="457200" indent="-457200">
              <a:lnSpc>
                <a:spcPct val="150000"/>
              </a:lnSpc>
              <a:buFont typeface="Wingdings" panose="05000000000000000000" pitchFamily="2" charset="2"/>
              <a:buChar char="Ø"/>
            </a:pPr>
            <a:r>
              <a:rPr lang="en-GB" altLang="en-US" sz="2800" b="1" dirty="0"/>
              <a:t>Powder cocaine is mostly used as recreational drug.</a:t>
            </a:r>
          </a:p>
          <a:p>
            <a:pPr>
              <a:lnSpc>
                <a:spcPct val="150000"/>
              </a:lnSpc>
            </a:pPr>
            <a:endParaRPr lang="en-GB" altLang="en-US" sz="1200" b="1" dirty="0"/>
          </a:p>
          <a:p>
            <a:pPr marL="457200" indent="-457200">
              <a:lnSpc>
                <a:spcPct val="150000"/>
              </a:lnSpc>
              <a:buFont typeface="Wingdings" panose="05000000000000000000" pitchFamily="2" charset="2"/>
              <a:buChar char="Ø"/>
            </a:pPr>
            <a:r>
              <a:rPr lang="en-GB" altLang="en-US" sz="2800" b="1" dirty="0"/>
              <a:t>Cocaine will comprise at least 80% of other substances</a:t>
            </a:r>
          </a:p>
          <a:p>
            <a:pPr>
              <a:lnSpc>
                <a:spcPct val="150000"/>
              </a:lnSpc>
            </a:pPr>
            <a:endParaRPr lang="en-GB" altLang="en-US" sz="1200" b="1" dirty="0"/>
          </a:p>
          <a:p>
            <a:pPr marL="457200" indent="-457200">
              <a:lnSpc>
                <a:spcPct val="150000"/>
              </a:lnSpc>
              <a:buFont typeface="Wingdings" panose="05000000000000000000" pitchFamily="2" charset="2"/>
              <a:buChar char="Ø"/>
            </a:pPr>
            <a:r>
              <a:rPr lang="en-GB" altLang="en-US" sz="2800" b="1" dirty="0"/>
              <a:t>Sold in grams @ £30 - £40. One gram will produce 10-14 lines.</a:t>
            </a:r>
          </a:p>
          <a:p>
            <a:pPr>
              <a:lnSpc>
                <a:spcPct val="150000"/>
              </a:lnSpc>
            </a:pPr>
            <a:endParaRPr lang="en-GB" altLang="en-US" sz="1200" b="1" dirty="0"/>
          </a:p>
          <a:p>
            <a:pPr marL="457200" indent="-457200">
              <a:lnSpc>
                <a:spcPct val="150000"/>
              </a:lnSpc>
              <a:buFont typeface="Wingdings" panose="05000000000000000000" pitchFamily="2" charset="2"/>
              <a:buChar char="Ø"/>
            </a:pPr>
            <a:r>
              <a:rPr lang="en-GB" altLang="en-US" sz="2800" b="1" dirty="0"/>
              <a:t>Euphoric, energetic, alert high - lasting up</a:t>
            </a:r>
          </a:p>
          <a:p>
            <a:pPr>
              <a:lnSpc>
                <a:spcPct val="150000"/>
              </a:lnSpc>
            </a:pPr>
            <a:r>
              <a:rPr lang="en-GB" altLang="en-US" sz="2800" b="1" dirty="0"/>
              <a:t>     to 60 mins</a:t>
            </a:r>
          </a:p>
          <a:p>
            <a:pPr>
              <a:lnSpc>
                <a:spcPct val="150000"/>
              </a:lnSpc>
            </a:pPr>
            <a:endParaRPr lang="en-GB" altLang="en-US" sz="1200" b="1" dirty="0"/>
          </a:p>
          <a:p>
            <a:pPr marL="457200" indent="-457200">
              <a:buFont typeface="Wingdings" panose="05000000000000000000" pitchFamily="2" charset="2"/>
              <a:buChar char="Ø"/>
            </a:pPr>
            <a:r>
              <a:rPr lang="en-GB" altLang="en-US" sz="2800" b="1" dirty="0"/>
              <a:t>Highly addictive -  usually snorted  </a:t>
            </a:r>
          </a:p>
          <a:p>
            <a:r>
              <a:rPr lang="en-GB" altLang="en-US" sz="2800" b="1" dirty="0"/>
              <a:t>     </a:t>
            </a:r>
          </a:p>
          <a:p>
            <a:r>
              <a:rPr lang="en-GB" altLang="en-US" sz="2800" b="1" dirty="0"/>
              <a:t>    </a:t>
            </a:r>
          </a:p>
          <a:p>
            <a:pPr marL="457200" indent="-457200">
              <a:lnSpc>
                <a:spcPct val="150000"/>
              </a:lnSpc>
              <a:buFont typeface="Wingdings" panose="05000000000000000000" pitchFamily="2" charset="2"/>
              <a:buChar char="Ø"/>
            </a:pPr>
            <a:endParaRPr lang="en-GB" altLang="en-US" sz="2800" b="1" dirty="0"/>
          </a:p>
        </p:txBody>
      </p:sp>
      <p:pic>
        <p:nvPicPr>
          <p:cNvPr id="2" name="Picture 1"/>
          <p:cNvPicPr>
            <a:picLocks noChangeAspect="1"/>
          </p:cNvPicPr>
          <p:nvPr/>
        </p:nvPicPr>
        <p:blipFill>
          <a:blip r:embed="rId3"/>
          <a:stretch>
            <a:fillRect/>
          </a:stretch>
        </p:blipFill>
        <p:spPr>
          <a:xfrm>
            <a:off x="8064500" y="4330700"/>
            <a:ext cx="2806699" cy="2171700"/>
          </a:xfrm>
          <a:prstGeom prst="rect">
            <a:avLst/>
          </a:prstGeom>
        </p:spPr>
      </p:pic>
    </p:spTree>
    <p:extLst>
      <p:ext uri="{BB962C8B-B14F-4D97-AF65-F5344CB8AC3E}">
        <p14:creationId xmlns:p14="http://schemas.microsoft.com/office/powerpoint/2010/main" val="366283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Heroin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3" name="Rectangle 2"/>
          <p:cNvSpPr/>
          <p:nvPr/>
        </p:nvSpPr>
        <p:spPr>
          <a:xfrm>
            <a:off x="177800" y="1002792"/>
            <a:ext cx="11125200" cy="4865114"/>
          </a:xfrm>
          <a:prstGeom prst="rect">
            <a:avLst/>
          </a:prstGeom>
        </p:spPr>
        <p:txBody>
          <a:bodyPr wrap="square">
            <a:spAutoFit/>
          </a:bodyPr>
          <a:lstStyle/>
          <a:p>
            <a:pPr marL="457200" indent="-457200">
              <a:lnSpc>
                <a:spcPct val="150000"/>
              </a:lnSpc>
              <a:buFont typeface="Wingdings" panose="05000000000000000000" pitchFamily="2" charset="2"/>
              <a:buChar char="Ø"/>
            </a:pPr>
            <a:r>
              <a:rPr lang="en-GB" altLang="en-US" sz="2800" b="1" dirty="0"/>
              <a:t>From opium poppies in Afghanistan and Pakistan regions</a:t>
            </a:r>
          </a:p>
          <a:p>
            <a:pPr>
              <a:lnSpc>
                <a:spcPct val="150000"/>
              </a:lnSpc>
            </a:pPr>
            <a:endParaRPr lang="en-GB" altLang="en-US" sz="1000" b="1" dirty="0"/>
          </a:p>
          <a:p>
            <a:pPr marL="457200" indent="-457200">
              <a:lnSpc>
                <a:spcPct val="150000"/>
              </a:lnSpc>
              <a:buFont typeface="Wingdings" panose="05000000000000000000" pitchFamily="2" charset="2"/>
              <a:buChar char="Ø"/>
            </a:pPr>
            <a:r>
              <a:rPr lang="en-GB" altLang="en-US" sz="2800" b="1" dirty="0"/>
              <a:t>Small bag amount is less than size of a 5 piece = av. cost £10</a:t>
            </a:r>
          </a:p>
          <a:p>
            <a:pPr>
              <a:lnSpc>
                <a:spcPct val="150000"/>
              </a:lnSpc>
            </a:pPr>
            <a:endParaRPr lang="en-GB" altLang="en-US" sz="1000" b="1" dirty="0"/>
          </a:p>
          <a:p>
            <a:pPr marL="457200" indent="-457200">
              <a:lnSpc>
                <a:spcPct val="150000"/>
              </a:lnSpc>
              <a:buFont typeface="Wingdings" panose="05000000000000000000" pitchFamily="2" charset="2"/>
              <a:buChar char="Ø"/>
            </a:pPr>
            <a:r>
              <a:rPr lang="en-GB" altLang="en-US" sz="2800" b="1" dirty="0"/>
              <a:t>Effect is a “downer” lasting approx. 4 hours - gives a fuzzy sensation </a:t>
            </a:r>
            <a:r>
              <a:rPr lang="en-GB" altLang="en-US" sz="2800" dirty="0"/>
              <a:t>(Mothers womb/ wrapped up in a duvet)</a:t>
            </a:r>
          </a:p>
          <a:p>
            <a:pPr marL="457200" indent="-457200">
              <a:lnSpc>
                <a:spcPct val="150000"/>
              </a:lnSpc>
              <a:buFont typeface="Wingdings" panose="05000000000000000000" pitchFamily="2" charset="2"/>
              <a:buChar char="Ø"/>
            </a:pPr>
            <a:r>
              <a:rPr lang="en-GB" altLang="en-US" sz="2800" b="1" dirty="0"/>
              <a:t>Users often offset heroin against crack </a:t>
            </a:r>
            <a:r>
              <a:rPr lang="en-GB" altLang="en-US" sz="2800" dirty="0"/>
              <a:t>(take one of each)</a:t>
            </a:r>
          </a:p>
          <a:p>
            <a:pPr>
              <a:lnSpc>
                <a:spcPct val="150000"/>
              </a:lnSpc>
            </a:pPr>
            <a:endParaRPr lang="en-GB" altLang="en-US" sz="1000" dirty="0"/>
          </a:p>
          <a:p>
            <a:pPr marL="457200" indent="-457200">
              <a:lnSpc>
                <a:spcPct val="150000"/>
              </a:lnSpc>
              <a:buFont typeface="Wingdings" panose="05000000000000000000" pitchFamily="2" charset="2"/>
              <a:buChar char="Ø"/>
            </a:pPr>
            <a:r>
              <a:rPr lang="en-GB" altLang="en-US" sz="2800" b="1" dirty="0"/>
              <a:t>Highly addictive, smoked or injected </a:t>
            </a:r>
          </a:p>
          <a:p>
            <a:pPr>
              <a:lnSpc>
                <a:spcPct val="150000"/>
              </a:lnSpc>
            </a:pPr>
            <a:endParaRPr lang="en-GB" altLang="en-US" sz="1000" b="1" dirty="0"/>
          </a:p>
        </p:txBody>
      </p:sp>
      <p:pic>
        <p:nvPicPr>
          <p:cNvPr id="7" name="Picture 6" descr="A picture containing indoor&#10;&#10;Description automatically generated">
            <a:extLst>
              <a:ext uri="{FF2B5EF4-FFF2-40B4-BE49-F238E27FC236}">
                <a16:creationId xmlns:a16="http://schemas.microsoft.com/office/drawing/2014/main" id="{143AE5A0-7FEA-4CE3-BAC6-AE43847300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930" r="4556" b="12416"/>
          <a:stretch/>
        </p:blipFill>
        <p:spPr>
          <a:xfrm>
            <a:off x="7256477" y="4644153"/>
            <a:ext cx="3690923" cy="2281253"/>
          </a:xfrm>
          <a:prstGeom prst="rect">
            <a:avLst/>
          </a:prstGeom>
          <a:effectLst>
            <a:softEdge rad="317500"/>
          </a:effectLst>
        </p:spPr>
      </p:pic>
    </p:spTree>
    <p:extLst>
      <p:ext uri="{BB962C8B-B14F-4D97-AF65-F5344CB8AC3E}">
        <p14:creationId xmlns:p14="http://schemas.microsoft.com/office/powerpoint/2010/main" val="421330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446588" y="1470024"/>
            <a:ext cx="4233292" cy="4613276"/>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algn="ctr">
              <a:lnSpc>
                <a:spcPct val="150000"/>
              </a:lnSpc>
            </a:pPr>
            <a:r>
              <a:rPr lang="en-GB" altLang="en-US" sz="3600" b="1" dirty="0"/>
              <a:t>Kinder egg cases commonly used to stash/conceal quantities of drugs</a:t>
            </a: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Kinder Egg Cases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700" y="1124744"/>
            <a:ext cx="6215522" cy="5478558"/>
          </a:xfrm>
          <a:prstGeom prst="rect">
            <a:avLst/>
          </a:prstGeom>
          <a:effectLst>
            <a:softEdge rad="317500"/>
          </a:effectLst>
        </p:spPr>
      </p:pic>
    </p:spTree>
    <p:extLst>
      <p:ext uri="{BB962C8B-B14F-4D97-AF65-F5344CB8AC3E}">
        <p14:creationId xmlns:p14="http://schemas.microsoft.com/office/powerpoint/2010/main" val="425651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422797" y="1009191"/>
            <a:ext cx="7839075" cy="5461459"/>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marL="457200" indent="-457200">
              <a:lnSpc>
                <a:spcPct val="150000"/>
              </a:lnSpc>
              <a:buFont typeface="Wingdings" panose="05000000000000000000" pitchFamily="2" charset="2"/>
              <a:buChar char="Ø"/>
            </a:pPr>
            <a:r>
              <a:rPr lang="en-GB" altLang="en-US" sz="2800" b="1" dirty="0"/>
              <a:t>Named after the deal network</a:t>
            </a:r>
          </a:p>
          <a:p>
            <a:pPr marL="457200" indent="-457200">
              <a:lnSpc>
                <a:spcPct val="150000"/>
              </a:lnSpc>
              <a:buFont typeface="Wingdings" panose="05000000000000000000" pitchFamily="2" charset="2"/>
              <a:buChar char="Ø"/>
            </a:pPr>
            <a:r>
              <a:rPr lang="en-GB" altLang="en-US" sz="2800" b="1" dirty="0"/>
              <a:t>Often based in the hub - acts as a call centre between the user and the runner</a:t>
            </a:r>
          </a:p>
          <a:p>
            <a:pPr marL="457200" indent="-457200">
              <a:lnSpc>
                <a:spcPct val="150000"/>
              </a:lnSpc>
              <a:buFont typeface="Wingdings" panose="05000000000000000000" pitchFamily="2" charset="2"/>
              <a:buChar char="Ø"/>
            </a:pPr>
            <a:r>
              <a:rPr lang="en-GB" altLang="en-US" sz="2800" b="1" dirty="0"/>
              <a:t>Pay as you go</a:t>
            </a:r>
          </a:p>
          <a:p>
            <a:pPr marL="457200" indent="-457200">
              <a:lnSpc>
                <a:spcPct val="150000"/>
              </a:lnSpc>
              <a:buFont typeface="Wingdings" panose="05000000000000000000" pitchFamily="2" charset="2"/>
              <a:buChar char="Ø"/>
            </a:pPr>
            <a:r>
              <a:rPr lang="en-GB" altLang="en-US" sz="2800" b="1" dirty="0"/>
              <a:t>Group/ bulk texts in “slang”</a:t>
            </a:r>
          </a:p>
          <a:p>
            <a:pPr marL="457200" indent="-457200">
              <a:lnSpc>
                <a:spcPct val="150000"/>
              </a:lnSpc>
              <a:buFont typeface="Wingdings" panose="05000000000000000000" pitchFamily="2" charset="2"/>
              <a:buChar char="Ø"/>
            </a:pPr>
            <a:r>
              <a:rPr lang="en-GB" altLang="en-US" sz="2800" b="1" dirty="0"/>
              <a:t>Often recycled – old ‘Nokia’ style</a:t>
            </a:r>
          </a:p>
          <a:p>
            <a:pPr marL="457200" indent="-457200">
              <a:lnSpc>
                <a:spcPct val="150000"/>
              </a:lnSpc>
              <a:buFont typeface="Wingdings" panose="05000000000000000000" pitchFamily="2" charset="2"/>
              <a:buChar char="Ø"/>
            </a:pPr>
            <a:r>
              <a:rPr lang="en-GB" altLang="en-US" sz="2800" b="1" dirty="0"/>
              <a:t>One phone can facilitate daily business worth £3,000 a day</a:t>
            </a: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The Deal Phone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3" name="Picture 2" descr="Screen of a cell phone&#10;&#10;Description automatically generated">
            <a:extLst>
              <a:ext uri="{FF2B5EF4-FFF2-40B4-BE49-F238E27FC236}">
                <a16:creationId xmlns:a16="http://schemas.microsoft.com/office/drawing/2014/main" id="{8723BCEF-5104-4A20-AECE-48D0059BA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3558" y="1260859"/>
            <a:ext cx="2861798" cy="5074110"/>
          </a:xfrm>
          <a:prstGeom prst="rect">
            <a:avLst/>
          </a:prstGeom>
          <a:effectLst>
            <a:softEdge rad="317500"/>
          </a:effectLst>
        </p:spPr>
      </p:pic>
    </p:spTree>
    <p:extLst>
      <p:ext uri="{BB962C8B-B14F-4D97-AF65-F5344CB8AC3E}">
        <p14:creationId xmlns:p14="http://schemas.microsoft.com/office/powerpoint/2010/main" val="54666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270933" y="1180572"/>
            <a:ext cx="10925175" cy="5461459"/>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marL="457200" indent="-457200">
              <a:lnSpc>
                <a:spcPct val="200000"/>
              </a:lnSpc>
              <a:buFont typeface="Wingdings" panose="05000000000000000000" pitchFamily="2" charset="2"/>
              <a:buChar char="Ø"/>
            </a:pPr>
            <a:r>
              <a:rPr lang="en-GB" altLang="en-US" sz="2800" b="1" dirty="0"/>
              <a:t>Discreet hire cars from legitimate companies</a:t>
            </a:r>
          </a:p>
          <a:p>
            <a:pPr marL="457200" indent="-457200">
              <a:lnSpc>
                <a:spcPct val="200000"/>
              </a:lnSpc>
              <a:buFont typeface="Wingdings" panose="05000000000000000000" pitchFamily="2" charset="2"/>
              <a:buChar char="Ø"/>
            </a:pPr>
            <a:r>
              <a:rPr lang="en-GB" altLang="en-US" sz="2800" b="1" dirty="0"/>
              <a:t>Often rack up thousands of miles</a:t>
            </a:r>
          </a:p>
          <a:p>
            <a:pPr marL="457200" indent="-457200">
              <a:lnSpc>
                <a:spcPct val="200000"/>
              </a:lnSpc>
              <a:buFont typeface="Wingdings" panose="05000000000000000000" pitchFamily="2" charset="2"/>
              <a:buChar char="Ø"/>
            </a:pPr>
            <a:r>
              <a:rPr lang="en-GB" altLang="en-US" sz="2800" b="1" dirty="0"/>
              <a:t>Use ‘back street’ lease companies - smoke screen</a:t>
            </a:r>
          </a:p>
          <a:p>
            <a:pPr marL="457200" indent="-457200">
              <a:lnSpc>
                <a:spcPct val="200000"/>
              </a:lnSpc>
              <a:buFont typeface="Wingdings" panose="05000000000000000000" pitchFamily="2" charset="2"/>
              <a:buChar char="Ø"/>
            </a:pPr>
            <a:r>
              <a:rPr lang="en-GB" altLang="en-US" sz="2800" b="1" dirty="0"/>
              <a:t>Trains increasingly popular</a:t>
            </a:r>
          </a:p>
          <a:p>
            <a:pPr marL="457200" indent="-457200">
              <a:lnSpc>
                <a:spcPct val="200000"/>
              </a:lnSpc>
              <a:buFont typeface="Wingdings" panose="05000000000000000000" pitchFamily="2" charset="2"/>
              <a:buChar char="Ø"/>
            </a:pPr>
            <a:r>
              <a:rPr lang="en-GB" altLang="en-US" sz="2800" b="1" dirty="0"/>
              <a:t>Trafficking is easier due to the</a:t>
            </a:r>
          </a:p>
          <a:p>
            <a:pPr>
              <a:lnSpc>
                <a:spcPct val="200000"/>
              </a:lnSpc>
            </a:pPr>
            <a:r>
              <a:rPr lang="en-GB" altLang="en-US" sz="2800" b="1" dirty="0"/>
              <a:t>     anonymous nature of travel</a:t>
            </a: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Trains and Hire Cars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007" y="3979337"/>
            <a:ext cx="4813301" cy="2447250"/>
          </a:xfrm>
          <a:prstGeom prst="rect">
            <a:avLst/>
          </a:prstGeom>
          <a:effectLst>
            <a:softEdge rad="317500"/>
          </a:effectLst>
        </p:spPr>
      </p:pic>
    </p:spTree>
    <p:extLst>
      <p:ext uri="{BB962C8B-B14F-4D97-AF65-F5344CB8AC3E}">
        <p14:creationId xmlns:p14="http://schemas.microsoft.com/office/powerpoint/2010/main" val="196878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270933" y="1026681"/>
            <a:ext cx="10925175" cy="552301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r>
              <a:rPr lang="en-US" sz="2000" b="1" dirty="0"/>
              <a:t>5-O</a:t>
            </a:r>
            <a:r>
              <a:rPr lang="en-US" sz="2000" dirty="0"/>
              <a:t>– Police</a:t>
            </a:r>
            <a:endParaRPr lang="en-GB" sz="2000" dirty="0"/>
          </a:p>
          <a:p>
            <a:r>
              <a:rPr lang="en-US" sz="2000" dirty="0"/>
              <a:t> </a:t>
            </a:r>
            <a:endParaRPr lang="en-GB" sz="2000" dirty="0"/>
          </a:p>
          <a:p>
            <a:r>
              <a:rPr lang="en-US" sz="2000" b="1" dirty="0"/>
              <a:t>Bait</a:t>
            </a:r>
            <a:r>
              <a:rPr lang="en-US" sz="2000" dirty="0"/>
              <a:t> – You are obvious, or simple. As in, “You’re bait </a:t>
            </a:r>
            <a:r>
              <a:rPr lang="en-US" sz="2000" dirty="0" err="1"/>
              <a:t>blud</a:t>
            </a:r>
            <a:r>
              <a:rPr lang="en-US" sz="2000" dirty="0"/>
              <a:t>”</a:t>
            </a:r>
            <a:endParaRPr lang="en-GB" sz="2000" dirty="0"/>
          </a:p>
          <a:p>
            <a:r>
              <a:rPr lang="en-US" sz="2000" dirty="0"/>
              <a:t> </a:t>
            </a:r>
            <a:endParaRPr lang="en-GB" sz="2000" dirty="0"/>
          </a:p>
          <a:p>
            <a:r>
              <a:rPr lang="en-US" sz="2000" b="1" dirty="0"/>
              <a:t>Bars</a:t>
            </a:r>
            <a:r>
              <a:rPr lang="en-US" sz="2000" dirty="0"/>
              <a:t> – a rap song, part of a song, as in “spit some bars” (to sing something)</a:t>
            </a:r>
            <a:endParaRPr lang="en-GB" sz="2000" dirty="0"/>
          </a:p>
          <a:p>
            <a:r>
              <a:rPr lang="en-US" sz="2000" dirty="0"/>
              <a:t> </a:t>
            </a:r>
            <a:endParaRPr lang="en-GB" sz="2000" dirty="0"/>
          </a:p>
          <a:p>
            <a:r>
              <a:rPr lang="en-US" sz="2000" b="1" dirty="0" err="1"/>
              <a:t>Buki</a:t>
            </a:r>
            <a:r>
              <a:rPr lang="en-US" sz="2000" dirty="0"/>
              <a:t> – When something is strange or suspicious.</a:t>
            </a:r>
            <a:endParaRPr lang="en-GB" sz="2000" dirty="0"/>
          </a:p>
          <a:p>
            <a:r>
              <a:rPr lang="en-US" sz="2000" dirty="0"/>
              <a:t> </a:t>
            </a:r>
            <a:endParaRPr lang="en-GB" sz="2000" dirty="0"/>
          </a:p>
          <a:p>
            <a:r>
              <a:rPr lang="en-US" sz="2000" b="1" dirty="0"/>
              <a:t>Crepes</a:t>
            </a:r>
            <a:r>
              <a:rPr lang="en-US" sz="2000" dirty="0"/>
              <a:t> – shoes or trainers: “check out </a:t>
            </a:r>
            <a:r>
              <a:rPr lang="en-US" sz="2000" dirty="0" err="1"/>
              <a:t>deez</a:t>
            </a:r>
            <a:r>
              <a:rPr lang="en-US" sz="2000" dirty="0"/>
              <a:t> heavy crepes.” assume its as you ‘wrap your feet’ in them.</a:t>
            </a:r>
            <a:endParaRPr lang="en-GB" sz="2000" dirty="0"/>
          </a:p>
          <a:p>
            <a:r>
              <a:rPr lang="en-US" sz="2000" dirty="0"/>
              <a:t> </a:t>
            </a:r>
            <a:endParaRPr lang="en-GB" sz="2000" dirty="0"/>
          </a:p>
          <a:p>
            <a:r>
              <a:rPr lang="en-US" sz="2000" b="1" dirty="0"/>
              <a:t>Up Country/</a:t>
            </a:r>
            <a:r>
              <a:rPr lang="en-US" sz="2000" b="1" dirty="0" err="1"/>
              <a:t>Cunch</a:t>
            </a:r>
            <a:r>
              <a:rPr lang="en-US" sz="2000" dirty="0"/>
              <a:t> – Going out of London, Country is commonly referred to as areas outside of London used for County Lines dealing.</a:t>
            </a:r>
            <a:endParaRPr lang="en-GB" sz="2000" dirty="0"/>
          </a:p>
          <a:p>
            <a:r>
              <a:rPr lang="en-US" sz="2000" dirty="0"/>
              <a:t> </a:t>
            </a:r>
            <a:endParaRPr lang="en-GB" sz="2000" dirty="0"/>
          </a:p>
          <a:p>
            <a:r>
              <a:rPr lang="en-US" sz="2000" b="1" dirty="0"/>
              <a:t>Ends </a:t>
            </a:r>
            <a:r>
              <a:rPr lang="en-US" sz="2000" dirty="0"/>
              <a:t>– Area, neighborhood</a:t>
            </a:r>
            <a:endParaRPr lang="en-GB" sz="2000" dirty="0"/>
          </a:p>
          <a:p>
            <a:r>
              <a:rPr lang="en-US" sz="2000" dirty="0"/>
              <a:t> </a:t>
            </a:r>
            <a:endParaRPr lang="en-GB" sz="2000" dirty="0"/>
          </a:p>
          <a:p>
            <a:r>
              <a:rPr lang="en-US" sz="2000" b="1" dirty="0"/>
              <a:t>Feds</a:t>
            </a:r>
            <a:r>
              <a:rPr lang="en-US" sz="2000" dirty="0"/>
              <a:t> – police</a:t>
            </a:r>
            <a:endParaRPr lang="en-GB" sz="2000" dirty="0"/>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Terminology of “County Lines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1761987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270933" y="1026681"/>
            <a:ext cx="10925175" cy="5830791"/>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a:spcAft>
                <a:spcPts val="0"/>
              </a:spcAft>
            </a:pPr>
            <a:r>
              <a:rPr lang="en-US" b="1" dirty="0" err="1">
                <a:ea typeface="Times New Roman" panose="02020603050405020304" pitchFamily="18" charset="0"/>
                <a:cs typeface="Helvetica" panose="020B0604020202020204" pitchFamily="34" charset="0"/>
              </a:rPr>
              <a:t>Hooptie</a:t>
            </a:r>
            <a:r>
              <a:rPr lang="en-US" b="1" dirty="0">
                <a:ea typeface="Times New Roman" panose="02020603050405020304" pitchFamily="18" charset="0"/>
                <a:cs typeface="Helvetica" panose="020B0604020202020204" pitchFamily="34" charset="0"/>
              </a:rPr>
              <a:t> -</a:t>
            </a:r>
            <a:r>
              <a:rPr lang="en-US" b="1" dirty="0">
                <a:solidFill>
                  <a:srgbClr val="333333"/>
                </a:solidFill>
                <a:ea typeface="Times New Roman" panose="02020603050405020304" pitchFamily="18" charset="0"/>
              </a:rPr>
              <a:t> </a:t>
            </a:r>
            <a:r>
              <a:rPr lang="en-US" dirty="0">
                <a:solidFill>
                  <a:srgbClr val="333333"/>
                </a:solidFill>
                <a:ea typeface="Times New Roman" panose="02020603050405020304" pitchFamily="18" charset="0"/>
              </a:rPr>
              <a:t>a worn out or old car used to commit crime in.</a:t>
            </a:r>
            <a:endParaRPr lang="en-GB" dirty="0">
              <a:ea typeface="Times New Roman" panose="02020603050405020304" pitchFamily="18" charset="0"/>
            </a:endParaRPr>
          </a:p>
          <a:p>
            <a:pPr>
              <a:spcAft>
                <a:spcPts val="0"/>
              </a:spcAft>
            </a:pPr>
            <a:r>
              <a:rPr lang="en-US" dirty="0">
                <a:solidFill>
                  <a:srgbClr val="333333"/>
                </a:solidFill>
                <a:ea typeface="Times New Roman" panose="02020603050405020304" pitchFamily="18" charset="0"/>
              </a:rPr>
              <a:t> </a:t>
            </a:r>
            <a:endParaRPr lang="en-GB" dirty="0">
              <a:ea typeface="Times New Roman" panose="02020603050405020304" pitchFamily="18" charset="0"/>
            </a:endParaRPr>
          </a:p>
          <a:p>
            <a:pPr>
              <a:spcAft>
                <a:spcPts val="0"/>
              </a:spcAft>
            </a:pPr>
            <a:r>
              <a:rPr lang="en-US" b="1" dirty="0" err="1">
                <a:solidFill>
                  <a:srgbClr val="333333"/>
                </a:solidFill>
                <a:ea typeface="Times New Roman" panose="02020603050405020304" pitchFamily="18" charset="0"/>
                <a:cs typeface="Arial" panose="020B0604020202020204" pitchFamily="34" charset="0"/>
              </a:rPr>
              <a:t>Merk</a:t>
            </a:r>
            <a:r>
              <a:rPr lang="en-US" b="1" dirty="0">
                <a:solidFill>
                  <a:srgbClr val="333333"/>
                </a:solidFill>
                <a:ea typeface="Times New Roman" panose="02020603050405020304" pitchFamily="18" charset="0"/>
              </a:rPr>
              <a:t> – </a:t>
            </a:r>
            <a:r>
              <a:rPr lang="en-US" dirty="0">
                <a:solidFill>
                  <a:srgbClr val="333333"/>
                </a:solidFill>
                <a:ea typeface="Times New Roman" panose="02020603050405020304" pitchFamily="18" charset="0"/>
              </a:rPr>
              <a:t>This word originally meant to kill someone, but now it means to insult someone.</a:t>
            </a:r>
            <a:endParaRPr lang="en-GB" dirty="0">
              <a:ea typeface="Times New Roman" panose="02020603050405020304" pitchFamily="18" charset="0"/>
            </a:endParaRPr>
          </a:p>
          <a:p>
            <a:pPr>
              <a:spcAft>
                <a:spcPts val="0"/>
              </a:spcAft>
            </a:pPr>
            <a:r>
              <a:rPr lang="en-US" dirty="0">
                <a:solidFill>
                  <a:srgbClr val="333333"/>
                </a:solidFill>
                <a:ea typeface="Times New Roman" panose="02020603050405020304" pitchFamily="18" charset="0"/>
              </a:rPr>
              <a:t> </a:t>
            </a:r>
            <a:endParaRPr lang="en-GB" dirty="0">
              <a:ea typeface="Times New Roman" panose="02020603050405020304" pitchFamily="18" charset="0"/>
            </a:endParaRPr>
          </a:p>
          <a:p>
            <a:pPr>
              <a:spcAft>
                <a:spcPts val="0"/>
              </a:spcAft>
            </a:pPr>
            <a:r>
              <a:rPr lang="en-US" b="1" dirty="0">
                <a:solidFill>
                  <a:srgbClr val="333333"/>
                </a:solidFill>
                <a:ea typeface="Times New Roman" panose="02020603050405020304" pitchFamily="18" charset="0"/>
                <a:cs typeface="Arial" panose="020B0604020202020204" pitchFamily="34" charset="0"/>
              </a:rPr>
              <a:t>Peng/Peng Ting</a:t>
            </a:r>
            <a:r>
              <a:rPr lang="en-US" b="1" dirty="0">
                <a:solidFill>
                  <a:srgbClr val="333333"/>
                </a:solidFill>
                <a:ea typeface="Times New Roman" panose="02020603050405020304" pitchFamily="18" charset="0"/>
              </a:rPr>
              <a:t>– </a:t>
            </a:r>
            <a:r>
              <a:rPr lang="en-US" dirty="0">
                <a:solidFill>
                  <a:srgbClr val="333333"/>
                </a:solidFill>
                <a:ea typeface="Times New Roman" panose="02020603050405020304" pitchFamily="18" charset="0"/>
              </a:rPr>
              <a:t>Good looking, Good looking person</a:t>
            </a:r>
            <a:endParaRPr lang="en-GB" dirty="0">
              <a:ea typeface="Times New Roman" panose="02020603050405020304" pitchFamily="18" charset="0"/>
            </a:endParaRPr>
          </a:p>
          <a:p>
            <a:pPr>
              <a:spcAft>
                <a:spcPts val="0"/>
              </a:spcAft>
            </a:pPr>
            <a:r>
              <a:rPr lang="en-US" dirty="0">
                <a:solidFill>
                  <a:srgbClr val="333333"/>
                </a:solidFill>
                <a:ea typeface="Times New Roman" panose="02020603050405020304" pitchFamily="18" charset="0"/>
              </a:rPr>
              <a:t> </a:t>
            </a:r>
            <a:endParaRPr lang="en-GB" dirty="0">
              <a:ea typeface="Times New Roman" panose="02020603050405020304" pitchFamily="18" charset="0"/>
            </a:endParaRPr>
          </a:p>
          <a:p>
            <a:pPr>
              <a:spcAft>
                <a:spcPts val="0"/>
              </a:spcAft>
            </a:pPr>
            <a:r>
              <a:rPr lang="en-US" b="1" dirty="0">
                <a:solidFill>
                  <a:srgbClr val="333333"/>
                </a:solidFill>
                <a:ea typeface="Times New Roman" panose="02020603050405020304" pitchFamily="18" charset="0"/>
                <a:cs typeface="Arial" panose="020B0604020202020204" pitchFamily="34" charset="0"/>
              </a:rPr>
              <a:t>Shot/</a:t>
            </a:r>
            <a:r>
              <a:rPr lang="en-US" b="1" dirty="0" err="1">
                <a:solidFill>
                  <a:srgbClr val="333333"/>
                </a:solidFill>
                <a:ea typeface="Times New Roman" panose="02020603050405020304" pitchFamily="18" charset="0"/>
                <a:cs typeface="Arial" panose="020B0604020202020204" pitchFamily="34" charset="0"/>
              </a:rPr>
              <a:t>Shotting</a:t>
            </a:r>
            <a:r>
              <a:rPr lang="en-US" b="1" dirty="0">
                <a:solidFill>
                  <a:srgbClr val="333333"/>
                </a:solidFill>
                <a:ea typeface="Times New Roman" panose="02020603050405020304" pitchFamily="18" charset="0"/>
                <a:cs typeface="Arial" panose="020B0604020202020204" pitchFamily="34" charset="0"/>
              </a:rPr>
              <a:t> </a:t>
            </a:r>
            <a:r>
              <a:rPr lang="en-US" b="1" dirty="0">
                <a:solidFill>
                  <a:srgbClr val="333333"/>
                </a:solidFill>
                <a:ea typeface="Times New Roman" panose="02020603050405020304" pitchFamily="18" charset="0"/>
              </a:rPr>
              <a:t>– </a:t>
            </a:r>
            <a:r>
              <a:rPr lang="en-US" dirty="0">
                <a:solidFill>
                  <a:srgbClr val="333333"/>
                </a:solidFill>
                <a:ea typeface="Times New Roman" panose="02020603050405020304" pitchFamily="18" charset="0"/>
              </a:rPr>
              <a:t>to sell – mainly used to sell drugs such as Cannabis or Crack Cocaine and Heroin at street level.</a:t>
            </a:r>
            <a:endParaRPr lang="en-GB" dirty="0">
              <a:ea typeface="Times New Roman" panose="02020603050405020304" pitchFamily="18" charset="0"/>
            </a:endParaRPr>
          </a:p>
          <a:p>
            <a:pPr>
              <a:spcAft>
                <a:spcPts val="0"/>
              </a:spcAft>
            </a:pPr>
            <a:r>
              <a:rPr lang="en-US" dirty="0">
                <a:solidFill>
                  <a:srgbClr val="333333"/>
                </a:solidFill>
                <a:ea typeface="Times New Roman" panose="02020603050405020304" pitchFamily="18" charset="0"/>
              </a:rPr>
              <a:t> </a:t>
            </a:r>
            <a:endParaRPr lang="en-GB" dirty="0">
              <a:ea typeface="Times New Roman" panose="02020603050405020304" pitchFamily="18" charset="0"/>
            </a:endParaRPr>
          </a:p>
          <a:p>
            <a:pPr>
              <a:spcAft>
                <a:spcPts val="0"/>
              </a:spcAft>
            </a:pPr>
            <a:r>
              <a:rPr lang="en-US" b="1" dirty="0">
                <a:solidFill>
                  <a:srgbClr val="333333"/>
                </a:solidFill>
                <a:ea typeface="Times New Roman" panose="02020603050405020304" pitchFamily="18" charset="0"/>
              </a:rPr>
              <a:t>Shots – </a:t>
            </a:r>
            <a:r>
              <a:rPr lang="en-US" dirty="0">
                <a:solidFill>
                  <a:srgbClr val="333333"/>
                </a:solidFill>
                <a:ea typeface="Times New Roman" panose="02020603050405020304" pitchFamily="18" charset="0"/>
              </a:rPr>
              <a:t>known to be used to describe crack and heroin deals for example “100 shots”.</a:t>
            </a:r>
            <a:endParaRPr lang="en-GB" dirty="0">
              <a:ea typeface="Times New Roman" panose="02020603050405020304" pitchFamily="18" charset="0"/>
            </a:endParaRPr>
          </a:p>
          <a:p>
            <a:pPr>
              <a:spcAft>
                <a:spcPts val="0"/>
              </a:spcAft>
            </a:pPr>
            <a:r>
              <a:rPr lang="en-US" dirty="0">
                <a:solidFill>
                  <a:srgbClr val="333333"/>
                </a:solidFill>
                <a:ea typeface="Times New Roman" panose="02020603050405020304" pitchFamily="18" charset="0"/>
              </a:rPr>
              <a:t> </a:t>
            </a:r>
            <a:endParaRPr lang="en-GB" dirty="0">
              <a:ea typeface="Times New Roman" panose="02020603050405020304" pitchFamily="18" charset="0"/>
            </a:endParaRPr>
          </a:p>
          <a:p>
            <a:pPr>
              <a:spcAft>
                <a:spcPts val="0"/>
              </a:spcAft>
            </a:pPr>
            <a:r>
              <a:rPr lang="en-US" b="1" dirty="0">
                <a:solidFill>
                  <a:srgbClr val="333333"/>
                </a:solidFill>
                <a:ea typeface="Times New Roman" panose="02020603050405020304" pitchFamily="18" charset="0"/>
                <a:cs typeface="Arial" panose="020B0604020202020204" pitchFamily="34" charset="0"/>
              </a:rPr>
              <a:t>Taxed</a:t>
            </a:r>
            <a:r>
              <a:rPr lang="en-US" b="1" dirty="0">
                <a:solidFill>
                  <a:srgbClr val="333333"/>
                </a:solidFill>
                <a:ea typeface="Times New Roman" panose="02020603050405020304" pitchFamily="18" charset="0"/>
              </a:rPr>
              <a:t> – </a:t>
            </a:r>
            <a:r>
              <a:rPr lang="en-US" dirty="0">
                <a:solidFill>
                  <a:srgbClr val="333333"/>
                </a:solidFill>
                <a:ea typeface="Times New Roman" panose="02020603050405020304" pitchFamily="18" charset="0"/>
              </a:rPr>
              <a:t>Stealing</a:t>
            </a:r>
            <a:endParaRPr lang="en-GB" dirty="0">
              <a:ea typeface="Times New Roman" panose="02020603050405020304" pitchFamily="18" charset="0"/>
            </a:endParaRPr>
          </a:p>
          <a:p>
            <a:pPr>
              <a:spcAft>
                <a:spcPts val="0"/>
              </a:spcAft>
            </a:pPr>
            <a:r>
              <a:rPr lang="en-US" dirty="0">
                <a:solidFill>
                  <a:srgbClr val="333333"/>
                </a:solidFill>
                <a:ea typeface="Times New Roman" panose="02020603050405020304" pitchFamily="18" charset="0"/>
              </a:rPr>
              <a:t> </a:t>
            </a:r>
            <a:endParaRPr lang="en-GB" dirty="0">
              <a:ea typeface="Times New Roman" panose="02020603050405020304" pitchFamily="18" charset="0"/>
            </a:endParaRPr>
          </a:p>
          <a:p>
            <a:pPr>
              <a:spcAft>
                <a:spcPts val="0"/>
              </a:spcAft>
            </a:pPr>
            <a:r>
              <a:rPr lang="en-US" b="1" dirty="0">
                <a:solidFill>
                  <a:srgbClr val="333333"/>
                </a:solidFill>
                <a:ea typeface="Times New Roman" panose="02020603050405020304" pitchFamily="18" charset="0"/>
              </a:rPr>
              <a:t>Trapping – </a:t>
            </a:r>
            <a:r>
              <a:rPr lang="en-US" dirty="0">
                <a:solidFill>
                  <a:srgbClr val="333333"/>
                </a:solidFill>
                <a:ea typeface="Times New Roman" panose="02020603050405020304" pitchFamily="18" charset="0"/>
              </a:rPr>
              <a:t>To sell drugs.</a:t>
            </a:r>
            <a:endParaRPr lang="en-GB" dirty="0">
              <a:ea typeface="Times New Roman" panose="02020603050405020304" pitchFamily="18" charset="0"/>
            </a:endParaRPr>
          </a:p>
          <a:p>
            <a:pPr>
              <a:spcAft>
                <a:spcPts val="0"/>
              </a:spcAft>
            </a:pPr>
            <a:r>
              <a:rPr lang="en-US" dirty="0">
                <a:solidFill>
                  <a:srgbClr val="333333"/>
                </a:solidFill>
                <a:ea typeface="Times New Roman" panose="02020603050405020304" pitchFamily="18" charset="0"/>
              </a:rPr>
              <a:t> </a:t>
            </a:r>
            <a:endParaRPr lang="en-GB" dirty="0">
              <a:ea typeface="Times New Roman" panose="02020603050405020304" pitchFamily="18" charset="0"/>
            </a:endParaRPr>
          </a:p>
          <a:p>
            <a:pPr>
              <a:spcAft>
                <a:spcPts val="0"/>
              </a:spcAft>
            </a:pPr>
            <a:r>
              <a:rPr lang="en-US" b="1" dirty="0">
                <a:solidFill>
                  <a:srgbClr val="333333"/>
                </a:solidFill>
                <a:ea typeface="Times New Roman" panose="02020603050405020304" pitchFamily="18" charset="0"/>
              </a:rPr>
              <a:t>Trap House -  </a:t>
            </a:r>
            <a:r>
              <a:rPr lang="en-US" dirty="0">
                <a:solidFill>
                  <a:srgbClr val="333333"/>
                </a:solidFill>
                <a:ea typeface="Times New Roman" panose="02020603050405020304" pitchFamily="18" charset="0"/>
              </a:rPr>
              <a:t>a house used to sell drugs from.</a:t>
            </a:r>
            <a:endParaRPr lang="en-GB" dirty="0">
              <a:ea typeface="Times New Roman" panose="02020603050405020304" pitchFamily="18" charset="0"/>
            </a:endParaRPr>
          </a:p>
          <a:p>
            <a:pPr>
              <a:spcAft>
                <a:spcPts val="0"/>
              </a:spcAft>
            </a:pPr>
            <a:r>
              <a:rPr lang="en-US" dirty="0">
                <a:solidFill>
                  <a:srgbClr val="333333"/>
                </a:solidFill>
                <a:ea typeface="Times New Roman" panose="02020603050405020304" pitchFamily="18" charset="0"/>
              </a:rPr>
              <a:t> </a:t>
            </a:r>
            <a:endParaRPr lang="en-GB" dirty="0">
              <a:ea typeface="Times New Roman" panose="02020603050405020304" pitchFamily="18" charset="0"/>
            </a:endParaRPr>
          </a:p>
          <a:p>
            <a:pPr>
              <a:spcAft>
                <a:spcPts val="0"/>
              </a:spcAft>
            </a:pPr>
            <a:r>
              <a:rPr lang="en-US" b="1" dirty="0">
                <a:solidFill>
                  <a:srgbClr val="333333"/>
                </a:solidFill>
                <a:ea typeface="Times New Roman" panose="02020603050405020304" pitchFamily="18" charset="0"/>
                <a:cs typeface="Arial" panose="020B0604020202020204" pitchFamily="34" charset="0"/>
              </a:rPr>
              <a:t>Trident</a:t>
            </a:r>
            <a:r>
              <a:rPr lang="en-US" b="1" dirty="0">
                <a:solidFill>
                  <a:srgbClr val="333333"/>
                </a:solidFill>
                <a:ea typeface="Times New Roman" panose="02020603050405020304" pitchFamily="18" charset="0"/>
              </a:rPr>
              <a:t> – </a:t>
            </a:r>
            <a:r>
              <a:rPr lang="en-US" dirty="0">
                <a:solidFill>
                  <a:srgbClr val="333333"/>
                </a:solidFill>
                <a:ea typeface="Times New Roman" panose="02020603050405020304" pitchFamily="18" charset="0"/>
              </a:rPr>
              <a:t>Armed police</a:t>
            </a:r>
          </a:p>
          <a:p>
            <a:pPr>
              <a:spcAft>
                <a:spcPts val="0"/>
              </a:spcAft>
            </a:pPr>
            <a:endParaRPr lang="en-US" b="1" dirty="0">
              <a:solidFill>
                <a:srgbClr val="333333"/>
              </a:solidFill>
              <a:ea typeface="Times New Roman" panose="02020603050405020304" pitchFamily="18" charset="0"/>
            </a:endParaRPr>
          </a:p>
          <a:p>
            <a:pPr>
              <a:spcAft>
                <a:spcPts val="0"/>
              </a:spcAft>
            </a:pPr>
            <a:r>
              <a:rPr lang="en-US" b="1" dirty="0">
                <a:solidFill>
                  <a:srgbClr val="333333"/>
                </a:solidFill>
                <a:ea typeface="Times New Roman" panose="02020603050405020304" pitchFamily="18" charset="0"/>
              </a:rPr>
              <a:t>Whipping – </a:t>
            </a:r>
            <a:r>
              <a:rPr lang="en-US" dirty="0">
                <a:solidFill>
                  <a:srgbClr val="333333"/>
                </a:solidFill>
                <a:ea typeface="Times New Roman" panose="02020603050405020304" pitchFamily="18" charset="0"/>
              </a:rPr>
              <a:t>The method of “whipping” Cocaine into Crack Cocaine.</a:t>
            </a:r>
            <a:endParaRPr lang="en-GB" dirty="0">
              <a:ea typeface="Times New Roman" panose="02020603050405020304" pitchFamily="18" charset="0"/>
            </a:endParaRP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Terminology of “County Lines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27634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270933" y="1026681"/>
            <a:ext cx="10925175" cy="1398808"/>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r>
              <a:rPr lang="en-GB" i="1" dirty="0"/>
              <a:t>“The irony of </a:t>
            </a:r>
            <a:r>
              <a:rPr lang="en-GB" i="1" dirty="0" err="1"/>
              <a:t>trappin</a:t>
            </a:r>
            <a:r>
              <a:rPr lang="en-GB" i="1" dirty="0"/>
              <a:t> on a Boris bike”</a:t>
            </a:r>
          </a:p>
          <a:p>
            <a:endParaRPr lang="en-GB" dirty="0"/>
          </a:p>
          <a:p>
            <a:r>
              <a:rPr lang="en-GB" dirty="0" err="1"/>
              <a:t>Stormzy</a:t>
            </a:r>
            <a:r>
              <a:rPr lang="en-GB" dirty="0"/>
              <a:t> –The Crown, reached </a:t>
            </a:r>
            <a:r>
              <a:rPr lang="en-GB" b="1" dirty="0"/>
              <a:t>number 4 </a:t>
            </a:r>
            <a:r>
              <a:rPr lang="en-GB" dirty="0"/>
              <a:t>in the UK Charts and </a:t>
            </a:r>
            <a:r>
              <a:rPr lang="en-GB" b="1" dirty="0"/>
              <a:t>5.6 million </a:t>
            </a:r>
            <a:r>
              <a:rPr lang="en-GB" dirty="0" err="1"/>
              <a:t>youtube</a:t>
            </a:r>
            <a:r>
              <a:rPr lang="en-GB" dirty="0"/>
              <a:t> views</a:t>
            </a:r>
            <a:r>
              <a:rPr lang="en-GB" dirty="0">
                <a:solidFill>
                  <a:srgbClr val="001BA0"/>
                </a:solidFill>
              </a:rPr>
              <a:t>. </a:t>
            </a:r>
            <a:endParaRPr lang="en-GB" dirty="0"/>
          </a:p>
          <a:p>
            <a:pPr>
              <a:spcAft>
                <a:spcPts val="0"/>
              </a:spcAft>
            </a:pPr>
            <a:endParaRPr lang="en-GB" dirty="0">
              <a:ea typeface="Times New Roman" panose="02020603050405020304" pitchFamily="18" charset="0"/>
            </a:endParaRP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Terminology of County Lines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6" name="Picture 5"/>
          <p:cNvPicPr>
            <a:picLocks noChangeAspect="1"/>
          </p:cNvPicPr>
          <p:nvPr/>
        </p:nvPicPr>
        <p:blipFill>
          <a:blip r:embed="rId4"/>
          <a:stretch>
            <a:fillRect/>
          </a:stretch>
        </p:blipFill>
        <p:spPr>
          <a:xfrm>
            <a:off x="6038525" y="2820016"/>
            <a:ext cx="4714875" cy="3295650"/>
          </a:xfrm>
          <a:prstGeom prst="rect">
            <a:avLst/>
          </a:prstGeom>
        </p:spPr>
      </p:pic>
      <p:sp>
        <p:nvSpPr>
          <p:cNvPr id="7" name="TextBox 6">
            <a:extLst>
              <a:ext uri="{FF2B5EF4-FFF2-40B4-BE49-F238E27FC236}">
                <a16:creationId xmlns:a16="http://schemas.microsoft.com/office/drawing/2014/main" id="{9B39E75D-91FD-C34A-9317-83F5094D42B3}"/>
              </a:ext>
            </a:extLst>
          </p:cNvPr>
          <p:cNvSpPr txBox="1"/>
          <p:nvPr/>
        </p:nvSpPr>
        <p:spPr>
          <a:xfrm>
            <a:off x="270932" y="2400130"/>
            <a:ext cx="10925175" cy="2229805"/>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r>
              <a:rPr lang="en-GB" i="1" dirty="0"/>
              <a:t>“Whipping, whipping in the kitchen”</a:t>
            </a:r>
          </a:p>
          <a:p>
            <a:endParaRPr lang="en-GB" i="1" dirty="0"/>
          </a:p>
          <a:p>
            <a:r>
              <a:rPr lang="en-GB" i="1" dirty="0"/>
              <a:t>“I was chilling in the trap I had to pivot, I head a knock at the door, it was suspicious”</a:t>
            </a:r>
          </a:p>
          <a:p>
            <a:endParaRPr lang="en-GB" b="1" dirty="0">
              <a:solidFill>
                <a:srgbClr val="001BA0"/>
              </a:solidFill>
            </a:endParaRPr>
          </a:p>
          <a:p>
            <a:endParaRPr lang="en-GB" dirty="0">
              <a:solidFill>
                <a:srgbClr val="001BA0"/>
              </a:solidFill>
            </a:endParaRPr>
          </a:p>
          <a:p>
            <a:r>
              <a:rPr lang="en-GB" dirty="0" err="1"/>
              <a:t>Fredo</a:t>
            </a:r>
            <a:r>
              <a:rPr lang="en-GB" dirty="0"/>
              <a:t> – </a:t>
            </a:r>
            <a:r>
              <a:rPr lang="en-GB" dirty="0" err="1"/>
              <a:t>TrapSpot</a:t>
            </a:r>
            <a:r>
              <a:rPr lang="en-GB" dirty="0"/>
              <a:t> – </a:t>
            </a:r>
            <a:r>
              <a:rPr lang="en-GB" b="1" dirty="0"/>
              <a:t>7 million</a:t>
            </a:r>
            <a:r>
              <a:rPr lang="en-GB" dirty="0"/>
              <a:t> </a:t>
            </a:r>
            <a:r>
              <a:rPr lang="en-GB" dirty="0" err="1"/>
              <a:t>youtube</a:t>
            </a:r>
            <a:r>
              <a:rPr lang="en-GB" dirty="0"/>
              <a:t> views.</a:t>
            </a:r>
          </a:p>
          <a:p>
            <a:pPr>
              <a:spcAft>
                <a:spcPts val="0"/>
              </a:spcAft>
            </a:pPr>
            <a:endParaRPr lang="en-GB" dirty="0">
              <a:ea typeface="Times New Roman" panose="02020603050405020304" pitchFamily="18" charset="0"/>
            </a:endParaRPr>
          </a:p>
        </p:txBody>
      </p:sp>
      <p:sp>
        <p:nvSpPr>
          <p:cNvPr id="12" name="TextBox 11">
            <a:extLst>
              <a:ext uri="{FF2B5EF4-FFF2-40B4-BE49-F238E27FC236}">
                <a16:creationId xmlns:a16="http://schemas.microsoft.com/office/drawing/2014/main" id="{9B39E75D-91FD-C34A-9317-83F5094D42B3}"/>
              </a:ext>
            </a:extLst>
          </p:cNvPr>
          <p:cNvSpPr txBox="1"/>
          <p:nvPr/>
        </p:nvSpPr>
        <p:spPr>
          <a:xfrm>
            <a:off x="270931" y="4751782"/>
            <a:ext cx="10925175" cy="1121809"/>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r>
              <a:rPr lang="en-GB" i="1" dirty="0"/>
              <a:t>“My young boy in a different country, but he </a:t>
            </a:r>
            <a:r>
              <a:rPr lang="en-GB" i="1" dirty="0" err="1"/>
              <a:t>aint</a:t>
            </a:r>
            <a:r>
              <a:rPr lang="en-GB" i="1" dirty="0"/>
              <a:t> even been on vacation” </a:t>
            </a:r>
            <a:r>
              <a:rPr lang="en-GB" dirty="0"/>
              <a:t>– Dave - Funky Friday – </a:t>
            </a:r>
            <a:r>
              <a:rPr lang="en-GB" b="1" dirty="0"/>
              <a:t>10 Million </a:t>
            </a:r>
            <a:r>
              <a:rPr lang="en-GB" dirty="0" err="1"/>
              <a:t>Youtube</a:t>
            </a:r>
            <a:r>
              <a:rPr lang="en-GB" dirty="0"/>
              <a:t> views. Reached </a:t>
            </a:r>
            <a:r>
              <a:rPr lang="en-GB" b="1" dirty="0"/>
              <a:t>number 1</a:t>
            </a:r>
            <a:r>
              <a:rPr lang="en-GB" dirty="0"/>
              <a:t> in the UK charts.</a:t>
            </a:r>
          </a:p>
          <a:p>
            <a:pPr>
              <a:spcAft>
                <a:spcPts val="0"/>
              </a:spcAft>
            </a:pPr>
            <a:endParaRPr lang="en-GB" dirty="0">
              <a:ea typeface="Times New Roman" panose="02020603050405020304" pitchFamily="18" charset="0"/>
            </a:endParaRPr>
          </a:p>
        </p:txBody>
      </p:sp>
    </p:spTree>
    <p:extLst>
      <p:ext uri="{BB962C8B-B14F-4D97-AF65-F5344CB8AC3E}">
        <p14:creationId xmlns:p14="http://schemas.microsoft.com/office/powerpoint/2010/main" val="86703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520701" y="1251749"/>
            <a:ext cx="3594100" cy="567811"/>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a:spcAft>
                <a:spcPts val="0"/>
              </a:spcAft>
            </a:pPr>
            <a:r>
              <a:rPr lang="en-GB" dirty="0">
                <a:ea typeface="Times New Roman" panose="02020603050405020304" pitchFamily="18" charset="0"/>
              </a:rPr>
              <a:t>“6L2D St Mary’s do for 70”</a:t>
            </a: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Examples of Text Messaging</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7" name="TextBox 6">
            <a:extLst>
              <a:ext uri="{FF2B5EF4-FFF2-40B4-BE49-F238E27FC236}">
                <a16:creationId xmlns:a16="http://schemas.microsoft.com/office/drawing/2014/main" id="{9B39E75D-91FD-C34A-9317-83F5094D42B3}"/>
              </a:ext>
            </a:extLst>
          </p:cNvPr>
          <p:cNvSpPr txBox="1"/>
          <p:nvPr/>
        </p:nvSpPr>
        <p:spPr>
          <a:xfrm>
            <a:off x="4652433" y="2077989"/>
            <a:ext cx="3170767" cy="844810"/>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r>
              <a:rPr lang="en-GB" i="1" dirty="0"/>
              <a:t>“1on1 London Road behind KFC”</a:t>
            </a:r>
            <a:endParaRPr lang="en-GB" dirty="0">
              <a:ea typeface="Times New Roman" panose="02020603050405020304" pitchFamily="18" charset="0"/>
            </a:endParaRPr>
          </a:p>
        </p:txBody>
      </p:sp>
      <p:sp>
        <p:nvSpPr>
          <p:cNvPr id="12" name="TextBox 11">
            <a:extLst>
              <a:ext uri="{FF2B5EF4-FFF2-40B4-BE49-F238E27FC236}">
                <a16:creationId xmlns:a16="http://schemas.microsoft.com/office/drawing/2014/main" id="{9B39E75D-91FD-C34A-9317-83F5094D42B3}"/>
              </a:ext>
            </a:extLst>
          </p:cNvPr>
          <p:cNvSpPr txBox="1"/>
          <p:nvPr/>
        </p:nvSpPr>
        <p:spPr>
          <a:xfrm>
            <a:off x="1113366" y="2713179"/>
            <a:ext cx="1684867" cy="844810"/>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a:spcAft>
                <a:spcPts val="0"/>
              </a:spcAft>
            </a:pPr>
            <a:r>
              <a:rPr lang="en-GB" dirty="0">
                <a:ea typeface="Times New Roman" panose="02020603050405020304" pitchFamily="18" charset="0"/>
              </a:rPr>
              <a:t>“ON B.O.B 24/7”</a:t>
            </a:r>
          </a:p>
        </p:txBody>
      </p:sp>
      <p:sp>
        <p:nvSpPr>
          <p:cNvPr id="16" name="TextBox 15">
            <a:extLst>
              <a:ext uri="{FF2B5EF4-FFF2-40B4-BE49-F238E27FC236}">
                <a16:creationId xmlns:a16="http://schemas.microsoft.com/office/drawing/2014/main" id="{9B39E75D-91FD-C34A-9317-83F5094D42B3}"/>
              </a:ext>
            </a:extLst>
          </p:cNvPr>
          <p:cNvSpPr txBox="1"/>
          <p:nvPr/>
        </p:nvSpPr>
        <p:spPr>
          <a:xfrm>
            <a:off x="8297333" y="3557989"/>
            <a:ext cx="2548467" cy="1121809"/>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r>
              <a:rPr lang="en-GB" dirty="0">
                <a:ea typeface="Times New Roman" panose="02020603050405020304" pitchFamily="18" charset="0"/>
              </a:rPr>
              <a:t>“ANYTIME FAT DEALZ BEST IN TOWN”</a:t>
            </a:r>
          </a:p>
        </p:txBody>
      </p:sp>
      <p:sp>
        <p:nvSpPr>
          <p:cNvPr id="17" name="TextBox 16">
            <a:extLst>
              <a:ext uri="{FF2B5EF4-FFF2-40B4-BE49-F238E27FC236}">
                <a16:creationId xmlns:a16="http://schemas.microsoft.com/office/drawing/2014/main" id="{9B39E75D-91FD-C34A-9317-83F5094D42B3}"/>
              </a:ext>
            </a:extLst>
          </p:cNvPr>
          <p:cNvSpPr txBox="1"/>
          <p:nvPr/>
        </p:nvSpPr>
        <p:spPr>
          <a:xfrm>
            <a:off x="2709333" y="4918358"/>
            <a:ext cx="2404534" cy="844810"/>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a:spcAft>
                <a:spcPts val="0"/>
              </a:spcAft>
            </a:pPr>
            <a:r>
              <a:rPr lang="en-GB" dirty="0">
                <a:solidFill>
                  <a:srgbClr val="FF0000"/>
                </a:solidFill>
                <a:ea typeface="Times New Roman" panose="02020603050405020304" pitchFamily="18" charset="0"/>
              </a:rPr>
              <a:t>“Good Morning Mate”</a:t>
            </a:r>
          </a:p>
        </p:txBody>
      </p:sp>
    </p:spTree>
    <p:extLst>
      <p:ext uri="{BB962C8B-B14F-4D97-AF65-F5344CB8AC3E}">
        <p14:creationId xmlns:p14="http://schemas.microsoft.com/office/powerpoint/2010/main" val="11379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2"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39E75D-91FD-C34A-9317-83F5094D42B3}"/>
              </a:ext>
            </a:extLst>
          </p:cNvPr>
          <p:cNvSpPr txBox="1"/>
          <p:nvPr/>
        </p:nvSpPr>
        <p:spPr>
          <a:xfrm>
            <a:off x="260350" y="1009191"/>
            <a:ext cx="10960100" cy="5461459"/>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2700000" scaled="1"/>
            <a:tileRect/>
          </a:gradFill>
          <a:effectLst>
            <a:softEdge rad="127000"/>
          </a:effectLst>
        </p:spPr>
        <p:txBody>
          <a:bodyPr wrap="square" lIns="180000" tIns="108000" rIns="180000" bIns="180000">
            <a:spAutoFit/>
          </a:bodyPr>
          <a:lstStyle/>
          <a:p>
            <a:pPr>
              <a:lnSpc>
                <a:spcPct val="120000"/>
              </a:lnSpc>
            </a:pPr>
            <a:r>
              <a:rPr lang="en-GB" sz="2400" b="1" dirty="0"/>
              <a:t>Overview of County Lines</a:t>
            </a:r>
          </a:p>
          <a:p>
            <a:pPr marL="342900" indent="-342900">
              <a:buFont typeface="Wingdings" panose="05000000000000000000" pitchFamily="2" charset="2"/>
              <a:buChar char="Ø"/>
            </a:pPr>
            <a:r>
              <a:rPr lang="en-GB" sz="2400" dirty="0"/>
              <a:t>Synopsis – Motivation - Commodity</a:t>
            </a:r>
          </a:p>
          <a:p>
            <a:pPr marL="342900" indent="-342900">
              <a:buFont typeface="Wingdings" panose="05000000000000000000" pitchFamily="2" charset="2"/>
              <a:buChar char="Ø"/>
            </a:pPr>
            <a:r>
              <a:rPr lang="en-GB" sz="2400" dirty="0"/>
              <a:t>Drugs – Crime – MO</a:t>
            </a:r>
          </a:p>
          <a:p>
            <a:pPr marL="342900" indent="-342900">
              <a:buFont typeface="Wingdings" panose="05000000000000000000" pitchFamily="2" charset="2"/>
              <a:buChar char="Ø"/>
            </a:pPr>
            <a:r>
              <a:rPr lang="en-GB" sz="2400" dirty="0"/>
              <a:t>Threat – Harm - Risk</a:t>
            </a:r>
          </a:p>
          <a:p>
            <a:pPr>
              <a:lnSpc>
                <a:spcPct val="120000"/>
              </a:lnSpc>
            </a:pPr>
            <a:endParaRPr lang="en-GB" sz="1400" b="1" dirty="0"/>
          </a:p>
          <a:p>
            <a:pPr>
              <a:lnSpc>
                <a:spcPct val="120000"/>
              </a:lnSpc>
            </a:pPr>
            <a:r>
              <a:rPr lang="en-GB" sz="2400" b="1" dirty="0"/>
              <a:t>Overview of Child Criminal Exploitation</a:t>
            </a:r>
          </a:p>
          <a:p>
            <a:pPr marL="457200" indent="-457200">
              <a:buFont typeface="Wingdings" panose="05000000000000000000" pitchFamily="2" charset="2"/>
              <a:buChar char="Ø"/>
              <a:defRPr/>
            </a:pPr>
            <a:r>
              <a:rPr lang="en-GB" altLang="en-US" sz="2400" dirty="0"/>
              <a:t>What is CCE</a:t>
            </a:r>
          </a:p>
          <a:p>
            <a:pPr marL="457200" indent="-457200">
              <a:buFont typeface="Wingdings" panose="05000000000000000000" pitchFamily="2" charset="2"/>
              <a:buChar char="Ø"/>
              <a:defRPr/>
            </a:pPr>
            <a:r>
              <a:rPr lang="en-GB" altLang="en-US" sz="2400" dirty="0"/>
              <a:t>Vulnerability – Victim Profile</a:t>
            </a:r>
          </a:p>
          <a:p>
            <a:pPr marL="457200" indent="-457200">
              <a:buFont typeface="Wingdings" panose="05000000000000000000" pitchFamily="2" charset="2"/>
              <a:buChar char="Ø"/>
              <a:defRPr/>
            </a:pPr>
            <a:r>
              <a:rPr lang="en-GB" altLang="en-US" sz="2400" dirty="0"/>
              <a:t>Case Study</a:t>
            </a:r>
          </a:p>
          <a:p>
            <a:pPr>
              <a:lnSpc>
                <a:spcPct val="120000"/>
              </a:lnSpc>
            </a:pPr>
            <a:endParaRPr lang="en-GB" sz="1400" b="1" dirty="0"/>
          </a:p>
          <a:p>
            <a:pPr>
              <a:lnSpc>
                <a:spcPct val="120000"/>
              </a:lnSpc>
            </a:pPr>
            <a:r>
              <a:rPr lang="en-GB" sz="2400" b="1" dirty="0"/>
              <a:t>Overview of the Community Partnership Information Form</a:t>
            </a:r>
          </a:p>
          <a:p>
            <a:pPr marL="342900" indent="-342900">
              <a:buFont typeface="Wingdings" panose="05000000000000000000" pitchFamily="2" charset="2"/>
              <a:buChar char="Ø"/>
            </a:pPr>
            <a:r>
              <a:rPr lang="en-GB" sz="2400" dirty="0"/>
              <a:t>Completion and Quality of Information</a:t>
            </a:r>
          </a:p>
          <a:p>
            <a:pPr marL="342900" indent="-342900">
              <a:buFont typeface="Wingdings" panose="05000000000000000000" pitchFamily="2" charset="2"/>
              <a:buChar char="Ø"/>
            </a:pPr>
            <a:r>
              <a:rPr lang="en-GB" sz="2400" dirty="0"/>
              <a:t>Examples – Best Practice</a:t>
            </a:r>
          </a:p>
          <a:p>
            <a:pPr marL="342900" indent="-342900">
              <a:buFont typeface="Wingdings" panose="05000000000000000000" pitchFamily="2" charset="2"/>
              <a:buChar char="Ø"/>
            </a:pPr>
            <a:r>
              <a:rPr lang="en-GB" sz="2400" dirty="0"/>
              <a:t>Safe4me and Resources</a:t>
            </a:r>
            <a:endParaRPr lang="en-US" dirty="0"/>
          </a:p>
        </p:txBody>
      </p:sp>
      <p:sp>
        <p:nvSpPr>
          <p:cNvPr id="8"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1072"/>
            <a:ext cx="11480800"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What will be covered in this presentation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626758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0"/>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The reality of County Lines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10" name="Content Placeholder 3"/>
          <p:cNvPicPr>
            <a:picLocks noChangeAspect="1"/>
          </p:cNvPicPr>
          <p:nvPr/>
        </p:nvPicPr>
        <p:blipFill>
          <a:blip r:embed="rId4"/>
          <a:stretch>
            <a:fillRect/>
          </a:stretch>
        </p:blipFill>
        <p:spPr>
          <a:xfrm>
            <a:off x="1054100" y="1431924"/>
            <a:ext cx="9131300" cy="5159375"/>
          </a:xfrm>
          <a:prstGeom prst="rect">
            <a:avLst/>
          </a:prstGeom>
        </p:spPr>
      </p:pic>
    </p:spTree>
    <p:extLst>
      <p:ext uri="{BB962C8B-B14F-4D97-AF65-F5344CB8AC3E}">
        <p14:creationId xmlns:p14="http://schemas.microsoft.com/office/powerpoint/2010/main" val="2253838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0"/>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The reality of County Lines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6" name="Content Placeholder 5"/>
          <p:cNvPicPr>
            <a:picLocks noChangeAspect="1"/>
          </p:cNvPicPr>
          <p:nvPr/>
        </p:nvPicPr>
        <p:blipFill>
          <a:blip r:embed="rId4"/>
          <a:stretch>
            <a:fillRect/>
          </a:stretch>
        </p:blipFill>
        <p:spPr>
          <a:xfrm>
            <a:off x="3009900" y="1167274"/>
            <a:ext cx="4813300" cy="5690726"/>
          </a:xfrm>
          <a:prstGeom prst="rect">
            <a:avLst/>
          </a:prstGeom>
        </p:spPr>
      </p:pic>
    </p:spTree>
    <p:extLst>
      <p:ext uri="{BB962C8B-B14F-4D97-AF65-F5344CB8AC3E}">
        <p14:creationId xmlns:p14="http://schemas.microsoft.com/office/powerpoint/2010/main" val="2070562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0"/>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The reality of County Lines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7" name="Content Placeholder 3"/>
          <p:cNvPicPr>
            <a:picLocks noChangeAspect="1"/>
          </p:cNvPicPr>
          <p:nvPr/>
        </p:nvPicPr>
        <p:blipFill>
          <a:blip r:embed="rId4"/>
          <a:stretch>
            <a:fillRect/>
          </a:stretch>
        </p:blipFill>
        <p:spPr>
          <a:xfrm rot="5400000">
            <a:off x="2492707" y="1708954"/>
            <a:ext cx="5750449" cy="4326336"/>
          </a:xfrm>
          <a:prstGeom prst="rect">
            <a:avLst/>
          </a:prstGeom>
        </p:spPr>
      </p:pic>
    </p:spTree>
    <p:extLst>
      <p:ext uri="{BB962C8B-B14F-4D97-AF65-F5344CB8AC3E}">
        <p14:creationId xmlns:p14="http://schemas.microsoft.com/office/powerpoint/2010/main" val="1993106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3635A3-2C7E-924D-8A7F-3013348A2EB9}"/>
              </a:ext>
            </a:extLst>
          </p:cNvPr>
          <p:cNvSpPr txBox="1"/>
          <p:nvPr/>
        </p:nvSpPr>
        <p:spPr>
          <a:xfrm>
            <a:off x="7048501" y="281696"/>
            <a:ext cx="4076700" cy="5861568"/>
          </a:xfrm>
          <a:prstGeom prst="rect">
            <a:avLst/>
          </a:prstGeom>
          <a:solidFill>
            <a:schemeClr val="accent2">
              <a:lumMod val="75000"/>
            </a:schemeClr>
          </a:solidFill>
        </p:spPr>
        <p:txBody>
          <a:bodyPr wrap="square" lIns="180000" tIns="108000" rIns="180000" bIns="180000">
            <a:spAutoFit/>
          </a:bodyPr>
          <a:lstStyle/>
          <a:p>
            <a:pPr algn="ctr" eaLnBrk="1" fontAlgn="auto" hangingPunct="1">
              <a:spcBef>
                <a:spcPts val="0"/>
              </a:spcBef>
              <a:spcAft>
                <a:spcPts val="0"/>
              </a:spcAft>
              <a:defRPr/>
            </a:pPr>
            <a:r>
              <a:rPr lang="en-US" sz="3600" b="1" dirty="0">
                <a:solidFill>
                  <a:schemeClr val="bg1"/>
                </a:solidFill>
                <a:latin typeface="+mn-lt"/>
              </a:rPr>
              <a:t>Cuckooing</a:t>
            </a:r>
          </a:p>
          <a:p>
            <a:pPr eaLnBrk="1" fontAlgn="auto" hangingPunct="1">
              <a:spcBef>
                <a:spcPts val="0"/>
              </a:spcBef>
              <a:spcAft>
                <a:spcPts val="0"/>
              </a:spcAft>
              <a:defRPr/>
            </a:pPr>
            <a:endParaRPr lang="en-US" sz="1000" b="1" dirty="0">
              <a:solidFill>
                <a:schemeClr val="bg1"/>
              </a:solidFill>
              <a:latin typeface="+mn-lt"/>
            </a:endParaRPr>
          </a:p>
          <a:p>
            <a:pPr eaLnBrk="1" fontAlgn="auto" hangingPunct="1">
              <a:spcBef>
                <a:spcPts val="0"/>
              </a:spcBef>
              <a:spcAft>
                <a:spcPts val="0"/>
              </a:spcAft>
              <a:defRPr/>
            </a:pPr>
            <a:endParaRPr lang="en-US" sz="1000" b="1" dirty="0">
              <a:solidFill>
                <a:schemeClr val="bg1"/>
              </a:solidFill>
              <a:latin typeface="+mn-lt"/>
            </a:endParaRPr>
          </a:p>
          <a:p>
            <a:pPr marL="457200" indent="-457200">
              <a:buFont typeface="Wingdings" panose="05000000000000000000" pitchFamily="2" charset="2"/>
              <a:buChar char="Ø"/>
            </a:pPr>
            <a:r>
              <a:rPr lang="en-GB" altLang="en-US" sz="2400" b="1" dirty="0">
                <a:solidFill>
                  <a:schemeClr val="bg1"/>
                </a:solidFill>
              </a:rPr>
              <a:t>Flat/house of a vulnerable ‘user’</a:t>
            </a:r>
          </a:p>
          <a:p>
            <a:endParaRPr lang="en-GB" altLang="en-US" sz="1400" b="1" dirty="0"/>
          </a:p>
          <a:p>
            <a:pPr marL="457200" indent="-457200">
              <a:buFont typeface="Wingdings" panose="05000000000000000000" pitchFamily="2" charset="2"/>
              <a:buChar char="Ø"/>
            </a:pPr>
            <a:r>
              <a:rPr lang="en-GB" altLang="en-US" sz="2400" b="1" dirty="0">
                <a:solidFill>
                  <a:schemeClr val="bg1"/>
                </a:solidFill>
              </a:rPr>
              <a:t>Used as a base for hours or days</a:t>
            </a:r>
          </a:p>
          <a:p>
            <a:pPr marL="457200" indent="-457200">
              <a:buFont typeface="Wingdings" panose="05000000000000000000" pitchFamily="2" charset="2"/>
              <a:buChar char="Ø"/>
            </a:pPr>
            <a:endParaRPr lang="en-GB" altLang="en-US" sz="1400" b="1" dirty="0"/>
          </a:p>
          <a:p>
            <a:pPr marL="457200" indent="-457200">
              <a:buFont typeface="Wingdings" panose="05000000000000000000" pitchFamily="2" charset="2"/>
              <a:buChar char="Ø"/>
            </a:pPr>
            <a:r>
              <a:rPr lang="en-GB" altLang="en-US" sz="2400" b="1" dirty="0">
                <a:solidFill>
                  <a:schemeClr val="bg1"/>
                </a:solidFill>
              </a:rPr>
              <a:t>Home invasion: </a:t>
            </a:r>
            <a:r>
              <a:rPr lang="en-GB" altLang="en-US" sz="2400" dirty="0">
                <a:solidFill>
                  <a:schemeClr val="bg1"/>
                </a:solidFill>
              </a:rPr>
              <a:t>addicts, dogs, violence, sexual activity</a:t>
            </a:r>
          </a:p>
          <a:p>
            <a:endParaRPr lang="en-GB" altLang="en-US" sz="1400" b="1" dirty="0"/>
          </a:p>
          <a:p>
            <a:pPr marL="457200" indent="-457200">
              <a:buFont typeface="Wingdings" panose="05000000000000000000" pitchFamily="2" charset="2"/>
              <a:buChar char="Ø"/>
            </a:pPr>
            <a:r>
              <a:rPr lang="en-GB" altLang="en-US" sz="2400" b="1" dirty="0">
                <a:solidFill>
                  <a:schemeClr val="bg1"/>
                </a:solidFill>
              </a:rPr>
              <a:t>Balancing offender - victim </a:t>
            </a:r>
            <a:r>
              <a:rPr lang="en-GB" altLang="en-US" sz="2400" dirty="0">
                <a:solidFill>
                  <a:schemeClr val="bg1"/>
                </a:solidFill>
              </a:rPr>
              <a:t>(MD Act): allowing home to be used or a victim?</a:t>
            </a:r>
          </a:p>
        </p:txBody>
      </p:sp>
      <p:sp>
        <p:nvSpPr>
          <p:cNvPr id="8" name="TextBox 8">
            <a:extLst>
              <a:ext uri="{FF2B5EF4-FFF2-40B4-BE49-F238E27FC236}">
                <a16:creationId xmlns:a16="http://schemas.microsoft.com/office/drawing/2014/main" id="{E0252E4C-E5AA-6A43-9DBA-F308F0CBA1DD}"/>
              </a:ext>
            </a:extLst>
          </p:cNvPr>
          <p:cNvSpPr txBox="1">
            <a:spLocks noChangeArrowheads="1"/>
          </p:cNvSpPr>
          <p:nvPr/>
        </p:nvSpPr>
        <p:spPr bwMode="auto">
          <a:xfrm>
            <a:off x="368300" y="1918041"/>
            <a:ext cx="6426200" cy="4225223"/>
          </a:xfrm>
          <a:prstGeom prst="rect">
            <a:avLst/>
          </a:prstGeom>
          <a:solidFill>
            <a:schemeClr val="bg2">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US" altLang="en-US" sz="3600" b="1" dirty="0"/>
              <a:t>Violence and Weapons</a:t>
            </a:r>
          </a:p>
          <a:p>
            <a:pPr algn="ctr" eaLnBrk="1" hangingPunct="1">
              <a:lnSpc>
                <a:spcPct val="100000"/>
              </a:lnSpc>
              <a:spcBef>
                <a:spcPct val="0"/>
              </a:spcBef>
              <a:buFontTx/>
              <a:buNone/>
            </a:pPr>
            <a:endParaRPr lang="en-US" altLang="en-US" sz="1000" b="1" dirty="0"/>
          </a:p>
          <a:p>
            <a:pPr marL="342900" indent="-342900">
              <a:lnSpc>
                <a:spcPct val="100000"/>
              </a:lnSpc>
              <a:buFont typeface="Wingdings" panose="05000000000000000000" pitchFamily="2" charset="2"/>
              <a:buChar char="Ø"/>
            </a:pPr>
            <a:r>
              <a:rPr lang="en-GB" altLang="en-US" b="1" dirty="0"/>
              <a:t>Boiling water, acid, irons, stabbings, sometimes use or threat of firearms</a:t>
            </a:r>
          </a:p>
          <a:p>
            <a:pPr>
              <a:lnSpc>
                <a:spcPct val="100000"/>
              </a:lnSpc>
              <a:buNone/>
            </a:pPr>
            <a:endParaRPr lang="en-GB" altLang="en-US" sz="1400" b="1" dirty="0"/>
          </a:p>
          <a:p>
            <a:pPr marL="342900" indent="-342900">
              <a:lnSpc>
                <a:spcPct val="100000"/>
              </a:lnSpc>
              <a:buFont typeface="Wingdings" panose="05000000000000000000" pitchFamily="2" charset="2"/>
              <a:buChar char="Ø"/>
            </a:pPr>
            <a:r>
              <a:rPr lang="en-GB" altLang="en-US" b="1" dirty="0"/>
              <a:t>Ready access to firearms</a:t>
            </a:r>
          </a:p>
          <a:p>
            <a:pPr>
              <a:lnSpc>
                <a:spcPct val="100000"/>
              </a:lnSpc>
              <a:buNone/>
            </a:pPr>
            <a:endParaRPr lang="en-GB" altLang="en-US" sz="1400" b="1" dirty="0"/>
          </a:p>
          <a:p>
            <a:pPr marL="342900" indent="-342900">
              <a:lnSpc>
                <a:spcPct val="100000"/>
              </a:lnSpc>
              <a:buFont typeface="Wingdings" panose="05000000000000000000" pitchFamily="2" charset="2"/>
              <a:buChar char="Ø"/>
            </a:pPr>
            <a:r>
              <a:rPr lang="en-GB" altLang="en-US" b="1" dirty="0"/>
              <a:t>Turf wars rare in the counties</a:t>
            </a:r>
          </a:p>
        </p:txBody>
      </p:sp>
      <p:sp>
        <p:nvSpPr>
          <p:cNvPr id="23" name="TextBox 22">
            <a:extLst>
              <a:ext uri="{FF2B5EF4-FFF2-40B4-BE49-F238E27FC236}">
                <a16:creationId xmlns:a16="http://schemas.microsoft.com/office/drawing/2014/main" id="{05020C42-A40B-6C45-A876-BB134F15FB94}"/>
              </a:ext>
            </a:extLst>
          </p:cNvPr>
          <p:cNvSpPr txBox="1"/>
          <p:nvPr/>
        </p:nvSpPr>
        <p:spPr>
          <a:xfrm>
            <a:off x="368300" y="264942"/>
            <a:ext cx="6426200" cy="1462257"/>
          </a:xfrm>
          <a:prstGeom prst="rect">
            <a:avLst/>
          </a:prstGeom>
          <a:solidFill>
            <a:schemeClr val="tx2"/>
          </a:solidFill>
        </p:spPr>
        <p:txBody>
          <a:bodyPr lIns="180000" tIns="108000" rIns="180000" bIns="180000"/>
          <a:lstStyle/>
          <a:p>
            <a:pPr algn="ctr" eaLnBrk="1" fontAlgn="auto" hangingPunct="1">
              <a:spcBef>
                <a:spcPts val="0"/>
              </a:spcBef>
              <a:spcAft>
                <a:spcPts val="0"/>
              </a:spcAft>
              <a:defRPr/>
            </a:pPr>
            <a:r>
              <a:rPr lang="en-US" sz="4000" b="1" dirty="0">
                <a:solidFill>
                  <a:schemeClr val="bg1"/>
                </a:solidFill>
                <a:latin typeface="Arial" charset="0"/>
                <a:ea typeface="Arial" charset="0"/>
                <a:cs typeface="Arial" charset="0"/>
              </a:rPr>
              <a:t>Violence and Vulnerability</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340504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112268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b="1" dirty="0">
                <a:solidFill>
                  <a:schemeClr val="bg1"/>
                </a:solidFill>
              </a:rPr>
              <a:t>COUNTY LINES CASE STUDY: ‘THE REAL THREAT OF HARM’</a:t>
            </a:r>
          </a:p>
        </p:txBody>
      </p:sp>
      <p:sp>
        <p:nvSpPr>
          <p:cNvPr id="4" name="Text Placeholder 3"/>
          <p:cNvSpPr>
            <a:spLocks noGrp="1"/>
          </p:cNvSpPr>
          <p:nvPr>
            <p:ph type="body" sz="half" idx="2"/>
          </p:nvPr>
        </p:nvSpPr>
        <p:spPr>
          <a:xfrm>
            <a:off x="355600" y="875492"/>
            <a:ext cx="10756900" cy="5372504"/>
          </a:xfrm>
        </p:spPr>
        <p:txBody>
          <a:bodyPr>
            <a:noAutofit/>
          </a:bodyPr>
          <a:lstStyle/>
          <a:p>
            <a:pPr>
              <a:lnSpc>
                <a:spcPct val="100000"/>
              </a:lnSpc>
            </a:pPr>
            <a:r>
              <a:rPr lang="en-GB" sz="2800" dirty="0"/>
              <a:t>A 16-year-old male reported as </a:t>
            </a:r>
            <a:r>
              <a:rPr lang="en-GB" sz="2800" b="1" u="sng" dirty="0"/>
              <a:t>missing</a:t>
            </a:r>
            <a:r>
              <a:rPr lang="en-GB" sz="2800" dirty="0"/>
              <a:t> from </a:t>
            </a:r>
            <a:r>
              <a:rPr lang="en-GB" sz="2800" b="1" u="sng" dirty="0"/>
              <a:t>London</a:t>
            </a:r>
            <a:r>
              <a:rPr lang="en-GB" sz="2800" dirty="0"/>
              <a:t> - considered at high risk due to his age and known link to gangs. </a:t>
            </a:r>
          </a:p>
          <a:p>
            <a:pPr>
              <a:lnSpc>
                <a:spcPct val="100000"/>
              </a:lnSpc>
            </a:pPr>
            <a:r>
              <a:rPr lang="en-GB" sz="2800" dirty="0"/>
              <a:t>Recently failed to appear at court for alleged </a:t>
            </a:r>
            <a:r>
              <a:rPr lang="en-GB" sz="2800" b="1" u="sng" dirty="0"/>
              <a:t>involvement in a stabbing</a:t>
            </a:r>
            <a:endParaRPr lang="en-GB" sz="2800" dirty="0"/>
          </a:p>
          <a:p>
            <a:pPr>
              <a:lnSpc>
                <a:spcPct val="100000"/>
              </a:lnSpc>
            </a:pPr>
            <a:r>
              <a:rPr lang="en-GB" sz="2800" dirty="0"/>
              <a:t>Arrested in Southampton in possession of a 6” kitchen </a:t>
            </a:r>
            <a:r>
              <a:rPr lang="en-GB" sz="2800" b="1" u="sng" dirty="0"/>
              <a:t>knife</a:t>
            </a:r>
            <a:r>
              <a:rPr lang="en-GB" sz="2800" dirty="0"/>
              <a:t> and 30 wraps of </a:t>
            </a:r>
            <a:r>
              <a:rPr lang="en-GB" sz="2800" b="1" u="sng" dirty="0"/>
              <a:t>drugs</a:t>
            </a:r>
            <a:r>
              <a:rPr lang="en-GB" sz="2800" dirty="0"/>
              <a:t> </a:t>
            </a:r>
          </a:p>
          <a:p>
            <a:pPr>
              <a:lnSpc>
                <a:spcPct val="100000"/>
              </a:lnSpc>
            </a:pPr>
            <a:r>
              <a:rPr lang="en-GB" sz="2800" dirty="0"/>
              <a:t>In custody he was found to have </a:t>
            </a:r>
            <a:r>
              <a:rPr lang="en-GB" sz="2800" b="1" u="sng" dirty="0"/>
              <a:t>significant burns to his body</a:t>
            </a:r>
            <a:r>
              <a:rPr lang="en-GB" sz="2800" dirty="0"/>
              <a:t>, consistent with having been burnt by boiling liquid. </a:t>
            </a:r>
          </a:p>
          <a:p>
            <a:pPr>
              <a:lnSpc>
                <a:spcPct val="100000"/>
              </a:lnSpc>
            </a:pPr>
            <a:r>
              <a:rPr lang="en-GB" sz="2800" dirty="0"/>
              <a:t>He would not disclose further details, but it was highly likely injury was caused by those responsible for sending him to Southampton to deal/deliver class A drugs. </a:t>
            </a:r>
            <a:r>
              <a:rPr lang="en-GB" sz="2800" b="1" dirty="0"/>
              <a:t>(Safeguard concerns – Custody outcomes- St Giles trust)</a:t>
            </a:r>
          </a:p>
        </p:txBody>
      </p:sp>
      <p:sp>
        <p:nvSpPr>
          <p:cNvPr id="5"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vert="horz" wrap="square" lIns="180000" tIns="108000" rIns="180000" bIns="180000" rtlCol="0" anchor="ctr">
            <a:spAutoFit/>
          </a:bodyPr>
          <a:lstStyle>
            <a:lvl1pPr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j-ea"/>
                <a:cs typeface="+mj-c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dirty="0">
                <a:solidFill>
                  <a:schemeClr val="bg1"/>
                </a:solidFill>
              </a:rPr>
              <a:t>Case Study: County Lines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269926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C414428-26E5-6E40-A0F2-EBF4BFAD2494}"/>
              </a:ext>
            </a:extLst>
          </p:cNvPr>
          <p:cNvSpPr txBox="1"/>
          <p:nvPr/>
        </p:nvSpPr>
        <p:spPr>
          <a:xfrm>
            <a:off x="5181600" y="497596"/>
            <a:ext cx="6019800" cy="3153135"/>
          </a:xfrm>
          <a:prstGeom prst="rect">
            <a:avLst/>
          </a:prstGeom>
          <a:solidFill>
            <a:schemeClr val="accent3"/>
          </a:solidFill>
        </p:spPr>
        <p:txBody>
          <a:bodyPr wrap="square" lIns="180000" tIns="108000" rIns="180000" bIns="180000">
            <a:spAutoFit/>
          </a:bodyPr>
          <a:lstStyle/>
          <a:p>
            <a:pPr eaLnBrk="1" fontAlgn="auto" hangingPunct="1">
              <a:spcBef>
                <a:spcPts val="0"/>
              </a:spcBef>
              <a:spcAft>
                <a:spcPts val="0"/>
              </a:spcAft>
              <a:defRPr/>
            </a:pPr>
            <a:r>
              <a:rPr lang="en-GB" sz="3600" b="1" dirty="0">
                <a:solidFill>
                  <a:schemeClr val="bg1"/>
                </a:solidFill>
              </a:rPr>
              <a:t>Mapped Drug Networks</a:t>
            </a:r>
          </a:p>
          <a:p>
            <a:pPr eaLnBrk="1" fontAlgn="auto" hangingPunct="1">
              <a:spcBef>
                <a:spcPts val="0"/>
              </a:spcBef>
              <a:spcAft>
                <a:spcPts val="0"/>
              </a:spcAft>
              <a:defRPr/>
            </a:pPr>
            <a:endParaRPr lang="en-GB" sz="1000" b="1" dirty="0">
              <a:solidFill>
                <a:schemeClr val="bg1"/>
              </a:solidFill>
            </a:endParaRPr>
          </a:p>
          <a:p>
            <a:pPr>
              <a:lnSpc>
                <a:spcPct val="125000"/>
              </a:lnSpc>
            </a:pPr>
            <a:r>
              <a:rPr lang="en-GB" altLang="en-US" sz="2800" b="1" dirty="0">
                <a:solidFill>
                  <a:schemeClr val="bg1"/>
                </a:solidFill>
              </a:rPr>
              <a:t>Recognising the transient nature of networks, Hampshire Constabulary have produced an objective ratification process</a:t>
            </a:r>
          </a:p>
        </p:txBody>
      </p:sp>
      <p:sp>
        <p:nvSpPr>
          <p:cNvPr id="22" name="TextBox 21">
            <a:extLst>
              <a:ext uri="{FF2B5EF4-FFF2-40B4-BE49-F238E27FC236}">
                <a16:creationId xmlns:a16="http://schemas.microsoft.com/office/drawing/2014/main" id="{255E752A-73A1-894B-9562-8E141C33517C}"/>
              </a:ext>
            </a:extLst>
          </p:cNvPr>
          <p:cNvSpPr txBox="1"/>
          <p:nvPr/>
        </p:nvSpPr>
        <p:spPr>
          <a:xfrm>
            <a:off x="5181600" y="3916204"/>
            <a:ext cx="6019800" cy="2568359"/>
          </a:xfrm>
          <a:prstGeom prst="rect">
            <a:avLst/>
          </a:prstGeom>
          <a:solidFill>
            <a:schemeClr val="accent2">
              <a:lumMod val="75000"/>
            </a:schemeClr>
          </a:solidFill>
        </p:spPr>
        <p:txBody>
          <a:bodyPr wrap="square" lIns="180000" tIns="108000" rIns="180000" bIns="180000">
            <a:spAutoFit/>
          </a:bodyPr>
          <a:lstStyle/>
          <a:p>
            <a:pPr>
              <a:defRPr/>
            </a:pPr>
            <a:r>
              <a:rPr lang="en-GB" altLang="en-US" sz="2800" b="1" dirty="0">
                <a:solidFill>
                  <a:schemeClr val="bg1"/>
                </a:solidFill>
              </a:rPr>
              <a:t>Hampshire currently have 73 known mapped networks: </a:t>
            </a:r>
            <a:r>
              <a:rPr lang="en-GB" altLang="en-US" dirty="0">
                <a:solidFill>
                  <a:schemeClr val="bg1"/>
                </a:solidFill>
              </a:rPr>
              <a:t>(Feb 2019)</a:t>
            </a:r>
          </a:p>
          <a:p>
            <a:pPr>
              <a:defRPr/>
            </a:pPr>
            <a:endParaRPr lang="en-GB" altLang="en-US" sz="800" b="1" dirty="0">
              <a:solidFill>
                <a:schemeClr val="bg1"/>
              </a:solidFill>
            </a:endParaRPr>
          </a:p>
          <a:p>
            <a:pPr>
              <a:defRPr/>
            </a:pPr>
            <a:r>
              <a:rPr lang="en-GB" altLang="en-US" sz="2800" b="1" dirty="0">
                <a:solidFill>
                  <a:schemeClr val="bg1"/>
                </a:solidFill>
              </a:rPr>
              <a:t>29 = North of county</a:t>
            </a:r>
          </a:p>
          <a:p>
            <a:pPr>
              <a:defRPr/>
            </a:pPr>
            <a:r>
              <a:rPr lang="en-GB" altLang="en-US" sz="2800" b="1" dirty="0">
                <a:solidFill>
                  <a:schemeClr val="bg1"/>
                </a:solidFill>
              </a:rPr>
              <a:t>27 = East of county</a:t>
            </a:r>
          </a:p>
          <a:p>
            <a:pPr>
              <a:defRPr/>
            </a:pPr>
            <a:r>
              <a:rPr lang="en-GB" altLang="en-US" sz="2800" b="1" dirty="0">
                <a:solidFill>
                  <a:schemeClr val="bg1"/>
                </a:solidFill>
              </a:rPr>
              <a:t>17 = West of county</a:t>
            </a:r>
          </a:p>
        </p:txBody>
      </p:sp>
      <p:sp>
        <p:nvSpPr>
          <p:cNvPr id="23" name="TextBox 22">
            <a:extLst>
              <a:ext uri="{FF2B5EF4-FFF2-40B4-BE49-F238E27FC236}">
                <a16:creationId xmlns:a16="http://schemas.microsoft.com/office/drawing/2014/main" id="{05020C42-A40B-6C45-A876-BB134F15FB94}"/>
              </a:ext>
            </a:extLst>
          </p:cNvPr>
          <p:cNvSpPr txBox="1"/>
          <p:nvPr/>
        </p:nvSpPr>
        <p:spPr>
          <a:xfrm>
            <a:off x="234949" y="199146"/>
            <a:ext cx="4768851" cy="1477253"/>
          </a:xfrm>
          <a:prstGeom prst="rect">
            <a:avLst/>
          </a:prstGeom>
          <a:solidFill>
            <a:schemeClr val="tx2"/>
          </a:solidFill>
        </p:spPr>
        <p:txBody>
          <a:bodyPr lIns="180000" tIns="108000" rIns="180000" bIns="180000"/>
          <a:lstStyle/>
          <a:p>
            <a:pPr eaLnBrk="1" fontAlgn="auto" hangingPunct="1">
              <a:spcBef>
                <a:spcPts val="0"/>
              </a:spcBef>
              <a:spcAft>
                <a:spcPts val="0"/>
              </a:spcAft>
              <a:defRPr/>
            </a:pPr>
            <a:r>
              <a:rPr lang="en-US" sz="4000" b="1" dirty="0">
                <a:solidFill>
                  <a:schemeClr val="bg1"/>
                </a:solidFill>
                <a:latin typeface="Arial" charset="0"/>
                <a:ea typeface="Arial" charset="0"/>
                <a:cs typeface="Arial" charset="0"/>
              </a:rPr>
              <a:t>County Lines in Hampshire</a:t>
            </a:r>
          </a:p>
        </p:txBody>
      </p:sp>
      <p:sp>
        <p:nvSpPr>
          <p:cNvPr id="12"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234949" y="1926798"/>
            <a:ext cx="4768851" cy="4534025"/>
          </a:xfrm>
          <a:prstGeom prst="rect">
            <a:avLst/>
          </a:prstGeom>
          <a:solidFill>
            <a:schemeClr val="accent4"/>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buNone/>
              <a:defRPr/>
            </a:pPr>
            <a:r>
              <a:rPr lang="en-GB" altLang="en-US" sz="3600" b="1" dirty="0"/>
              <a:t>Market locations</a:t>
            </a:r>
          </a:p>
          <a:p>
            <a:pPr marL="457200" indent="-457200">
              <a:lnSpc>
                <a:spcPct val="150000"/>
              </a:lnSpc>
              <a:buFont typeface="Wingdings" panose="05000000000000000000" pitchFamily="2" charset="2"/>
              <a:buChar char="Ø"/>
              <a:defRPr/>
            </a:pPr>
            <a:r>
              <a:rPr lang="en-GB" altLang="en-US" b="1" dirty="0"/>
              <a:t>Basingstoke</a:t>
            </a:r>
          </a:p>
          <a:p>
            <a:pPr marL="457200" indent="-457200">
              <a:lnSpc>
                <a:spcPct val="150000"/>
              </a:lnSpc>
              <a:buFont typeface="Wingdings" panose="05000000000000000000" pitchFamily="2" charset="2"/>
              <a:buChar char="Ø"/>
              <a:defRPr/>
            </a:pPr>
            <a:r>
              <a:rPr lang="en-GB" altLang="en-US" b="1" dirty="0"/>
              <a:t>Portsmouth</a:t>
            </a:r>
          </a:p>
          <a:p>
            <a:pPr marL="457200" indent="-457200">
              <a:lnSpc>
                <a:spcPct val="150000"/>
              </a:lnSpc>
              <a:buFont typeface="Wingdings" panose="05000000000000000000" pitchFamily="2" charset="2"/>
              <a:buChar char="Ø"/>
              <a:defRPr/>
            </a:pPr>
            <a:r>
              <a:rPr lang="en-GB" altLang="en-US" b="1" dirty="0"/>
              <a:t>Southampton</a:t>
            </a:r>
          </a:p>
          <a:p>
            <a:pPr marL="457200" indent="-457200">
              <a:lnSpc>
                <a:spcPct val="100000"/>
              </a:lnSpc>
              <a:buFont typeface="Wingdings" panose="05000000000000000000" pitchFamily="2" charset="2"/>
              <a:buChar char="Ø"/>
              <a:defRPr/>
            </a:pPr>
            <a:r>
              <a:rPr lang="en-GB" altLang="en-US" b="1" dirty="0"/>
              <a:t>Suburban/urban towns on A3/M27 corridors and rail connections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1640071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72048"/>
            <a:ext cx="10829925" cy="5170646"/>
          </a:xfrm>
          <a:prstGeom prst="rect">
            <a:avLst/>
          </a:prstGeom>
        </p:spPr>
        <p:txBody>
          <a:bodyPr wrap="square">
            <a:spAutoFit/>
          </a:bodyPr>
          <a:lstStyle/>
          <a:p>
            <a:pPr algn="ctr">
              <a:lnSpc>
                <a:spcPct val="150000"/>
              </a:lnSpc>
            </a:pPr>
            <a:r>
              <a:rPr lang="en-GB" sz="4400" b="1" dirty="0"/>
              <a:t>The Response to tackle the issues involves Police, National Crime Agency, government departments, local authorities, voluntary and community sector organisations</a:t>
            </a:r>
          </a:p>
        </p:txBody>
      </p:sp>
      <p:sp>
        <p:nvSpPr>
          <p:cNvPr id="4" name="TextBox 3">
            <a:extLst>
              <a:ext uri="{FF2B5EF4-FFF2-40B4-BE49-F238E27FC236}">
                <a16:creationId xmlns:a16="http://schemas.microsoft.com/office/drawing/2014/main" id="{5A82631F-5620-49A3-8626-088733135728}"/>
              </a:ext>
            </a:extLst>
          </p:cNvPr>
          <p:cNvSpPr txBox="1">
            <a:spLocks noChangeArrowheads="1"/>
          </p:cNvSpPr>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vert="horz" wrap="square" lIns="180000" tIns="108000" rIns="180000" bIns="180000" rtlCol="0" anchor="ctr">
            <a:spAutoFit/>
          </a:bodyPr>
          <a:lstStyle>
            <a:lvl1pPr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j-ea"/>
                <a:cs typeface="+mj-c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dirty="0">
                <a:solidFill>
                  <a:schemeClr val="bg1"/>
                </a:solidFill>
              </a:rPr>
              <a:t>Partnership Approach: County Lines</a:t>
            </a:r>
          </a:p>
        </p:txBody>
      </p:sp>
    </p:spTree>
    <p:extLst>
      <p:ext uri="{BB962C8B-B14F-4D97-AF65-F5344CB8AC3E}">
        <p14:creationId xmlns:p14="http://schemas.microsoft.com/office/powerpoint/2010/main" val="115252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3635A3-2C7E-924D-8A7F-3013348A2EB9}"/>
              </a:ext>
            </a:extLst>
          </p:cNvPr>
          <p:cNvSpPr txBox="1"/>
          <p:nvPr/>
        </p:nvSpPr>
        <p:spPr>
          <a:xfrm>
            <a:off x="133705" y="927857"/>
            <a:ext cx="3629200" cy="5615347"/>
          </a:xfrm>
          <a:prstGeom prst="rect">
            <a:avLst/>
          </a:prstGeom>
          <a:solidFill>
            <a:schemeClr val="accent2">
              <a:lumMod val="75000"/>
            </a:schemeClr>
          </a:solidFill>
        </p:spPr>
        <p:txBody>
          <a:bodyPr wrap="square" lIns="180000" tIns="108000" rIns="180000" bIns="180000">
            <a:spAutoFit/>
          </a:bodyPr>
          <a:lstStyle/>
          <a:p>
            <a:pPr eaLnBrk="1" fontAlgn="auto" hangingPunct="1">
              <a:spcBef>
                <a:spcPts val="0"/>
              </a:spcBef>
              <a:spcAft>
                <a:spcPts val="0"/>
              </a:spcAft>
              <a:defRPr/>
            </a:pPr>
            <a:r>
              <a:rPr lang="en-US" sz="2800" b="1" dirty="0">
                <a:solidFill>
                  <a:schemeClr val="bg1"/>
                </a:solidFill>
                <a:latin typeface="+mn-lt"/>
              </a:rPr>
              <a:t>Vulnerable Children</a:t>
            </a:r>
          </a:p>
          <a:p>
            <a:pPr eaLnBrk="1" fontAlgn="auto" hangingPunct="1">
              <a:spcBef>
                <a:spcPts val="0"/>
              </a:spcBef>
              <a:spcAft>
                <a:spcPts val="0"/>
              </a:spcAft>
              <a:defRPr/>
            </a:pPr>
            <a:endParaRPr lang="en-US" sz="2600" b="1" dirty="0">
              <a:solidFill>
                <a:schemeClr val="bg1"/>
              </a:solidFill>
            </a:endParaRPr>
          </a:p>
          <a:p>
            <a:pPr marL="457200" indent="-457200" eaLnBrk="1" fontAlgn="auto" hangingPunct="1">
              <a:spcBef>
                <a:spcPts val="0"/>
              </a:spcBef>
              <a:spcAft>
                <a:spcPts val="0"/>
              </a:spcAft>
              <a:buFont typeface="Wingdings" panose="05000000000000000000" pitchFamily="2" charset="2"/>
              <a:buChar char="Ø"/>
              <a:defRPr/>
            </a:pPr>
            <a:r>
              <a:rPr lang="en-US" sz="2800" b="1" dirty="0">
                <a:solidFill>
                  <a:schemeClr val="bg1"/>
                </a:solidFill>
                <a:latin typeface="+mn-lt"/>
              </a:rPr>
              <a:t>Living above means</a:t>
            </a:r>
          </a:p>
          <a:p>
            <a:pPr eaLnBrk="1" fontAlgn="auto" hangingPunct="1">
              <a:spcBef>
                <a:spcPts val="0"/>
              </a:spcBef>
              <a:spcAft>
                <a:spcPts val="0"/>
              </a:spcAft>
              <a:defRPr/>
            </a:pPr>
            <a:endParaRPr lang="en-US" sz="1200" b="1" dirty="0">
              <a:solidFill>
                <a:schemeClr val="bg1"/>
              </a:solidFill>
              <a:latin typeface="+mn-lt"/>
            </a:endParaRPr>
          </a:p>
          <a:p>
            <a:pPr marL="457200" indent="-457200" eaLnBrk="1" fontAlgn="auto" hangingPunct="1">
              <a:spcBef>
                <a:spcPts val="0"/>
              </a:spcBef>
              <a:spcAft>
                <a:spcPts val="0"/>
              </a:spcAft>
              <a:buFont typeface="Wingdings" panose="05000000000000000000" pitchFamily="2" charset="2"/>
              <a:buChar char="Ø"/>
              <a:defRPr/>
            </a:pPr>
            <a:r>
              <a:rPr lang="en-US" sz="2800" b="1" dirty="0">
                <a:solidFill>
                  <a:schemeClr val="bg1"/>
                </a:solidFill>
              </a:rPr>
              <a:t>Drill</a:t>
            </a:r>
            <a:r>
              <a:rPr lang="en-US" sz="2800" b="1" dirty="0">
                <a:solidFill>
                  <a:schemeClr val="bg1"/>
                </a:solidFill>
                <a:latin typeface="+mn-lt"/>
              </a:rPr>
              <a:t> music</a:t>
            </a:r>
          </a:p>
          <a:p>
            <a:pPr eaLnBrk="1" fontAlgn="auto" hangingPunct="1">
              <a:spcBef>
                <a:spcPts val="0"/>
              </a:spcBef>
              <a:spcAft>
                <a:spcPts val="0"/>
              </a:spcAft>
              <a:defRPr/>
            </a:pPr>
            <a:endParaRPr lang="en-US" sz="1200" b="1" dirty="0">
              <a:solidFill>
                <a:schemeClr val="bg1"/>
              </a:solidFill>
              <a:latin typeface="+mn-lt"/>
            </a:endParaRPr>
          </a:p>
          <a:p>
            <a:pPr eaLnBrk="1" fontAlgn="auto" hangingPunct="1">
              <a:spcBef>
                <a:spcPts val="0"/>
              </a:spcBef>
              <a:spcAft>
                <a:spcPts val="0"/>
              </a:spcAft>
              <a:defRPr/>
            </a:pPr>
            <a:endParaRPr lang="en-US" sz="1200" b="1" dirty="0">
              <a:solidFill>
                <a:schemeClr val="bg1"/>
              </a:solidFill>
              <a:latin typeface="+mn-lt"/>
            </a:endParaRPr>
          </a:p>
          <a:p>
            <a:pPr marL="457200" indent="-457200" eaLnBrk="1" fontAlgn="auto" hangingPunct="1">
              <a:spcBef>
                <a:spcPts val="0"/>
              </a:spcBef>
              <a:spcAft>
                <a:spcPts val="0"/>
              </a:spcAft>
              <a:buFont typeface="Wingdings" panose="05000000000000000000" pitchFamily="2" charset="2"/>
              <a:buChar char="Ø"/>
              <a:defRPr/>
            </a:pPr>
            <a:r>
              <a:rPr lang="en-US" sz="2800" b="1" dirty="0">
                <a:solidFill>
                  <a:schemeClr val="bg1"/>
                </a:solidFill>
              </a:rPr>
              <a:t>‘Gangster’ talk</a:t>
            </a:r>
          </a:p>
          <a:p>
            <a:pPr eaLnBrk="1" fontAlgn="auto" hangingPunct="1">
              <a:spcBef>
                <a:spcPts val="0"/>
              </a:spcBef>
              <a:spcAft>
                <a:spcPts val="0"/>
              </a:spcAft>
              <a:defRPr/>
            </a:pPr>
            <a:endParaRPr lang="en-US" sz="2000" b="1" dirty="0">
              <a:solidFill>
                <a:schemeClr val="bg1"/>
              </a:solidFill>
            </a:endParaRPr>
          </a:p>
          <a:p>
            <a:pPr marL="457200" indent="-457200" eaLnBrk="1" fontAlgn="auto" hangingPunct="1">
              <a:spcBef>
                <a:spcPts val="0"/>
              </a:spcBef>
              <a:spcAft>
                <a:spcPts val="0"/>
              </a:spcAft>
              <a:buFont typeface="Wingdings" panose="05000000000000000000" pitchFamily="2" charset="2"/>
              <a:buChar char="Ø"/>
              <a:defRPr/>
            </a:pPr>
            <a:r>
              <a:rPr lang="en-US" sz="2800" b="1" dirty="0">
                <a:solidFill>
                  <a:schemeClr val="bg1"/>
                </a:solidFill>
                <a:latin typeface="+mn-lt"/>
              </a:rPr>
              <a:t>Phones</a:t>
            </a:r>
          </a:p>
          <a:p>
            <a:pPr eaLnBrk="1" fontAlgn="auto" hangingPunct="1">
              <a:spcBef>
                <a:spcPts val="0"/>
              </a:spcBef>
              <a:spcAft>
                <a:spcPts val="0"/>
              </a:spcAft>
              <a:defRPr/>
            </a:pPr>
            <a:endParaRPr lang="en-US" sz="1200" b="1" dirty="0">
              <a:solidFill>
                <a:schemeClr val="bg1"/>
              </a:solidFill>
              <a:latin typeface="+mn-lt"/>
            </a:endParaRPr>
          </a:p>
          <a:p>
            <a:pPr marL="457200" indent="-457200" eaLnBrk="1" fontAlgn="auto" hangingPunct="1">
              <a:spcBef>
                <a:spcPts val="0"/>
              </a:spcBef>
              <a:spcAft>
                <a:spcPts val="0"/>
              </a:spcAft>
              <a:buFont typeface="Wingdings" panose="05000000000000000000" pitchFamily="2" charset="2"/>
              <a:buChar char="Ø"/>
              <a:defRPr/>
            </a:pPr>
            <a:r>
              <a:rPr lang="en-US" sz="2800" b="1" dirty="0">
                <a:solidFill>
                  <a:schemeClr val="bg1"/>
                </a:solidFill>
              </a:rPr>
              <a:t>Unexplained injuries</a:t>
            </a:r>
            <a:endParaRPr lang="en-US" sz="2800" b="1" dirty="0">
              <a:solidFill>
                <a:schemeClr val="bg1"/>
              </a:solidFill>
              <a:latin typeface="+mn-lt"/>
            </a:endParaRPr>
          </a:p>
        </p:txBody>
      </p:sp>
      <p:sp>
        <p:nvSpPr>
          <p:cNvPr id="11" name="TextBox 10">
            <a:extLst>
              <a:ext uri="{FF2B5EF4-FFF2-40B4-BE49-F238E27FC236}">
                <a16:creationId xmlns:a16="http://schemas.microsoft.com/office/drawing/2014/main" id="{FC414428-26E5-6E40-A0F2-EBF4BFAD2494}"/>
              </a:ext>
            </a:extLst>
          </p:cNvPr>
          <p:cNvSpPr txBox="1"/>
          <p:nvPr/>
        </p:nvSpPr>
        <p:spPr>
          <a:xfrm>
            <a:off x="7297018" y="912861"/>
            <a:ext cx="3971942" cy="5676902"/>
          </a:xfrm>
          <a:prstGeom prst="rect">
            <a:avLst/>
          </a:prstGeom>
          <a:solidFill>
            <a:schemeClr val="accent3"/>
          </a:solidFill>
        </p:spPr>
        <p:txBody>
          <a:bodyPr wrap="square" lIns="180000" tIns="108000" rIns="180000" bIns="180000">
            <a:spAutoFit/>
          </a:bodyPr>
          <a:lstStyle/>
          <a:p>
            <a:pPr eaLnBrk="1" fontAlgn="auto" hangingPunct="1">
              <a:spcBef>
                <a:spcPts val="0"/>
              </a:spcBef>
              <a:spcAft>
                <a:spcPts val="0"/>
              </a:spcAft>
              <a:defRPr/>
            </a:pPr>
            <a:r>
              <a:rPr lang="en-GB" sz="2800" b="1" dirty="0">
                <a:solidFill>
                  <a:schemeClr val="bg1"/>
                </a:solidFill>
              </a:rPr>
              <a:t>Front line roles who may encounter those involved:</a:t>
            </a:r>
          </a:p>
          <a:p>
            <a:pPr eaLnBrk="1" fontAlgn="auto" hangingPunct="1">
              <a:spcBef>
                <a:spcPts val="0"/>
              </a:spcBef>
              <a:spcAft>
                <a:spcPts val="0"/>
              </a:spcAft>
              <a:defRPr/>
            </a:pPr>
            <a:endParaRPr lang="en-GB" sz="1000" b="1" dirty="0">
              <a:solidFill>
                <a:schemeClr val="bg1"/>
              </a:solidFill>
            </a:endParaRPr>
          </a:p>
          <a:p>
            <a:pPr marL="457200" indent="-457200" eaLnBrk="1" fontAlgn="auto" hangingPunct="1">
              <a:lnSpc>
                <a:spcPct val="150000"/>
              </a:lnSpc>
              <a:spcBef>
                <a:spcPts val="0"/>
              </a:spcBef>
              <a:spcAft>
                <a:spcPts val="0"/>
              </a:spcAft>
              <a:buFont typeface="Wingdings" panose="05000000000000000000" pitchFamily="2" charset="2"/>
              <a:buChar char="Ø"/>
              <a:defRPr/>
            </a:pPr>
            <a:r>
              <a:rPr lang="en-GB" sz="2800" b="1" dirty="0">
                <a:solidFill>
                  <a:schemeClr val="bg1"/>
                </a:solidFill>
              </a:rPr>
              <a:t>Housing</a:t>
            </a:r>
          </a:p>
          <a:p>
            <a:pPr marL="457200" indent="-457200" eaLnBrk="1" fontAlgn="auto" hangingPunct="1">
              <a:lnSpc>
                <a:spcPct val="150000"/>
              </a:lnSpc>
              <a:spcBef>
                <a:spcPts val="0"/>
              </a:spcBef>
              <a:spcAft>
                <a:spcPts val="0"/>
              </a:spcAft>
              <a:buFont typeface="Wingdings" panose="05000000000000000000" pitchFamily="2" charset="2"/>
              <a:buChar char="Ø"/>
              <a:defRPr/>
            </a:pPr>
            <a:r>
              <a:rPr lang="en-GB" sz="2800" b="1" dirty="0">
                <a:solidFill>
                  <a:schemeClr val="bg1"/>
                </a:solidFill>
              </a:rPr>
              <a:t>Education</a:t>
            </a:r>
          </a:p>
          <a:p>
            <a:pPr eaLnBrk="1" fontAlgn="auto" hangingPunct="1">
              <a:lnSpc>
                <a:spcPct val="150000"/>
              </a:lnSpc>
              <a:spcBef>
                <a:spcPts val="0"/>
              </a:spcBef>
              <a:spcAft>
                <a:spcPts val="0"/>
              </a:spcAft>
              <a:defRPr/>
            </a:pPr>
            <a:endParaRPr lang="en-GB" sz="1000" b="1" dirty="0">
              <a:solidFill>
                <a:schemeClr val="bg1"/>
              </a:solidFill>
            </a:endParaRPr>
          </a:p>
          <a:p>
            <a:pPr marL="457200" indent="-457200" eaLnBrk="1" fontAlgn="auto" hangingPunct="1">
              <a:spcBef>
                <a:spcPts val="0"/>
              </a:spcBef>
              <a:spcAft>
                <a:spcPts val="0"/>
              </a:spcAft>
              <a:buFont typeface="Wingdings" panose="05000000000000000000" pitchFamily="2" charset="2"/>
              <a:buChar char="Ø"/>
              <a:defRPr/>
            </a:pPr>
            <a:r>
              <a:rPr lang="en-GB" sz="2800" b="1" dirty="0">
                <a:solidFill>
                  <a:schemeClr val="bg1"/>
                </a:solidFill>
              </a:rPr>
              <a:t>Youth/Drug workers</a:t>
            </a:r>
          </a:p>
          <a:p>
            <a:pPr eaLnBrk="1" fontAlgn="auto" hangingPunct="1">
              <a:lnSpc>
                <a:spcPct val="150000"/>
              </a:lnSpc>
              <a:spcBef>
                <a:spcPts val="0"/>
              </a:spcBef>
              <a:spcAft>
                <a:spcPts val="0"/>
              </a:spcAft>
              <a:defRPr/>
            </a:pPr>
            <a:endParaRPr lang="en-GB" sz="1000" b="1" dirty="0">
              <a:solidFill>
                <a:schemeClr val="bg1"/>
              </a:solidFill>
            </a:endParaRPr>
          </a:p>
          <a:p>
            <a:pPr marL="457200" indent="-457200" eaLnBrk="1" fontAlgn="auto" hangingPunct="1">
              <a:spcBef>
                <a:spcPts val="0"/>
              </a:spcBef>
              <a:spcAft>
                <a:spcPts val="0"/>
              </a:spcAft>
              <a:buFont typeface="Wingdings" panose="05000000000000000000" pitchFamily="2" charset="2"/>
              <a:buChar char="Ø"/>
              <a:defRPr/>
            </a:pPr>
            <a:r>
              <a:rPr lang="en-GB" sz="2800" b="1" dirty="0">
                <a:solidFill>
                  <a:schemeClr val="bg1"/>
                </a:solidFill>
              </a:rPr>
              <a:t>Medical Prof/Staff</a:t>
            </a:r>
          </a:p>
          <a:p>
            <a:pPr marL="457200" indent="-457200" eaLnBrk="1" fontAlgn="auto" hangingPunct="1">
              <a:spcBef>
                <a:spcPts val="0"/>
              </a:spcBef>
              <a:spcAft>
                <a:spcPts val="0"/>
              </a:spcAft>
              <a:buFont typeface="Wingdings" panose="05000000000000000000" pitchFamily="2" charset="2"/>
              <a:buChar char="Ø"/>
              <a:defRPr/>
            </a:pPr>
            <a:endParaRPr lang="en-GB" sz="1200" b="1" dirty="0">
              <a:solidFill>
                <a:schemeClr val="bg1"/>
              </a:solidFill>
            </a:endParaRPr>
          </a:p>
          <a:p>
            <a:pPr eaLnBrk="1" fontAlgn="auto" hangingPunct="1">
              <a:spcBef>
                <a:spcPts val="0"/>
              </a:spcBef>
              <a:spcAft>
                <a:spcPts val="0"/>
              </a:spcAft>
              <a:defRPr/>
            </a:pPr>
            <a:endParaRPr lang="en-GB" sz="1000" b="1" dirty="0">
              <a:solidFill>
                <a:schemeClr val="bg1"/>
              </a:solidFill>
            </a:endParaRPr>
          </a:p>
          <a:p>
            <a:pPr marL="457200" indent="-457200" eaLnBrk="1" fontAlgn="auto" hangingPunct="1">
              <a:spcBef>
                <a:spcPts val="0"/>
              </a:spcBef>
              <a:spcAft>
                <a:spcPts val="0"/>
              </a:spcAft>
              <a:buFont typeface="Wingdings" panose="05000000000000000000" pitchFamily="2" charset="2"/>
              <a:buChar char="Ø"/>
              <a:defRPr/>
            </a:pPr>
            <a:r>
              <a:rPr lang="en-GB" sz="2800" b="1" dirty="0">
                <a:solidFill>
                  <a:schemeClr val="bg1"/>
                </a:solidFill>
              </a:rPr>
              <a:t>Social workers</a:t>
            </a:r>
          </a:p>
          <a:p>
            <a:pPr eaLnBrk="1" fontAlgn="auto" hangingPunct="1">
              <a:spcBef>
                <a:spcPts val="0"/>
              </a:spcBef>
              <a:spcAft>
                <a:spcPts val="0"/>
              </a:spcAft>
              <a:defRPr/>
            </a:pPr>
            <a:endParaRPr lang="en-GB" sz="800" b="1" dirty="0">
              <a:solidFill>
                <a:schemeClr val="bg1"/>
              </a:solidFill>
            </a:endParaRPr>
          </a:p>
        </p:txBody>
      </p:sp>
      <p:sp>
        <p:nvSpPr>
          <p:cNvPr id="23" name="TextBox 22">
            <a:extLst>
              <a:ext uri="{FF2B5EF4-FFF2-40B4-BE49-F238E27FC236}">
                <a16:creationId xmlns:a16="http://schemas.microsoft.com/office/drawing/2014/main" id="{05020C42-A40B-6C45-A876-BB134F15FB94}"/>
              </a:ext>
            </a:extLst>
          </p:cNvPr>
          <p:cNvSpPr txBox="1"/>
          <p:nvPr/>
        </p:nvSpPr>
        <p:spPr>
          <a:xfrm>
            <a:off x="3895725" y="927857"/>
            <a:ext cx="3268473" cy="5661906"/>
          </a:xfrm>
          <a:prstGeom prst="rect">
            <a:avLst/>
          </a:prstGeom>
          <a:solidFill>
            <a:schemeClr val="tx2"/>
          </a:solidFill>
        </p:spPr>
        <p:txBody>
          <a:bodyPr lIns="180000" tIns="108000" rIns="180000" bIns="180000"/>
          <a:lstStyle/>
          <a:p>
            <a:pPr>
              <a:spcBef>
                <a:spcPct val="0"/>
              </a:spcBef>
            </a:pPr>
            <a:r>
              <a:rPr lang="en-US" altLang="en-US" sz="2800" b="1" dirty="0">
                <a:solidFill>
                  <a:schemeClr val="bg1"/>
                </a:solidFill>
              </a:rPr>
              <a:t>Vulnerable Adults</a:t>
            </a:r>
          </a:p>
          <a:p>
            <a:pPr>
              <a:spcBef>
                <a:spcPct val="0"/>
              </a:spcBef>
            </a:pPr>
            <a:endParaRPr lang="en-US" altLang="en-US" sz="1200" b="1" dirty="0">
              <a:solidFill>
                <a:schemeClr val="bg1"/>
              </a:solidFill>
            </a:endParaRPr>
          </a:p>
          <a:p>
            <a:pPr marL="457200" indent="-457200">
              <a:lnSpc>
                <a:spcPct val="150000"/>
              </a:lnSpc>
              <a:spcBef>
                <a:spcPct val="0"/>
              </a:spcBef>
              <a:buFont typeface="Wingdings" panose="05000000000000000000" pitchFamily="2" charset="2"/>
              <a:buChar char="Ø"/>
            </a:pPr>
            <a:r>
              <a:rPr lang="en-US" altLang="en-US" sz="2800" b="1" dirty="0">
                <a:solidFill>
                  <a:schemeClr val="bg1"/>
                </a:solidFill>
              </a:rPr>
              <a:t>Drug User</a:t>
            </a:r>
          </a:p>
          <a:p>
            <a:pPr>
              <a:lnSpc>
                <a:spcPct val="150000"/>
              </a:lnSpc>
              <a:spcBef>
                <a:spcPct val="0"/>
              </a:spcBef>
            </a:pPr>
            <a:endParaRPr lang="en-US" altLang="en-US" sz="1200" b="1" dirty="0">
              <a:solidFill>
                <a:schemeClr val="bg1"/>
              </a:solidFill>
            </a:endParaRPr>
          </a:p>
          <a:p>
            <a:pPr marL="457200" indent="-457200">
              <a:spcBef>
                <a:spcPct val="0"/>
              </a:spcBef>
              <a:buFont typeface="Wingdings" panose="05000000000000000000" pitchFamily="2" charset="2"/>
              <a:buChar char="Ø"/>
            </a:pPr>
            <a:r>
              <a:rPr lang="en-US" altLang="en-US" sz="2800" b="1" dirty="0">
                <a:solidFill>
                  <a:schemeClr val="bg1"/>
                </a:solidFill>
              </a:rPr>
              <a:t>Visitors to address</a:t>
            </a:r>
          </a:p>
          <a:p>
            <a:pPr marL="457200" indent="-457200">
              <a:lnSpc>
                <a:spcPct val="150000"/>
              </a:lnSpc>
              <a:spcBef>
                <a:spcPct val="0"/>
              </a:spcBef>
              <a:buFont typeface="Wingdings" panose="05000000000000000000" pitchFamily="2" charset="2"/>
              <a:buChar char="Ø"/>
            </a:pPr>
            <a:r>
              <a:rPr lang="en-US" altLang="en-US" sz="2800" b="1" dirty="0">
                <a:solidFill>
                  <a:schemeClr val="bg1"/>
                </a:solidFill>
              </a:rPr>
              <a:t>Alcoholism</a:t>
            </a:r>
          </a:p>
          <a:p>
            <a:pPr>
              <a:lnSpc>
                <a:spcPct val="150000"/>
              </a:lnSpc>
              <a:spcBef>
                <a:spcPct val="0"/>
              </a:spcBef>
            </a:pPr>
            <a:endParaRPr lang="en-US" altLang="en-US" sz="800" b="1" dirty="0">
              <a:solidFill>
                <a:schemeClr val="bg1"/>
              </a:solidFill>
            </a:endParaRPr>
          </a:p>
          <a:p>
            <a:pPr marL="457200" indent="-457200">
              <a:spcBef>
                <a:spcPct val="0"/>
              </a:spcBef>
              <a:buFont typeface="Wingdings" panose="05000000000000000000" pitchFamily="2" charset="2"/>
              <a:buChar char="Ø"/>
            </a:pPr>
            <a:r>
              <a:rPr lang="en-US" altLang="en-US" sz="2800" b="1" dirty="0">
                <a:solidFill>
                  <a:schemeClr val="bg1"/>
                </a:solidFill>
              </a:rPr>
              <a:t>Premise location: </a:t>
            </a:r>
            <a:r>
              <a:rPr lang="en-US" altLang="en-US" sz="2800" dirty="0">
                <a:solidFill>
                  <a:schemeClr val="bg1"/>
                </a:solidFill>
              </a:rPr>
              <a:t>town/city, railways</a:t>
            </a:r>
          </a:p>
          <a:p>
            <a:pPr marL="457200" indent="-457200">
              <a:spcBef>
                <a:spcPct val="0"/>
              </a:spcBef>
              <a:buFont typeface="Wingdings" panose="05000000000000000000" pitchFamily="2" charset="2"/>
              <a:buChar char="Ø"/>
            </a:pPr>
            <a:endParaRPr lang="en-US" altLang="en-US" sz="28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9" name="TextBox 8">
            <a:extLst>
              <a:ext uri="{FF2B5EF4-FFF2-40B4-BE49-F238E27FC236}">
                <a16:creationId xmlns:a16="http://schemas.microsoft.com/office/drawing/2014/main" id="{132DE709-F453-4B1B-B31E-9C2BF4DA262C}"/>
              </a:ext>
            </a:extLst>
          </p:cNvPr>
          <p:cNvSpPr txBox="1">
            <a:spLocks noChangeArrowheads="1"/>
          </p:cNvSpPr>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vert="horz" wrap="square" lIns="180000" tIns="108000" rIns="180000" bIns="180000" rtlCol="0" anchor="ctr">
            <a:spAutoFit/>
          </a:bodyPr>
          <a:lstStyle>
            <a:lvl1pPr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j-ea"/>
                <a:cs typeface="+mj-c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dirty="0">
                <a:solidFill>
                  <a:schemeClr val="bg1"/>
                </a:solidFill>
              </a:rPr>
              <a:t>Recognising Vulnerability Factors</a:t>
            </a:r>
          </a:p>
        </p:txBody>
      </p:sp>
    </p:spTree>
    <p:extLst>
      <p:ext uri="{BB962C8B-B14F-4D97-AF65-F5344CB8AC3E}">
        <p14:creationId xmlns:p14="http://schemas.microsoft.com/office/powerpoint/2010/main" val="1518480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r>
              <a:rPr lang="en-GB"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68100" cy="6863953"/>
          </a:xfrm>
          <a:prstGeom prst="rect">
            <a:avLst/>
          </a:prstGeom>
          <a:ln>
            <a:noFill/>
          </a:ln>
          <a:effectLst>
            <a:softEdge rad="112500"/>
          </a:effectLst>
        </p:spPr>
      </p:pic>
      <p:sp>
        <p:nvSpPr>
          <p:cNvPr id="4" name="TextBox 3"/>
          <p:cNvSpPr txBox="1"/>
          <p:nvPr/>
        </p:nvSpPr>
        <p:spPr>
          <a:xfrm>
            <a:off x="4371975" y="5162550"/>
            <a:ext cx="6067425" cy="923330"/>
          </a:xfrm>
          <a:prstGeom prst="rect">
            <a:avLst/>
          </a:prstGeom>
          <a:noFill/>
        </p:spPr>
        <p:txBody>
          <a:bodyPr wrap="square" rtlCol="0">
            <a:spAutoFit/>
          </a:bodyPr>
          <a:lstStyle/>
          <a:p>
            <a:endParaRPr lang="en-GB" sz="5400"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3988110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r>
              <a:rPr lang="en-GB" dirty="0"/>
              <a:t> </a:t>
            </a:r>
          </a:p>
        </p:txBody>
      </p:sp>
      <p:sp>
        <p:nvSpPr>
          <p:cNvPr id="5"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vert="horz" wrap="square" lIns="180000" tIns="108000" rIns="180000" bIns="180000" rtlCol="0" anchor="ctr">
            <a:spAutoFit/>
          </a:bodyPr>
          <a:lstStyle>
            <a:lvl1pPr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j-ea"/>
                <a:cs typeface="+mj-c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a:solidFill>
                  <a:schemeClr val="bg1"/>
                </a:solidFill>
              </a:rPr>
              <a:t>Introduction</a:t>
            </a:r>
            <a:endParaRPr lang="en-US" altLang="en-US" sz="3200" b="1" dirty="0">
              <a:solidFill>
                <a:schemeClr val="bg1"/>
              </a:solidFill>
            </a:endParaRPr>
          </a:p>
        </p:txBody>
      </p:sp>
      <p:sp>
        <p:nvSpPr>
          <p:cNvPr id="6" name="Rectangle 5"/>
          <p:cNvSpPr/>
          <p:nvPr/>
        </p:nvSpPr>
        <p:spPr>
          <a:xfrm>
            <a:off x="416560" y="1161263"/>
            <a:ext cx="10670540" cy="5078313"/>
          </a:xfrm>
          <a:prstGeom prst="rect">
            <a:avLst/>
          </a:prstGeom>
        </p:spPr>
        <p:txBody>
          <a:bodyPr wrap="square">
            <a:spAutoFit/>
          </a:bodyPr>
          <a:lstStyle/>
          <a:p>
            <a:pPr marL="457200" indent="-457200">
              <a:lnSpc>
                <a:spcPct val="150000"/>
              </a:lnSpc>
              <a:buFont typeface="Wingdings" panose="05000000000000000000" pitchFamily="2" charset="2"/>
              <a:buChar char="Ø"/>
              <a:defRPr/>
            </a:pPr>
            <a:r>
              <a:rPr lang="en-GB" altLang="en-US" sz="3600" b="1" dirty="0"/>
              <a:t>What is CCE</a:t>
            </a:r>
          </a:p>
          <a:p>
            <a:pPr marL="457200" indent="-457200">
              <a:lnSpc>
                <a:spcPct val="150000"/>
              </a:lnSpc>
              <a:buFont typeface="Wingdings" panose="05000000000000000000" pitchFamily="2" charset="2"/>
              <a:buChar char="Ø"/>
              <a:defRPr/>
            </a:pPr>
            <a:r>
              <a:rPr lang="en-GB" altLang="en-US" sz="3600" b="1" dirty="0"/>
              <a:t>CCE link to CSE</a:t>
            </a:r>
          </a:p>
          <a:p>
            <a:pPr marL="457200" indent="-457200">
              <a:lnSpc>
                <a:spcPct val="150000"/>
              </a:lnSpc>
              <a:buFont typeface="Wingdings" panose="05000000000000000000" pitchFamily="2" charset="2"/>
              <a:buChar char="Ø"/>
              <a:defRPr/>
            </a:pPr>
            <a:r>
              <a:rPr lang="en-GB" altLang="en-US" sz="3600" b="1" dirty="0"/>
              <a:t>Vulnerability – threat, risk, harm</a:t>
            </a:r>
          </a:p>
          <a:p>
            <a:pPr marL="457200" indent="-457200">
              <a:lnSpc>
                <a:spcPct val="150000"/>
              </a:lnSpc>
              <a:buFont typeface="Wingdings" panose="05000000000000000000" pitchFamily="2" charset="2"/>
              <a:buChar char="Ø"/>
              <a:defRPr/>
            </a:pPr>
            <a:r>
              <a:rPr lang="en-GB" altLang="en-US" sz="3600" b="1" dirty="0"/>
              <a:t>Trafficking / Modern day slavery</a:t>
            </a:r>
          </a:p>
          <a:p>
            <a:pPr marL="457200" indent="-457200">
              <a:lnSpc>
                <a:spcPct val="150000"/>
              </a:lnSpc>
              <a:buFont typeface="Wingdings" panose="05000000000000000000" pitchFamily="2" charset="2"/>
              <a:buChar char="Ø"/>
              <a:defRPr/>
            </a:pPr>
            <a:r>
              <a:rPr lang="en-GB" altLang="en-US" sz="3600" b="1" dirty="0"/>
              <a:t>Victim Profile</a:t>
            </a:r>
          </a:p>
          <a:p>
            <a:pPr marL="457200" indent="-457200">
              <a:lnSpc>
                <a:spcPct val="150000"/>
              </a:lnSpc>
              <a:buFont typeface="Wingdings" panose="05000000000000000000" pitchFamily="2" charset="2"/>
              <a:buChar char="Ø"/>
              <a:defRPr/>
            </a:pPr>
            <a:r>
              <a:rPr lang="en-GB" altLang="en-US" sz="3600" b="1" dirty="0"/>
              <a:t>Risk Factors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406089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39E75D-91FD-C34A-9317-83F5094D42B3}"/>
              </a:ext>
            </a:extLst>
          </p:cNvPr>
          <p:cNvSpPr txBox="1"/>
          <p:nvPr/>
        </p:nvSpPr>
        <p:spPr>
          <a:xfrm>
            <a:off x="251841" y="993178"/>
            <a:ext cx="10977118" cy="5676902"/>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marL="457200" indent="-457200">
              <a:lnSpc>
                <a:spcPct val="150000"/>
              </a:lnSpc>
              <a:buFont typeface="Wingdings" panose="05000000000000000000" pitchFamily="2" charset="2"/>
              <a:buChar char="Ø"/>
            </a:pPr>
            <a:r>
              <a:rPr lang="en-GB" altLang="en-US" sz="2800" b="1" dirty="0"/>
              <a:t>2002: </a:t>
            </a:r>
            <a:r>
              <a:rPr lang="en-GB" altLang="en-US" sz="2800" dirty="0"/>
              <a:t>Gosport drug squad (YD)</a:t>
            </a:r>
          </a:p>
          <a:p>
            <a:pPr marL="457200" indent="-457200">
              <a:lnSpc>
                <a:spcPct val="150000"/>
              </a:lnSpc>
              <a:buFont typeface="Wingdings" panose="05000000000000000000" pitchFamily="2" charset="2"/>
              <a:buChar char="Ø"/>
            </a:pPr>
            <a:r>
              <a:rPr lang="en-GB" altLang="en-US" sz="2800" b="1" dirty="0"/>
              <a:t>2007-2009: </a:t>
            </a:r>
            <a:r>
              <a:rPr lang="en-GB" altLang="en-US" sz="2800" dirty="0"/>
              <a:t>Aldershot and Farnborough priority crime unit (Insurgents)</a:t>
            </a:r>
          </a:p>
          <a:p>
            <a:pPr marL="457200" indent="-457200">
              <a:lnSpc>
                <a:spcPct val="200000"/>
              </a:lnSpc>
              <a:buFont typeface="Wingdings" panose="05000000000000000000" pitchFamily="2" charset="2"/>
              <a:buChar char="Ø"/>
            </a:pPr>
            <a:r>
              <a:rPr lang="en-GB" altLang="en-US" sz="2800" b="1" dirty="0"/>
              <a:t>2009-2013: </a:t>
            </a:r>
            <a:r>
              <a:rPr lang="en-GB" altLang="en-US" sz="2800" dirty="0"/>
              <a:t>Serious and organised crime unit (Transients)</a:t>
            </a:r>
          </a:p>
          <a:p>
            <a:pPr marL="457200" indent="-457200">
              <a:lnSpc>
                <a:spcPct val="200000"/>
              </a:lnSpc>
              <a:buFont typeface="Wingdings" panose="05000000000000000000" pitchFamily="2" charset="2"/>
              <a:buChar char="Ø"/>
            </a:pPr>
            <a:r>
              <a:rPr lang="en-GB" altLang="en-US" sz="2800" b="1" dirty="0"/>
              <a:t>2013-2017: </a:t>
            </a:r>
            <a:r>
              <a:rPr lang="en-GB" altLang="en-US" sz="2800" dirty="0"/>
              <a:t>Intelligence department (County lines)</a:t>
            </a:r>
          </a:p>
          <a:p>
            <a:pPr marL="457200" indent="-457200">
              <a:lnSpc>
                <a:spcPct val="200000"/>
              </a:lnSpc>
              <a:buFont typeface="Wingdings" panose="05000000000000000000" pitchFamily="2" charset="2"/>
              <a:buChar char="Ø"/>
            </a:pPr>
            <a:r>
              <a:rPr lang="en-GB" altLang="en-US" sz="2800" b="1" dirty="0"/>
              <a:t>2017-2019: </a:t>
            </a:r>
            <a:r>
              <a:rPr lang="en-GB" altLang="en-US" sz="2800" dirty="0"/>
              <a:t>Missing, exploited, trafficked team </a:t>
            </a:r>
          </a:p>
          <a:p>
            <a:pPr marL="457200" indent="-457200">
              <a:lnSpc>
                <a:spcPct val="200000"/>
              </a:lnSpc>
              <a:buFont typeface="Wingdings" panose="05000000000000000000" pitchFamily="2" charset="2"/>
              <a:buChar char="Ø"/>
            </a:pPr>
            <a:r>
              <a:rPr lang="en-GB" altLang="en-US" sz="2800" b="1" dirty="0"/>
              <a:t>2019: </a:t>
            </a:r>
            <a:r>
              <a:rPr lang="en-GB" altLang="en-US" sz="2800" dirty="0"/>
              <a:t>Intelligence department</a:t>
            </a:r>
          </a:p>
        </p:txBody>
      </p:sp>
      <p:sp>
        <p:nvSpPr>
          <p:cNvPr id="8"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1072"/>
            <a:ext cx="11480800"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None/>
            </a:pPr>
            <a:r>
              <a:rPr lang="en-GB" sz="3200" b="1" dirty="0">
                <a:solidFill>
                  <a:schemeClr val="bg1"/>
                </a:solidFill>
              </a:rPr>
              <a:t>TDCI Ross Toms: 19 year Journey</a:t>
            </a:r>
            <a:endParaRPr lang="en-US" altLang="en-US" sz="3200" b="1"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1820711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r>
              <a:rPr lang="en-GB" dirty="0"/>
              <a:t> </a:t>
            </a:r>
          </a:p>
        </p:txBody>
      </p:sp>
      <p:sp>
        <p:nvSpPr>
          <p:cNvPr id="5"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vert="horz" wrap="square" lIns="180000" tIns="108000" rIns="180000" bIns="180000" rtlCol="0" anchor="ctr">
            <a:spAutoFit/>
          </a:bodyPr>
          <a:lstStyle>
            <a:lvl1pPr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j-ea"/>
                <a:cs typeface="+mj-c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dirty="0">
                <a:solidFill>
                  <a:schemeClr val="bg1"/>
                </a:solidFill>
              </a:rPr>
              <a:t>Definition of CCE</a:t>
            </a:r>
          </a:p>
        </p:txBody>
      </p:sp>
      <p:sp>
        <p:nvSpPr>
          <p:cNvPr id="6" name="Rectangle 5"/>
          <p:cNvSpPr/>
          <p:nvPr/>
        </p:nvSpPr>
        <p:spPr>
          <a:xfrm>
            <a:off x="190500" y="1032603"/>
            <a:ext cx="11020044" cy="5586145"/>
          </a:xfrm>
          <a:prstGeom prst="rect">
            <a:avLst/>
          </a:prstGeom>
        </p:spPr>
        <p:txBody>
          <a:bodyPr wrap="square">
            <a:spAutoFit/>
          </a:bodyPr>
          <a:lstStyle/>
          <a:p>
            <a:pPr>
              <a:lnSpc>
                <a:spcPct val="150000"/>
              </a:lnSpc>
              <a:defRPr/>
            </a:pPr>
            <a:r>
              <a:rPr lang="en-GB" sz="2800" b="1" dirty="0"/>
              <a:t>Occurs where an </a:t>
            </a:r>
            <a:r>
              <a:rPr lang="en-GB" sz="2800" b="1" u="sng" dirty="0"/>
              <a:t>individual or group </a:t>
            </a:r>
            <a:r>
              <a:rPr lang="en-GB" sz="2800" b="1" dirty="0"/>
              <a:t>takes advantage of an imbalance of power to </a:t>
            </a:r>
            <a:r>
              <a:rPr lang="en-GB" sz="2800" b="1" u="sng" dirty="0"/>
              <a:t>coerce, control, manipulate or deceive</a:t>
            </a:r>
            <a:r>
              <a:rPr lang="en-GB" sz="2800" b="1" dirty="0"/>
              <a:t> a child or young person under 18 into any criminal activity </a:t>
            </a:r>
          </a:p>
          <a:p>
            <a:pPr>
              <a:lnSpc>
                <a:spcPct val="150000"/>
              </a:lnSpc>
              <a:defRPr/>
            </a:pPr>
            <a:endParaRPr lang="en-GB" sz="1400" b="1" dirty="0"/>
          </a:p>
          <a:p>
            <a:pPr marL="514350" indent="-514350">
              <a:lnSpc>
                <a:spcPct val="150000"/>
              </a:lnSpc>
              <a:buAutoNum type="alphaLcParenBoth"/>
              <a:defRPr/>
            </a:pPr>
            <a:r>
              <a:rPr lang="en-GB" sz="2800" b="1" dirty="0"/>
              <a:t>in exchange for something the victim needs or wants, and/or</a:t>
            </a:r>
          </a:p>
          <a:p>
            <a:pPr>
              <a:lnSpc>
                <a:spcPct val="150000"/>
              </a:lnSpc>
              <a:defRPr/>
            </a:pPr>
            <a:endParaRPr lang="en-GB" sz="1400" b="1" dirty="0"/>
          </a:p>
          <a:p>
            <a:pPr>
              <a:lnSpc>
                <a:spcPct val="150000"/>
              </a:lnSpc>
              <a:defRPr/>
            </a:pPr>
            <a:r>
              <a:rPr lang="en-GB" sz="2800" b="1" dirty="0"/>
              <a:t>(b) for the financial or other advantage of the perpetrator or facilitator and/or</a:t>
            </a:r>
            <a:endParaRPr lang="en-GB" sz="1400" b="1" dirty="0"/>
          </a:p>
          <a:p>
            <a:pPr>
              <a:lnSpc>
                <a:spcPct val="150000"/>
              </a:lnSpc>
              <a:defRPr/>
            </a:pPr>
            <a:endParaRPr lang="en-GB" sz="1400" b="1" dirty="0"/>
          </a:p>
          <a:p>
            <a:pPr>
              <a:lnSpc>
                <a:spcPct val="150000"/>
              </a:lnSpc>
              <a:defRPr/>
            </a:pPr>
            <a:r>
              <a:rPr lang="en-GB" sz="2800" b="1" dirty="0"/>
              <a:t>(c) through violence or threat of violence. </a:t>
            </a:r>
            <a:endParaRPr lang="en-GB" altLang="en-US" sz="28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4239487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r>
              <a:rPr lang="en-GB" dirty="0"/>
              <a:t> </a:t>
            </a:r>
          </a:p>
        </p:txBody>
      </p:sp>
      <p:sp>
        <p:nvSpPr>
          <p:cNvPr id="5"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vert="horz" wrap="square" lIns="180000" tIns="108000" rIns="180000" bIns="180000" rtlCol="0" anchor="ctr">
            <a:spAutoFit/>
          </a:bodyPr>
          <a:lstStyle>
            <a:lvl1pPr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j-ea"/>
                <a:cs typeface="+mj-c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dirty="0">
                <a:solidFill>
                  <a:schemeClr val="bg1"/>
                </a:solidFill>
              </a:rPr>
              <a:t>Definition of CCE </a:t>
            </a:r>
            <a:r>
              <a:rPr lang="en-US" altLang="en-US" dirty="0">
                <a:solidFill>
                  <a:schemeClr val="bg1"/>
                </a:solidFill>
              </a:rPr>
              <a:t>(continued)</a:t>
            </a:r>
          </a:p>
        </p:txBody>
      </p:sp>
      <p:sp>
        <p:nvSpPr>
          <p:cNvPr id="6" name="Rectangle 5"/>
          <p:cNvSpPr/>
          <p:nvPr/>
        </p:nvSpPr>
        <p:spPr>
          <a:xfrm>
            <a:off x="190500" y="1152145"/>
            <a:ext cx="11020044" cy="4801314"/>
          </a:xfrm>
          <a:prstGeom prst="rect">
            <a:avLst/>
          </a:prstGeom>
        </p:spPr>
        <p:txBody>
          <a:bodyPr wrap="square">
            <a:spAutoFit/>
          </a:bodyPr>
          <a:lstStyle/>
          <a:p>
            <a:pPr>
              <a:lnSpc>
                <a:spcPct val="150000"/>
              </a:lnSpc>
              <a:defRPr/>
            </a:pPr>
            <a:r>
              <a:rPr lang="en-GB" sz="3600" b="1" dirty="0"/>
              <a:t>The victim may have been criminally exploited even if the activity appears consensual. </a:t>
            </a:r>
          </a:p>
          <a:p>
            <a:pPr>
              <a:lnSpc>
                <a:spcPct val="150000"/>
              </a:lnSpc>
              <a:defRPr/>
            </a:pPr>
            <a:endParaRPr lang="en-GB" sz="2400" b="1" dirty="0"/>
          </a:p>
          <a:p>
            <a:pPr>
              <a:lnSpc>
                <a:spcPct val="150000"/>
              </a:lnSpc>
              <a:defRPr/>
            </a:pPr>
            <a:r>
              <a:rPr lang="en-GB" sz="3600" b="1" dirty="0"/>
              <a:t>Child Criminal Exploitation does not always involve physical contact, it can occur through the use of technology.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546918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3635A3-2C7E-924D-8A7F-3013348A2EB9}"/>
              </a:ext>
            </a:extLst>
          </p:cNvPr>
          <p:cNvSpPr txBox="1"/>
          <p:nvPr/>
        </p:nvSpPr>
        <p:spPr>
          <a:xfrm>
            <a:off x="336550" y="323850"/>
            <a:ext cx="7230268" cy="1768140"/>
          </a:xfrm>
          <a:prstGeom prst="rect">
            <a:avLst/>
          </a:prstGeom>
          <a:solidFill>
            <a:schemeClr val="accent2">
              <a:lumMod val="75000"/>
            </a:schemeClr>
          </a:solidFill>
        </p:spPr>
        <p:txBody>
          <a:bodyPr wrap="square" lIns="180000" tIns="108000" rIns="180000" bIns="180000">
            <a:spAutoFit/>
          </a:bodyPr>
          <a:lstStyle/>
          <a:p>
            <a:pPr eaLnBrk="1" fontAlgn="auto" hangingPunct="1">
              <a:spcBef>
                <a:spcPts val="0"/>
              </a:spcBef>
              <a:spcAft>
                <a:spcPts val="0"/>
              </a:spcAft>
              <a:defRPr/>
            </a:pPr>
            <a:r>
              <a:rPr lang="en-US" sz="2400" b="1" dirty="0">
                <a:solidFill>
                  <a:schemeClr val="bg1"/>
                </a:solidFill>
              </a:rPr>
              <a:t>Main Forms of Child Exploitation</a:t>
            </a:r>
          </a:p>
          <a:p>
            <a:pPr eaLnBrk="1" fontAlgn="auto" hangingPunct="1">
              <a:spcBef>
                <a:spcPts val="0"/>
              </a:spcBef>
              <a:spcAft>
                <a:spcPts val="0"/>
              </a:spcAft>
              <a:defRPr/>
            </a:pPr>
            <a:endParaRPr lang="en-US" sz="1200" b="1" dirty="0">
              <a:solidFill>
                <a:schemeClr val="bg1"/>
              </a:solidFill>
            </a:endParaRPr>
          </a:p>
          <a:p>
            <a:pPr eaLnBrk="1" fontAlgn="auto" hangingPunct="1">
              <a:spcBef>
                <a:spcPts val="0"/>
              </a:spcBef>
              <a:spcAft>
                <a:spcPts val="0"/>
              </a:spcAft>
              <a:defRPr/>
            </a:pPr>
            <a:r>
              <a:rPr lang="en-US" sz="2400" b="1" dirty="0">
                <a:solidFill>
                  <a:schemeClr val="bg1"/>
                </a:solidFill>
              </a:rPr>
              <a:t>Child Criminal Exploitation (CCE)</a:t>
            </a:r>
          </a:p>
          <a:p>
            <a:pPr eaLnBrk="1" fontAlgn="auto" hangingPunct="1">
              <a:spcBef>
                <a:spcPts val="0"/>
              </a:spcBef>
              <a:spcAft>
                <a:spcPts val="0"/>
              </a:spcAft>
              <a:defRPr/>
            </a:pPr>
            <a:endParaRPr lang="en-US" sz="800" b="1" dirty="0">
              <a:solidFill>
                <a:schemeClr val="bg1"/>
              </a:solidFill>
            </a:endParaRPr>
          </a:p>
          <a:p>
            <a:pPr eaLnBrk="1" fontAlgn="auto" hangingPunct="1">
              <a:spcBef>
                <a:spcPts val="0"/>
              </a:spcBef>
              <a:spcAft>
                <a:spcPts val="0"/>
              </a:spcAft>
              <a:defRPr/>
            </a:pPr>
            <a:r>
              <a:rPr lang="en-US" sz="2400" b="1" dirty="0">
                <a:solidFill>
                  <a:schemeClr val="bg1"/>
                </a:solidFill>
              </a:rPr>
              <a:t>Child Sexual Exploitation (CSE)</a:t>
            </a:r>
          </a:p>
        </p:txBody>
      </p:sp>
      <p:sp>
        <p:nvSpPr>
          <p:cNvPr id="9"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4417241" y="2311400"/>
            <a:ext cx="3339712" cy="4318582"/>
          </a:xfrm>
          <a:prstGeom prst="rect">
            <a:avLst/>
          </a:prstGeom>
          <a:solidFill>
            <a:schemeClr val="accent4">
              <a:lumMod val="40000"/>
              <a:lumOff val="60000"/>
            </a:schemeClr>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buNone/>
            </a:pPr>
            <a:r>
              <a:rPr lang="en-GB" altLang="en-US" sz="2400" b="1" dirty="0"/>
              <a:t>Child Criminal Exploitation</a:t>
            </a:r>
          </a:p>
          <a:p>
            <a:pPr>
              <a:buNone/>
            </a:pPr>
            <a:endParaRPr lang="en-GB" altLang="en-US" sz="200" b="1" dirty="0"/>
          </a:p>
          <a:p>
            <a:pPr marL="342900" indent="-342900">
              <a:buFont typeface="Wingdings" panose="05000000000000000000" pitchFamily="2" charset="2"/>
              <a:buChar char="Ø"/>
            </a:pPr>
            <a:r>
              <a:rPr lang="en-GB" altLang="en-US" sz="2200" b="1" dirty="0"/>
              <a:t>Bulk shoplifting</a:t>
            </a:r>
          </a:p>
          <a:p>
            <a:pPr marL="342900" indent="-342900">
              <a:buFont typeface="Wingdings" panose="05000000000000000000" pitchFamily="2" charset="2"/>
              <a:buChar char="Ø"/>
            </a:pPr>
            <a:r>
              <a:rPr lang="en-GB" altLang="en-US" sz="2200" b="1" dirty="0"/>
              <a:t>Handling stolen goods</a:t>
            </a:r>
          </a:p>
          <a:p>
            <a:pPr marL="342900" indent="-342900">
              <a:buFont typeface="Wingdings" panose="05000000000000000000" pitchFamily="2" charset="2"/>
              <a:buChar char="Ø"/>
            </a:pPr>
            <a:r>
              <a:rPr lang="en-GB" altLang="en-US" sz="2200" b="1" dirty="0"/>
              <a:t>Burglary</a:t>
            </a:r>
          </a:p>
          <a:p>
            <a:pPr marL="342900" indent="-342900">
              <a:buFont typeface="Wingdings" panose="05000000000000000000" pitchFamily="2" charset="2"/>
              <a:buChar char="Ø"/>
            </a:pPr>
            <a:r>
              <a:rPr lang="en-GB" altLang="en-US" sz="2200" b="1" dirty="0"/>
              <a:t>Drugs </a:t>
            </a:r>
            <a:r>
              <a:rPr lang="en-GB" altLang="en-US" sz="2200" dirty="0"/>
              <a:t>(</a:t>
            </a:r>
            <a:r>
              <a:rPr lang="en-GB" altLang="en-US" sz="1600" dirty="0" err="1"/>
              <a:t>inc.</a:t>
            </a:r>
            <a:r>
              <a:rPr lang="en-GB" altLang="en-US" sz="1600" dirty="0"/>
              <a:t> County Lines)</a:t>
            </a:r>
          </a:p>
          <a:p>
            <a:pPr marL="342900" indent="-342900">
              <a:buFont typeface="Wingdings" panose="05000000000000000000" pitchFamily="2" charset="2"/>
              <a:buChar char="Ø"/>
            </a:pPr>
            <a:r>
              <a:rPr lang="en-GB" altLang="en-US" sz="2200" b="1" dirty="0"/>
              <a:t>Family</a:t>
            </a:r>
          </a:p>
          <a:p>
            <a:pPr marL="342900" indent="-342900">
              <a:buFont typeface="Wingdings" panose="05000000000000000000" pitchFamily="2" charset="2"/>
              <a:buChar char="Ø"/>
            </a:pPr>
            <a:r>
              <a:rPr lang="en-GB" altLang="en-US" sz="2200" b="1" dirty="0"/>
              <a:t>Car washes &amp; Takeaways</a:t>
            </a:r>
          </a:p>
        </p:txBody>
      </p:sp>
      <p:sp>
        <p:nvSpPr>
          <p:cNvPr id="13" name="Oval 12">
            <a:extLst>
              <a:ext uri="{FF2B5EF4-FFF2-40B4-BE49-F238E27FC236}">
                <a16:creationId xmlns:a16="http://schemas.microsoft.com/office/drawing/2014/main" id="{1400D68A-6F9F-CF4E-9656-3BB419E674FC}"/>
              </a:ext>
            </a:extLst>
          </p:cNvPr>
          <p:cNvSpPr/>
          <p:nvPr/>
        </p:nvSpPr>
        <p:spPr bwMode="auto">
          <a:xfrm>
            <a:off x="8115300" y="3929547"/>
            <a:ext cx="2804442" cy="269611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TextBox 15">
            <a:extLst>
              <a:ext uri="{FF2B5EF4-FFF2-40B4-BE49-F238E27FC236}">
                <a16:creationId xmlns:a16="http://schemas.microsoft.com/office/drawing/2014/main" id="{DDC93C3A-D80D-3546-90B4-055B2E81F57B}"/>
              </a:ext>
            </a:extLst>
          </p:cNvPr>
          <p:cNvSpPr txBox="1"/>
          <p:nvPr/>
        </p:nvSpPr>
        <p:spPr>
          <a:xfrm>
            <a:off x="324765" y="2311401"/>
            <a:ext cx="3954156" cy="4314256"/>
          </a:xfrm>
          <a:prstGeom prst="rect">
            <a:avLst/>
          </a:prstGeom>
          <a:solidFill>
            <a:schemeClr val="accent3">
              <a:lumMod val="40000"/>
              <a:lumOff val="60000"/>
            </a:schemeClr>
          </a:solidFill>
        </p:spPr>
        <p:txBody>
          <a:bodyPr lIns="180000" tIns="108000" rIns="180000" bIns="180000"/>
          <a:lstStyle/>
          <a:p>
            <a:r>
              <a:rPr lang="en-GB" sz="2400" b="1" dirty="0"/>
              <a:t>Child Sexual Exploitation </a:t>
            </a:r>
          </a:p>
          <a:p>
            <a:endParaRPr lang="en-GB" sz="800" b="1" dirty="0"/>
          </a:p>
          <a:p>
            <a:r>
              <a:rPr lang="en-GB" sz="2400" dirty="0"/>
              <a:t>Deceiving, coercing, controlling or manipulating U18 for sexual activity</a:t>
            </a:r>
          </a:p>
          <a:p>
            <a:endParaRPr lang="en-GB" sz="1600" i="1" dirty="0"/>
          </a:p>
          <a:p>
            <a:r>
              <a:rPr lang="en-GB" sz="2400" b="1" dirty="0"/>
              <a:t>Child Criminal Exploitation</a:t>
            </a:r>
          </a:p>
          <a:p>
            <a:endParaRPr lang="en-GB" sz="800" b="1" dirty="0"/>
          </a:p>
          <a:p>
            <a:r>
              <a:rPr lang="en-GB" sz="2400" dirty="0"/>
              <a:t>Deceiving, coercing, controlling or manipulating U18 for criminal gains</a:t>
            </a:r>
            <a:endParaRPr lang="en-GB" sz="2400" b="1" dirty="0"/>
          </a:p>
        </p:txBody>
      </p:sp>
      <p:sp>
        <p:nvSpPr>
          <p:cNvPr id="18" name="Hexagon 17">
            <a:extLst>
              <a:ext uri="{FF2B5EF4-FFF2-40B4-BE49-F238E27FC236}">
                <a16:creationId xmlns:a16="http://schemas.microsoft.com/office/drawing/2014/main" id="{49FBD122-196B-664C-B884-614B09B09D71}"/>
              </a:ext>
            </a:extLst>
          </p:cNvPr>
          <p:cNvSpPr/>
          <p:nvPr/>
        </p:nvSpPr>
        <p:spPr bwMode="auto">
          <a:xfrm>
            <a:off x="7852577" y="293827"/>
            <a:ext cx="3481784" cy="3321259"/>
          </a:xfrm>
          <a:prstGeom prst="hexagon">
            <a:avLst>
              <a:gd name="adj" fmla="val 16414"/>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solidFill>
                <a:srgbClr val="002060"/>
              </a:solidFill>
            </a:endParaRPr>
          </a:p>
        </p:txBody>
      </p:sp>
      <p:sp>
        <p:nvSpPr>
          <p:cNvPr id="15" name="TextBox 14"/>
          <p:cNvSpPr txBox="1"/>
          <p:nvPr/>
        </p:nvSpPr>
        <p:spPr>
          <a:xfrm>
            <a:off x="8042712" y="299238"/>
            <a:ext cx="2931441" cy="3323987"/>
          </a:xfrm>
          <a:prstGeom prst="rect">
            <a:avLst/>
          </a:prstGeom>
          <a:noFill/>
        </p:spPr>
        <p:txBody>
          <a:bodyPr wrap="square" rtlCol="0">
            <a:spAutoFit/>
          </a:bodyPr>
          <a:lstStyle/>
          <a:p>
            <a:pPr algn="ctr">
              <a:lnSpc>
                <a:spcPct val="150000"/>
              </a:lnSpc>
            </a:pPr>
            <a:r>
              <a:rPr lang="en-GB" altLang="en-US" sz="2000" b="1" dirty="0">
                <a:solidFill>
                  <a:schemeClr val="bg1"/>
                </a:solidFill>
              </a:rPr>
              <a:t>The Children Commissioner for England estimated 46,000 children were involved in criminal gangs in the UK in 2017</a:t>
            </a:r>
            <a:endParaRPr lang="en-GB" altLang="en-US" sz="1600" b="1" dirty="0">
              <a:solidFill>
                <a:schemeClr val="bg1"/>
              </a:solidFill>
            </a:endParaRPr>
          </a:p>
        </p:txBody>
      </p:sp>
      <p:sp>
        <p:nvSpPr>
          <p:cNvPr id="17" name="TextBox 16"/>
          <p:cNvSpPr txBox="1"/>
          <p:nvPr/>
        </p:nvSpPr>
        <p:spPr>
          <a:xfrm>
            <a:off x="8349121" y="4292705"/>
            <a:ext cx="2336800" cy="923330"/>
          </a:xfrm>
          <a:prstGeom prst="rect">
            <a:avLst/>
          </a:prstGeom>
          <a:noFill/>
        </p:spPr>
        <p:txBody>
          <a:bodyPr wrap="square" rtlCol="0">
            <a:spAutoFit/>
          </a:bodyPr>
          <a:lstStyle/>
          <a:p>
            <a:pPr algn="ctr"/>
            <a:r>
              <a:rPr lang="en-GB" b="1" dirty="0"/>
              <a:t>Children always to be treated as children first</a:t>
            </a:r>
          </a:p>
        </p:txBody>
      </p:sp>
      <p:sp>
        <p:nvSpPr>
          <p:cNvPr id="19" name="TextBox 18"/>
          <p:cNvSpPr txBox="1"/>
          <p:nvPr/>
        </p:nvSpPr>
        <p:spPr>
          <a:xfrm>
            <a:off x="8253619" y="5275722"/>
            <a:ext cx="1339850" cy="369332"/>
          </a:xfrm>
          <a:prstGeom prst="rect">
            <a:avLst/>
          </a:prstGeom>
          <a:noFill/>
        </p:spPr>
        <p:txBody>
          <a:bodyPr wrap="square" rtlCol="0">
            <a:spAutoFit/>
          </a:bodyPr>
          <a:lstStyle/>
          <a:p>
            <a:r>
              <a:rPr lang="en-GB" dirty="0"/>
              <a:t>Safeguard</a:t>
            </a:r>
          </a:p>
        </p:txBody>
      </p:sp>
      <p:sp>
        <p:nvSpPr>
          <p:cNvPr id="20" name="TextBox 19"/>
          <p:cNvSpPr txBox="1"/>
          <p:nvPr/>
        </p:nvSpPr>
        <p:spPr>
          <a:xfrm>
            <a:off x="9401718" y="5586845"/>
            <a:ext cx="1422400" cy="369332"/>
          </a:xfrm>
          <a:prstGeom prst="rect">
            <a:avLst/>
          </a:prstGeom>
          <a:noFill/>
        </p:spPr>
        <p:txBody>
          <a:bodyPr wrap="square" rtlCol="0">
            <a:spAutoFit/>
          </a:bodyPr>
          <a:lstStyle/>
          <a:p>
            <a:r>
              <a:rPr lang="en-GB" dirty="0"/>
              <a:t>Victim Care</a:t>
            </a:r>
          </a:p>
        </p:txBody>
      </p:sp>
      <p:sp>
        <p:nvSpPr>
          <p:cNvPr id="21" name="TextBox 20"/>
          <p:cNvSpPr txBox="1"/>
          <p:nvPr/>
        </p:nvSpPr>
        <p:spPr>
          <a:xfrm>
            <a:off x="8451782" y="5764641"/>
            <a:ext cx="977900" cy="369332"/>
          </a:xfrm>
          <a:prstGeom prst="rect">
            <a:avLst/>
          </a:prstGeom>
          <a:noFill/>
        </p:spPr>
        <p:txBody>
          <a:bodyPr wrap="square" rtlCol="0">
            <a:spAutoFit/>
          </a:bodyPr>
          <a:lstStyle/>
          <a:p>
            <a:r>
              <a:rPr lang="en-GB" dirty="0"/>
              <a:t>Protect</a:t>
            </a:r>
          </a:p>
        </p:txBody>
      </p:sp>
      <p:sp>
        <p:nvSpPr>
          <p:cNvPr id="22" name="TextBox 21"/>
          <p:cNvSpPr txBox="1"/>
          <p:nvPr/>
        </p:nvSpPr>
        <p:spPr>
          <a:xfrm>
            <a:off x="9185407" y="6075764"/>
            <a:ext cx="1085491" cy="369332"/>
          </a:xfrm>
          <a:prstGeom prst="rect">
            <a:avLst/>
          </a:prstGeom>
          <a:noFill/>
        </p:spPr>
        <p:txBody>
          <a:bodyPr wrap="square" rtlCol="0">
            <a:spAutoFit/>
          </a:bodyPr>
          <a:lstStyle/>
          <a:p>
            <a:r>
              <a:rPr lang="en-GB" dirty="0"/>
              <a:t>Educate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2229980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962" y="977620"/>
            <a:ext cx="10810875" cy="5616922"/>
          </a:xfrm>
          <a:prstGeom prst="rect">
            <a:avLst/>
          </a:prstGeom>
        </p:spPr>
        <p:txBody>
          <a:bodyPr wrap="square">
            <a:spAutoFit/>
          </a:bodyPr>
          <a:lstStyle/>
          <a:p>
            <a:endParaRPr lang="en-GB" sz="200" b="1" dirty="0"/>
          </a:p>
          <a:p>
            <a:pPr>
              <a:lnSpc>
                <a:spcPct val="125000"/>
              </a:lnSpc>
              <a:buFont typeface="Wingdings" panose="05000000000000000000" pitchFamily="2" charset="2"/>
              <a:buChar char="Ø"/>
            </a:pPr>
            <a:r>
              <a:rPr lang="en-GB" sz="2400" b="1" dirty="0"/>
              <a:t> Children as young as 10yrs exploited by criminals gangs – </a:t>
            </a:r>
            <a:r>
              <a:rPr lang="en-GB" sz="2400" dirty="0"/>
              <a:t>varied forms of criminal activity, move and sell drugs within/out of their local area</a:t>
            </a:r>
          </a:p>
          <a:p>
            <a:endParaRPr lang="en-GB" sz="1200" dirty="0"/>
          </a:p>
          <a:p>
            <a:endParaRPr lang="en-GB" sz="1200" b="1" dirty="0"/>
          </a:p>
          <a:p>
            <a:pPr>
              <a:buFont typeface="Wingdings" panose="05000000000000000000" pitchFamily="2" charset="2"/>
              <a:buChar char="Ø"/>
            </a:pPr>
            <a:r>
              <a:rPr lang="en-GB" sz="2400" b="1" dirty="0"/>
              <a:t> Both males and females </a:t>
            </a:r>
            <a:r>
              <a:rPr lang="en-GB" sz="2400" dirty="0"/>
              <a:t>(increase in females) </a:t>
            </a:r>
          </a:p>
          <a:p>
            <a:endParaRPr lang="en-GB" sz="1200" b="1" dirty="0"/>
          </a:p>
          <a:p>
            <a:endParaRPr lang="en-GB" sz="1200" b="1" dirty="0"/>
          </a:p>
          <a:p>
            <a:pPr>
              <a:buFont typeface="Wingdings" panose="05000000000000000000" pitchFamily="2" charset="2"/>
              <a:buChar char="Ø"/>
            </a:pPr>
            <a:r>
              <a:rPr lang="en-GB" sz="2400" b="1" dirty="0"/>
              <a:t> 15-16 years is the most common age range </a:t>
            </a:r>
            <a:r>
              <a:rPr lang="en-GB" sz="2400" dirty="0"/>
              <a:t>(getting lower) </a:t>
            </a:r>
            <a:endParaRPr lang="en-GB" sz="2400" b="1" dirty="0"/>
          </a:p>
          <a:p>
            <a:endParaRPr lang="en-GB" sz="800" b="1" dirty="0"/>
          </a:p>
          <a:p>
            <a:endParaRPr lang="en-GB" sz="1200" b="1" dirty="0"/>
          </a:p>
          <a:p>
            <a:pPr>
              <a:lnSpc>
                <a:spcPct val="125000"/>
              </a:lnSpc>
              <a:buFont typeface="Wingdings" panose="05000000000000000000" pitchFamily="2" charset="2"/>
              <a:buChar char="Ø"/>
            </a:pPr>
            <a:r>
              <a:rPr lang="en-GB" sz="2400" b="1" dirty="0"/>
              <a:t> Increase in white British children being exploited - gangs perceive them more likely to evade police attention </a:t>
            </a:r>
            <a:r>
              <a:rPr lang="en-GB" sz="2400" dirty="0"/>
              <a:t>(avoid stereotypical profile)</a:t>
            </a:r>
          </a:p>
          <a:p>
            <a:endParaRPr lang="en-GB" sz="800" b="1" dirty="0"/>
          </a:p>
          <a:p>
            <a:endParaRPr lang="en-GB" sz="800" b="1" dirty="0"/>
          </a:p>
          <a:p>
            <a:pPr>
              <a:lnSpc>
                <a:spcPct val="125000"/>
              </a:lnSpc>
              <a:buFont typeface="Wingdings" panose="05000000000000000000" pitchFamily="2" charset="2"/>
              <a:buChar char="Ø"/>
            </a:pPr>
            <a:r>
              <a:rPr lang="en-GB" sz="2400" b="1" dirty="0"/>
              <a:t> Increased use of social media to make initial contact/lure children </a:t>
            </a:r>
            <a:r>
              <a:rPr lang="en-GB" sz="2400" dirty="0"/>
              <a:t>‘grooming’ by glorifying gang affiliation - use ‘drill’ (urban music)</a:t>
            </a:r>
          </a:p>
          <a:p>
            <a:pPr>
              <a:lnSpc>
                <a:spcPct val="125000"/>
              </a:lnSpc>
              <a:buFont typeface="Wingdings" panose="05000000000000000000" pitchFamily="2" charset="2"/>
              <a:buChar char="Ø"/>
            </a:pPr>
            <a:endParaRPr lang="en-GB" sz="1200" dirty="0"/>
          </a:p>
          <a:p>
            <a:pPr>
              <a:lnSpc>
                <a:spcPct val="125000"/>
              </a:lnSpc>
              <a:buFont typeface="Wingdings" panose="05000000000000000000" pitchFamily="2" charset="2"/>
              <a:buChar char="Ø"/>
            </a:pPr>
            <a:r>
              <a:rPr lang="en-GB" sz="2400" dirty="0"/>
              <a:t> </a:t>
            </a:r>
            <a:r>
              <a:rPr lang="en-GB" sz="2400" b="1" dirty="0"/>
              <a:t>Increase in peer on peer exploitation </a:t>
            </a:r>
            <a:r>
              <a:rPr lang="en-GB" sz="2400"/>
              <a:t>(Both CCE/CSE</a:t>
            </a:r>
            <a:r>
              <a:rPr lang="en-GB" sz="2400" dirty="0"/>
              <a:t>)</a:t>
            </a:r>
          </a:p>
        </p:txBody>
      </p:sp>
      <p:sp>
        <p:nvSpPr>
          <p:cNvPr id="7"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112268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None/>
            </a:pPr>
            <a:r>
              <a:rPr lang="en-US" b="1" dirty="0">
                <a:solidFill>
                  <a:schemeClr val="bg1"/>
                </a:solidFill>
              </a:rPr>
              <a:t>Who is vulnerable to County Lines Exploitation?</a:t>
            </a:r>
            <a:endParaRPr lang="en-US" altLang="en-US" b="1" dirty="0">
              <a:solidFill>
                <a:schemeClr val="bg1"/>
              </a:solidFill>
            </a:endParaRPr>
          </a:p>
        </p:txBody>
      </p:sp>
      <p:sp>
        <p:nvSpPr>
          <p:cNvPr id="5"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vert="horz" wrap="square" lIns="180000" tIns="108000" rIns="180000" bIns="180000" rtlCol="0" anchor="ctr">
            <a:spAutoFit/>
          </a:bodyPr>
          <a:lstStyle>
            <a:lvl1pPr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j-ea"/>
                <a:cs typeface="+mj-c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dirty="0">
                <a:solidFill>
                  <a:schemeClr val="bg1"/>
                </a:solidFill>
              </a:rPr>
              <a:t>Who is vulnerable to CCE? </a:t>
            </a:r>
            <a:r>
              <a:rPr lang="en-US" altLang="en-US" sz="3200" dirty="0">
                <a:solidFill>
                  <a:schemeClr val="bg1"/>
                </a:solidFill>
              </a:rPr>
              <a:t>(including CSE &amp; County Lines)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1488635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112268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b="1" dirty="0">
                <a:solidFill>
                  <a:schemeClr val="bg1"/>
                </a:solidFill>
              </a:rPr>
              <a:t>COUNTY LINES CASE STUDY: ‘THE REAL THREAT OF HARM’</a:t>
            </a:r>
          </a:p>
        </p:txBody>
      </p:sp>
      <p:sp>
        <p:nvSpPr>
          <p:cNvPr id="4" name="Text Placeholder 3"/>
          <p:cNvSpPr>
            <a:spLocks noGrp="1"/>
          </p:cNvSpPr>
          <p:nvPr>
            <p:ph type="body" sz="half" idx="2"/>
          </p:nvPr>
        </p:nvSpPr>
        <p:spPr>
          <a:xfrm>
            <a:off x="355600" y="977092"/>
            <a:ext cx="10871200" cy="5576108"/>
          </a:xfrm>
        </p:spPr>
        <p:txBody>
          <a:bodyPr>
            <a:noAutofit/>
          </a:bodyPr>
          <a:lstStyle/>
          <a:p>
            <a:pPr>
              <a:lnSpc>
                <a:spcPct val="100000"/>
              </a:lnSpc>
              <a:spcBef>
                <a:spcPts val="0"/>
              </a:spcBef>
            </a:pPr>
            <a:r>
              <a:rPr lang="en-GB" sz="4400" dirty="0"/>
              <a:t>A young </a:t>
            </a:r>
            <a:r>
              <a:rPr lang="en-GB" sz="4400" u="sng" dirty="0"/>
              <a:t>vulnerable</a:t>
            </a:r>
            <a:r>
              <a:rPr lang="en-GB" sz="4400" dirty="0"/>
              <a:t> female has been used by a gang from </a:t>
            </a:r>
            <a:r>
              <a:rPr lang="en-GB" sz="4400" u="sng" dirty="0"/>
              <a:t>London</a:t>
            </a:r>
            <a:r>
              <a:rPr lang="en-GB" sz="4400" dirty="0"/>
              <a:t> to </a:t>
            </a:r>
            <a:r>
              <a:rPr lang="en-GB" sz="4400" u="sng" dirty="0"/>
              <a:t>sexually ‘serve’ </a:t>
            </a:r>
            <a:r>
              <a:rPr lang="en-GB" sz="4400" dirty="0"/>
              <a:t>its members, and has been subjected to </a:t>
            </a:r>
            <a:r>
              <a:rPr lang="en-GB" sz="4400" u="sng" dirty="0"/>
              <a:t>sexual violence</a:t>
            </a:r>
            <a:r>
              <a:rPr lang="en-GB" sz="4400" dirty="0"/>
              <a:t>. Claiming she owes </a:t>
            </a:r>
            <a:r>
              <a:rPr lang="en-GB" sz="4400" u="sng" dirty="0"/>
              <a:t>‘drug debts’</a:t>
            </a:r>
            <a:r>
              <a:rPr lang="en-GB" sz="4400" dirty="0"/>
              <a:t> the gang had made attempts to kidnap her and it is believed they also </a:t>
            </a:r>
            <a:r>
              <a:rPr lang="en-GB" sz="4400" u="sng" dirty="0"/>
              <a:t>trafficked</a:t>
            </a:r>
            <a:r>
              <a:rPr lang="en-GB" sz="4400" dirty="0"/>
              <a:t> her to London, forcing her to pay off her ‘debt’ through ‘</a:t>
            </a:r>
            <a:r>
              <a:rPr lang="en-GB" sz="4400" u="sng" dirty="0"/>
              <a:t>prostitution</a:t>
            </a:r>
            <a:r>
              <a:rPr lang="en-GB" sz="4400" dirty="0"/>
              <a:t>’.</a:t>
            </a:r>
          </a:p>
          <a:p>
            <a:pPr>
              <a:lnSpc>
                <a:spcPct val="100000"/>
              </a:lnSpc>
            </a:pPr>
            <a:endParaRPr lang="en-GB" sz="2800" b="1" dirty="0"/>
          </a:p>
        </p:txBody>
      </p:sp>
      <p:sp>
        <p:nvSpPr>
          <p:cNvPr id="5"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vert="horz" wrap="square" lIns="180000" tIns="108000" rIns="180000" bIns="180000" rtlCol="0" anchor="ctr">
            <a:spAutoFit/>
          </a:bodyPr>
          <a:lstStyle>
            <a:lvl1pPr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j-ea"/>
                <a:cs typeface="+mj-c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dirty="0">
                <a:solidFill>
                  <a:schemeClr val="bg1"/>
                </a:solidFill>
              </a:rPr>
              <a:t>Case Study: CSE/Trafficking/Modern Day Slavery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774785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3635A3-2C7E-924D-8A7F-3013348A2EB9}"/>
              </a:ext>
            </a:extLst>
          </p:cNvPr>
          <p:cNvSpPr txBox="1"/>
          <p:nvPr/>
        </p:nvSpPr>
        <p:spPr>
          <a:xfrm>
            <a:off x="336549" y="323850"/>
            <a:ext cx="7217967" cy="1398808"/>
          </a:xfrm>
          <a:prstGeom prst="rect">
            <a:avLst/>
          </a:prstGeom>
          <a:solidFill>
            <a:schemeClr val="accent2">
              <a:lumMod val="75000"/>
            </a:schemeClr>
          </a:solidFill>
        </p:spPr>
        <p:txBody>
          <a:bodyPr wrap="square" lIns="180000" tIns="108000" rIns="180000" bIns="180000">
            <a:spAutoFit/>
          </a:bodyPr>
          <a:lstStyle/>
          <a:p>
            <a:pPr eaLnBrk="1" fontAlgn="auto" hangingPunct="1">
              <a:spcBef>
                <a:spcPts val="0"/>
              </a:spcBef>
              <a:spcAft>
                <a:spcPts val="0"/>
              </a:spcAft>
              <a:defRPr/>
            </a:pPr>
            <a:r>
              <a:rPr lang="en-US" sz="3600" b="1" dirty="0">
                <a:solidFill>
                  <a:schemeClr val="bg1"/>
                </a:solidFill>
              </a:rPr>
              <a:t>Child Criminal Exploitation Victim Profile</a:t>
            </a:r>
          </a:p>
        </p:txBody>
      </p:sp>
      <p:sp>
        <p:nvSpPr>
          <p:cNvPr id="9"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4037915" y="1887059"/>
            <a:ext cx="3529027" cy="4584296"/>
          </a:xfrm>
          <a:prstGeom prst="rect">
            <a:avLst/>
          </a:prstGeom>
          <a:solidFill>
            <a:schemeClr val="accent4">
              <a:lumMod val="40000"/>
              <a:lumOff val="60000"/>
            </a:schemeClr>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None/>
            </a:pPr>
            <a:r>
              <a:rPr lang="en-US" altLang="en-US" sz="2000" b="1" dirty="0">
                <a:cs typeface="Arial" panose="020B0604020202020204" pitchFamily="34" charset="0"/>
              </a:rPr>
              <a:t>Increased change to children’s ‘mindset’ &amp; ‘aspirations’</a:t>
            </a:r>
            <a:endParaRPr lang="en-US" altLang="en-US" sz="800" b="1" dirty="0">
              <a:cs typeface="Arial" panose="020B0604020202020204" pitchFamily="34" charset="0"/>
            </a:endParaRPr>
          </a:p>
          <a:p>
            <a:pPr>
              <a:lnSpc>
                <a:spcPct val="150000"/>
              </a:lnSpc>
              <a:spcBef>
                <a:spcPct val="0"/>
              </a:spcBef>
              <a:buNone/>
            </a:pPr>
            <a:endParaRPr lang="en-US" altLang="en-US" sz="1000" b="1" dirty="0">
              <a:cs typeface="Arial" panose="020B0604020202020204" pitchFamily="34" charset="0"/>
            </a:endParaRPr>
          </a:p>
          <a:p>
            <a:pPr marL="342900" indent="-342900">
              <a:lnSpc>
                <a:spcPct val="100000"/>
              </a:lnSpc>
              <a:spcBef>
                <a:spcPct val="0"/>
              </a:spcBef>
              <a:buFont typeface="Wingdings" panose="05000000000000000000" pitchFamily="2" charset="2"/>
              <a:buChar char="Ø"/>
            </a:pPr>
            <a:r>
              <a:rPr lang="en-US" altLang="en-US" sz="2000" dirty="0">
                <a:cs typeface="Arial" panose="020B0604020202020204" pitchFamily="34" charset="0"/>
              </a:rPr>
              <a:t>Aware of exploitation but remain in the situation – personal gain outweighs the risks.</a:t>
            </a:r>
          </a:p>
          <a:p>
            <a:pPr>
              <a:lnSpc>
                <a:spcPct val="150000"/>
              </a:lnSpc>
              <a:spcBef>
                <a:spcPct val="0"/>
              </a:spcBef>
              <a:buNone/>
            </a:pPr>
            <a:endParaRPr lang="en-US" altLang="en-US" sz="800" dirty="0">
              <a:cs typeface="Arial" panose="020B0604020202020204" pitchFamily="34" charset="0"/>
            </a:endParaRPr>
          </a:p>
          <a:p>
            <a:pPr marL="342900" indent="-342900">
              <a:lnSpc>
                <a:spcPct val="100000"/>
              </a:lnSpc>
              <a:spcBef>
                <a:spcPct val="0"/>
              </a:spcBef>
              <a:buFont typeface="Wingdings" panose="05000000000000000000" pitchFamily="2" charset="2"/>
              <a:buChar char="Ø"/>
            </a:pPr>
            <a:r>
              <a:rPr lang="en-GB" sz="2000" dirty="0"/>
              <a:t>Knowingly take risks for gains, peer status and reputation etc. </a:t>
            </a:r>
          </a:p>
          <a:p>
            <a:pPr>
              <a:lnSpc>
                <a:spcPct val="100000"/>
              </a:lnSpc>
              <a:spcBef>
                <a:spcPct val="0"/>
              </a:spcBef>
              <a:buNone/>
            </a:pPr>
            <a:endParaRPr lang="en-GB" sz="1200" dirty="0"/>
          </a:p>
          <a:p>
            <a:pPr marL="342900" indent="-342900">
              <a:lnSpc>
                <a:spcPct val="100000"/>
              </a:lnSpc>
              <a:spcBef>
                <a:spcPct val="0"/>
              </a:spcBef>
              <a:buFont typeface="Wingdings" panose="05000000000000000000" pitchFamily="2" charset="2"/>
              <a:buChar char="Ø"/>
            </a:pPr>
            <a:r>
              <a:rPr lang="en-GB" altLang="en-US" sz="2000" dirty="0"/>
              <a:t>Influenced by lifestyle and material assets</a:t>
            </a:r>
          </a:p>
        </p:txBody>
      </p:sp>
      <p:sp>
        <p:nvSpPr>
          <p:cNvPr id="16" name="TextBox 15">
            <a:extLst>
              <a:ext uri="{FF2B5EF4-FFF2-40B4-BE49-F238E27FC236}">
                <a16:creationId xmlns:a16="http://schemas.microsoft.com/office/drawing/2014/main" id="{DDC93C3A-D80D-3546-90B4-055B2E81F57B}"/>
              </a:ext>
            </a:extLst>
          </p:cNvPr>
          <p:cNvSpPr txBox="1"/>
          <p:nvPr/>
        </p:nvSpPr>
        <p:spPr>
          <a:xfrm>
            <a:off x="7839322" y="3961468"/>
            <a:ext cx="3354141" cy="2643481"/>
          </a:xfrm>
          <a:prstGeom prst="rect">
            <a:avLst/>
          </a:prstGeom>
          <a:solidFill>
            <a:schemeClr val="accent3">
              <a:lumMod val="40000"/>
              <a:lumOff val="60000"/>
            </a:schemeClr>
          </a:solidFill>
        </p:spPr>
        <p:txBody>
          <a:bodyPr lIns="180000" tIns="108000" rIns="180000" bIns="180000"/>
          <a:lstStyle/>
          <a:p>
            <a:pPr>
              <a:lnSpc>
                <a:spcPct val="100000"/>
              </a:lnSpc>
              <a:spcBef>
                <a:spcPct val="0"/>
              </a:spcBef>
              <a:buNone/>
            </a:pPr>
            <a:r>
              <a:rPr lang="en-GB" dirty="0"/>
              <a:t>Children </a:t>
            </a:r>
            <a:r>
              <a:rPr lang="en-GB" b="1" dirty="0"/>
              <a:t>may not realise or accept they are being exploited </a:t>
            </a:r>
            <a:r>
              <a:rPr lang="en-GB" dirty="0"/>
              <a:t>- will say they’re okay! </a:t>
            </a:r>
          </a:p>
          <a:p>
            <a:pPr>
              <a:lnSpc>
                <a:spcPct val="100000"/>
              </a:lnSpc>
              <a:spcBef>
                <a:spcPct val="0"/>
              </a:spcBef>
              <a:buNone/>
            </a:pPr>
            <a:endParaRPr lang="en-GB" sz="1200" dirty="0"/>
          </a:p>
          <a:p>
            <a:pPr>
              <a:lnSpc>
                <a:spcPct val="100000"/>
              </a:lnSpc>
              <a:spcBef>
                <a:spcPct val="0"/>
              </a:spcBef>
              <a:buNone/>
            </a:pPr>
            <a:r>
              <a:rPr lang="en-GB" altLang="en-US" b="1" dirty="0"/>
              <a:t>Starts off friendly, then can turn into a debt bond</a:t>
            </a:r>
          </a:p>
          <a:p>
            <a:pPr>
              <a:lnSpc>
                <a:spcPct val="100000"/>
              </a:lnSpc>
              <a:spcBef>
                <a:spcPct val="0"/>
              </a:spcBef>
              <a:buNone/>
            </a:pPr>
            <a:endParaRPr lang="en-GB" altLang="en-US" sz="1200" b="1" dirty="0"/>
          </a:p>
          <a:p>
            <a:pPr>
              <a:lnSpc>
                <a:spcPct val="100000"/>
              </a:lnSpc>
              <a:spcBef>
                <a:spcPct val="0"/>
              </a:spcBef>
              <a:buNone/>
            </a:pPr>
            <a:r>
              <a:rPr lang="en-GB" altLang="en-US" b="1" dirty="0"/>
              <a:t>High Risk Safeguarding</a:t>
            </a:r>
          </a:p>
        </p:txBody>
      </p:sp>
      <p:sp>
        <p:nvSpPr>
          <p:cNvPr id="18" name="Hexagon 17">
            <a:extLst>
              <a:ext uri="{FF2B5EF4-FFF2-40B4-BE49-F238E27FC236}">
                <a16:creationId xmlns:a16="http://schemas.microsoft.com/office/drawing/2014/main" id="{49FBD122-196B-664C-B884-614B09B09D71}"/>
              </a:ext>
            </a:extLst>
          </p:cNvPr>
          <p:cNvSpPr/>
          <p:nvPr/>
        </p:nvSpPr>
        <p:spPr bwMode="auto">
          <a:xfrm>
            <a:off x="7734300" y="469787"/>
            <a:ext cx="3594100" cy="3289627"/>
          </a:xfrm>
          <a:prstGeom prst="hexagon">
            <a:avLst>
              <a:gd name="adj" fmla="val 16414"/>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solidFill>
                <a:srgbClr val="002060"/>
              </a:solidFill>
            </a:endParaRPr>
          </a:p>
        </p:txBody>
      </p:sp>
      <p:sp>
        <p:nvSpPr>
          <p:cNvPr id="3" name="Rectangle 2"/>
          <p:cNvSpPr/>
          <p:nvPr/>
        </p:nvSpPr>
        <p:spPr>
          <a:xfrm>
            <a:off x="307279" y="1887059"/>
            <a:ext cx="3528121" cy="4566122"/>
          </a:xfrm>
          <a:prstGeom prst="rect">
            <a:avLst/>
          </a:prstGeom>
          <a:solidFill>
            <a:schemeClr val="accent1">
              <a:lumMod val="20000"/>
              <a:lumOff val="80000"/>
            </a:schemeClr>
          </a:solidFill>
        </p:spPr>
        <p:txBody>
          <a:bodyPr wrap="square">
            <a:spAutoFit/>
          </a:bodyPr>
          <a:lstStyle/>
          <a:p>
            <a:r>
              <a:rPr lang="en-GB" sz="2000" b="1" dirty="0"/>
              <a:t>Victim risk profile often children from broken homes, facing deprivation and not in full-time education. </a:t>
            </a:r>
          </a:p>
          <a:p>
            <a:pPr>
              <a:lnSpc>
                <a:spcPct val="150000"/>
              </a:lnSpc>
            </a:pPr>
            <a:endParaRPr lang="en-GB" sz="800" b="1" dirty="0"/>
          </a:p>
          <a:p>
            <a:r>
              <a:rPr lang="en-GB" sz="2000" dirty="0"/>
              <a:t>Highly common factors but </a:t>
            </a:r>
            <a:r>
              <a:rPr lang="en-GB" sz="2000" u="sng" dirty="0"/>
              <a:t>not</a:t>
            </a:r>
            <a:r>
              <a:rPr lang="en-GB" sz="2000" dirty="0"/>
              <a:t> always the case. </a:t>
            </a:r>
            <a:endParaRPr lang="en-GB" sz="1000" dirty="0"/>
          </a:p>
          <a:p>
            <a:endParaRPr lang="en-GB" sz="1000" dirty="0"/>
          </a:p>
          <a:p>
            <a:pPr>
              <a:lnSpc>
                <a:spcPct val="120000"/>
              </a:lnSpc>
            </a:pPr>
            <a:r>
              <a:rPr lang="en-GB" sz="2000" b="1" dirty="0"/>
              <a:t>Organised crime networks ‘grooming/targeting’ those outside of the stereotype = reduce risk of attention/detection. </a:t>
            </a:r>
            <a:endParaRPr lang="en-GB" sz="1000" b="1" dirty="0"/>
          </a:p>
          <a:p>
            <a:pPr>
              <a:lnSpc>
                <a:spcPct val="120000"/>
              </a:lnSpc>
            </a:pPr>
            <a:endParaRPr lang="en-GB" sz="800" b="1" dirty="0"/>
          </a:p>
        </p:txBody>
      </p:sp>
      <p:sp>
        <p:nvSpPr>
          <p:cNvPr id="11" name="TextBox 10"/>
          <p:cNvSpPr txBox="1"/>
          <p:nvPr/>
        </p:nvSpPr>
        <p:spPr>
          <a:xfrm>
            <a:off x="8166100" y="605112"/>
            <a:ext cx="2730500" cy="400110"/>
          </a:xfrm>
          <a:prstGeom prst="rect">
            <a:avLst/>
          </a:prstGeom>
          <a:noFill/>
        </p:spPr>
        <p:txBody>
          <a:bodyPr wrap="square" rtlCol="0">
            <a:spAutoFit/>
          </a:bodyPr>
          <a:lstStyle/>
          <a:p>
            <a:pPr algn="ctr"/>
            <a:r>
              <a:rPr lang="en-US" sz="2000" b="1" dirty="0">
                <a:solidFill>
                  <a:schemeClr val="bg1"/>
                </a:solidFill>
              </a:rPr>
              <a:t>Change in attitudes</a:t>
            </a:r>
          </a:p>
        </p:txBody>
      </p:sp>
      <p:sp>
        <p:nvSpPr>
          <p:cNvPr id="15" name="TextBox 14"/>
          <p:cNvSpPr txBox="1"/>
          <p:nvPr/>
        </p:nvSpPr>
        <p:spPr>
          <a:xfrm>
            <a:off x="7978015" y="1120434"/>
            <a:ext cx="3076754" cy="2523768"/>
          </a:xfrm>
          <a:prstGeom prst="rect">
            <a:avLst/>
          </a:prstGeom>
          <a:noFill/>
        </p:spPr>
        <p:txBody>
          <a:bodyPr wrap="square" rtlCol="0">
            <a:spAutoFit/>
          </a:bodyPr>
          <a:lstStyle/>
          <a:p>
            <a:pPr algn="ctr">
              <a:lnSpc>
                <a:spcPct val="150000"/>
              </a:lnSpc>
            </a:pPr>
            <a:r>
              <a:rPr lang="en-GB" sz="2000" dirty="0">
                <a:solidFill>
                  <a:schemeClr val="bg1"/>
                </a:solidFill>
              </a:rPr>
              <a:t>Young people gravitating towards involvement  attracted to perception of </a:t>
            </a:r>
            <a:r>
              <a:rPr lang="en-GB" sz="2000" b="1" dirty="0">
                <a:solidFill>
                  <a:schemeClr val="bg1"/>
                </a:solidFill>
              </a:rPr>
              <a:t>‘</a:t>
            </a:r>
            <a:r>
              <a:rPr lang="en-GB" sz="2000" b="1" u="sng" dirty="0">
                <a:solidFill>
                  <a:schemeClr val="bg1"/>
                </a:solidFill>
              </a:rPr>
              <a:t>get rich quick</a:t>
            </a:r>
            <a:r>
              <a:rPr lang="en-GB" sz="2000" b="1" dirty="0">
                <a:solidFill>
                  <a:schemeClr val="bg1"/>
                </a:solidFill>
              </a:rPr>
              <a:t>’,</a:t>
            </a:r>
            <a:r>
              <a:rPr lang="en-GB" sz="2000" b="1" u="sng" dirty="0">
                <a:solidFill>
                  <a:schemeClr val="bg1"/>
                </a:solidFill>
              </a:rPr>
              <a:t> </a:t>
            </a:r>
            <a:r>
              <a:rPr lang="en-GB" sz="2000" b="1" dirty="0">
                <a:solidFill>
                  <a:schemeClr val="bg1"/>
                </a:solidFill>
              </a:rPr>
              <a:t>‘</a:t>
            </a:r>
            <a:r>
              <a:rPr lang="en-GB" sz="2000" b="1" u="sng" dirty="0">
                <a:solidFill>
                  <a:schemeClr val="bg1"/>
                </a:solidFill>
              </a:rPr>
              <a:t>excitement</a:t>
            </a:r>
            <a:r>
              <a:rPr lang="en-GB" sz="2000" b="1" dirty="0">
                <a:solidFill>
                  <a:schemeClr val="bg1"/>
                </a:solidFill>
              </a:rPr>
              <a:t>’ </a:t>
            </a:r>
            <a:r>
              <a:rPr lang="en-GB" sz="2000" b="1">
                <a:solidFill>
                  <a:schemeClr val="bg1"/>
                </a:solidFill>
              </a:rPr>
              <a:t>&amp; ‘</a:t>
            </a:r>
            <a:r>
              <a:rPr lang="en-GB" sz="2000" b="1" u="sng">
                <a:solidFill>
                  <a:schemeClr val="bg1"/>
                </a:solidFill>
              </a:rPr>
              <a:t>family’</a:t>
            </a:r>
            <a:endParaRPr lang="en-GB" sz="2000" b="1" dirty="0">
              <a:solidFill>
                <a:schemeClr val="bg1"/>
              </a:solidFill>
            </a:endParaRPr>
          </a:p>
          <a:p>
            <a:pPr algn="ctr"/>
            <a:endParaRPr lang="en-GB" sz="800" b="1" dirty="0">
              <a:solidFill>
                <a:schemeClr val="bg1"/>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3907705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91500" y="1138154"/>
            <a:ext cx="10684042" cy="5317122"/>
          </a:xfrm>
        </p:spPr>
        <p:txBody>
          <a:bodyPr>
            <a:noAutofit/>
          </a:bodyPr>
          <a:lstStyle/>
          <a:p>
            <a:pPr marL="285750" indent="-285750">
              <a:lnSpc>
                <a:spcPct val="100000"/>
              </a:lnSpc>
              <a:buFont typeface="Wingdings" panose="05000000000000000000" pitchFamily="2" charset="2"/>
              <a:buChar char="Ø"/>
            </a:pPr>
            <a:r>
              <a:rPr lang="en-GB" sz="2400" dirty="0"/>
              <a:t>Persistently going</a:t>
            </a:r>
            <a:r>
              <a:rPr lang="en-GB" sz="2400" b="1" dirty="0"/>
              <a:t> missing </a:t>
            </a:r>
            <a:r>
              <a:rPr lang="en-GB" sz="2400" dirty="0"/>
              <a:t>from school and/or home - found </a:t>
            </a:r>
            <a:r>
              <a:rPr lang="en-GB" sz="2400" b="1" dirty="0"/>
              <a:t>out-of-area</a:t>
            </a:r>
            <a:r>
              <a:rPr lang="en-GB" sz="2400" dirty="0"/>
              <a:t> </a:t>
            </a:r>
          </a:p>
          <a:p>
            <a:pPr marL="285750" indent="-285750">
              <a:lnSpc>
                <a:spcPct val="100000"/>
              </a:lnSpc>
              <a:buFont typeface="Wingdings" panose="05000000000000000000" pitchFamily="2" charset="2"/>
              <a:buChar char="Ø"/>
            </a:pPr>
            <a:r>
              <a:rPr lang="en-GB" sz="2400" dirty="0"/>
              <a:t>Not in education/part-time timetable</a:t>
            </a:r>
          </a:p>
          <a:p>
            <a:pPr marL="285750" indent="-285750">
              <a:lnSpc>
                <a:spcPct val="100000"/>
              </a:lnSpc>
              <a:buFont typeface="Wingdings" panose="05000000000000000000" pitchFamily="2" charset="2"/>
              <a:buChar char="Ø"/>
            </a:pPr>
            <a:r>
              <a:rPr lang="en-GB" sz="2400" dirty="0"/>
              <a:t>Significant </a:t>
            </a:r>
            <a:r>
              <a:rPr lang="en-GB" sz="2400" b="1" dirty="0"/>
              <a:t>decline in school attendance/performance</a:t>
            </a:r>
            <a:r>
              <a:rPr lang="en-GB" sz="2400" dirty="0"/>
              <a:t> </a:t>
            </a:r>
          </a:p>
          <a:p>
            <a:pPr marL="285750" indent="-285750">
              <a:lnSpc>
                <a:spcPct val="100000"/>
              </a:lnSpc>
              <a:buFont typeface="Wingdings" panose="05000000000000000000" pitchFamily="2" charset="2"/>
              <a:buChar char="Ø"/>
            </a:pPr>
            <a:r>
              <a:rPr lang="en-GB" sz="2400" b="1" dirty="0"/>
              <a:t>Unexplained acquisition </a:t>
            </a:r>
            <a:r>
              <a:rPr lang="en-GB" sz="2400" dirty="0"/>
              <a:t>of money, clothes, or mobile  phones </a:t>
            </a:r>
          </a:p>
          <a:p>
            <a:pPr marL="285750" indent="-285750">
              <a:lnSpc>
                <a:spcPct val="100000"/>
              </a:lnSpc>
              <a:buFont typeface="Wingdings" panose="05000000000000000000" pitchFamily="2" charset="2"/>
              <a:buChar char="Ø"/>
            </a:pPr>
            <a:r>
              <a:rPr lang="en-GB" sz="2400" b="1" dirty="0"/>
              <a:t>Excessive</a:t>
            </a:r>
            <a:r>
              <a:rPr lang="en-GB" sz="2400" dirty="0"/>
              <a:t> receipt of texts / phone calls (more than one phone)</a:t>
            </a:r>
          </a:p>
          <a:p>
            <a:pPr marL="285750" indent="-285750">
              <a:lnSpc>
                <a:spcPct val="100000"/>
              </a:lnSpc>
              <a:buFont typeface="Wingdings" panose="05000000000000000000" pitchFamily="2" charset="2"/>
              <a:buChar char="Ø"/>
            </a:pPr>
            <a:r>
              <a:rPr lang="en-GB" sz="2400" dirty="0"/>
              <a:t>Relationships with</a:t>
            </a:r>
            <a:r>
              <a:rPr lang="en-GB" sz="2400" b="1" dirty="0"/>
              <a:t> controlling</a:t>
            </a:r>
            <a:r>
              <a:rPr lang="en-GB" sz="2400" dirty="0"/>
              <a:t>/</a:t>
            </a:r>
            <a:r>
              <a:rPr lang="en-GB" sz="2400" b="1" dirty="0"/>
              <a:t>older</a:t>
            </a:r>
            <a:r>
              <a:rPr lang="en-GB" sz="2400" dirty="0"/>
              <a:t> individuals or groups </a:t>
            </a:r>
          </a:p>
          <a:p>
            <a:pPr marL="285750" indent="-285750">
              <a:lnSpc>
                <a:spcPct val="100000"/>
              </a:lnSpc>
              <a:buFont typeface="Wingdings" panose="05000000000000000000" pitchFamily="2" charset="2"/>
              <a:buChar char="Ø"/>
            </a:pPr>
            <a:r>
              <a:rPr lang="en-GB" sz="2400" dirty="0"/>
              <a:t>Leaving home/care </a:t>
            </a:r>
            <a:r>
              <a:rPr lang="en-GB" sz="2400" b="1" dirty="0"/>
              <a:t>without explanation </a:t>
            </a:r>
            <a:endParaRPr lang="en-GB" sz="2400" dirty="0"/>
          </a:p>
          <a:p>
            <a:pPr marL="285750" indent="-285750">
              <a:lnSpc>
                <a:spcPct val="100000"/>
              </a:lnSpc>
              <a:buFont typeface="Wingdings" panose="05000000000000000000" pitchFamily="2" charset="2"/>
              <a:buChar char="Ø"/>
            </a:pPr>
            <a:r>
              <a:rPr lang="en-GB" sz="2400" dirty="0"/>
              <a:t>Suspicion of </a:t>
            </a:r>
            <a:r>
              <a:rPr lang="en-GB" sz="2400" b="1" dirty="0"/>
              <a:t>physical assault/unexplained injuries </a:t>
            </a:r>
            <a:endParaRPr lang="en-GB" sz="2400" dirty="0"/>
          </a:p>
          <a:p>
            <a:pPr marL="285750" indent="-285750">
              <a:lnSpc>
                <a:spcPct val="100000"/>
              </a:lnSpc>
              <a:buFont typeface="Wingdings" panose="05000000000000000000" pitchFamily="2" charset="2"/>
              <a:buChar char="Ø"/>
            </a:pPr>
            <a:r>
              <a:rPr lang="en-GB" sz="2400" dirty="0"/>
              <a:t>Carrying </a:t>
            </a:r>
            <a:r>
              <a:rPr lang="en-GB" sz="2400" b="1" dirty="0"/>
              <a:t>weapons</a:t>
            </a:r>
            <a:r>
              <a:rPr lang="en-GB" sz="2400" dirty="0"/>
              <a:t> </a:t>
            </a:r>
          </a:p>
          <a:p>
            <a:pPr marL="285750" indent="-285750">
              <a:lnSpc>
                <a:spcPct val="100000"/>
              </a:lnSpc>
              <a:buFont typeface="Wingdings" panose="05000000000000000000" pitchFamily="2" charset="2"/>
              <a:buChar char="Ø"/>
            </a:pPr>
            <a:r>
              <a:rPr lang="en-GB" sz="2400" dirty="0"/>
              <a:t>Gang association or </a:t>
            </a:r>
            <a:r>
              <a:rPr lang="en-GB" sz="2400" b="1" dirty="0"/>
              <a:t>isolation from peers </a:t>
            </a:r>
            <a:r>
              <a:rPr lang="en-GB" sz="2400" dirty="0"/>
              <a:t>or social networks </a:t>
            </a:r>
          </a:p>
          <a:p>
            <a:pPr marL="285750" indent="-285750">
              <a:lnSpc>
                <a:spcPct val="100000"/>
              </a:lnSpc>
              <a:buFont typeface="Wingdings" panose="05000000000000000000" pitchFamily="2" charset="2"/>
              <a:buChar char="Ø"/>
            </a:pPr>
            <a:r>
              <a:rPr lang="en-GB" sz="2400" dirty="0"/>
              <a:t>Self-harm or </a:t>
            </a:r>
            <a:r>
              <a:rPr lang="en-GB" sz="2400" b="1" dirty="0"/>
              <a:t>significant changes </a:t>
            </a:r>
            <a:r>
              <a:rPr lang="en-GB" sz="2400" dirty="0"/>
              <a:t>in emotional wellbeing</a:t>
            </a:r>
          </a:p>
        </p:txBody>
      </p:sp>
      <p:sp>
        <p:nvSpPr>
          <p:cNvPr id="6"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112268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b="1" dirty="0">
                <a:solidFill>
                  <a:schemeClr val="bg1"/>
                </a:solidFill>
              </a:rPr>
              <a:t>COMMON RISK INDICATORS</a:t>
            </a:r>
          </a:p>
        </p:txBody>
      </p:sp>
      <p:sp>
        <p:nvSpPr>
          <p:cNvPr id="5"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vert="horz" wrap="square" lIns="180000" tIns="108000" rIns="180000" bIns="180000" rtlCol="0" anchor="ctr">
            <a:spAutoFit/>
          </a:bodyPr>
          <a:lstStyle>
            <a:lvl1pPr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j-ea"/>
                <a:cs typeface="+mj-c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dirty="0">
                <a:solidFill>
                  <a:schemeClr val="bg1"/>
                </a:solidFill>
              </a:rPr>
              <a:t>Risk Indicators: CCE/CSE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1633614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r>
              <a:rPr lang="en-GB" dirty="0"/>
              <a:t> </a:t>
            </a:r>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0"/>
            <a:ext cx="11449050" cy="6858000"/>
          </a:xfrm>
          <a:prstGeom prst="rect">
            <a:avLst/>
          </a:prstGeom>
        </p:spPr>
      </p:pic>
      <p:sp>
        <p:nvSpPr>
          <p:cNvPr id="5" name="Rectangle 4"/>
          <p:cNvSpPr/>
          <p:nvPr/>
        </p:nvSpPr>
        <p:spPr>
          <a:xfrm>
            <a:off x="264033" y="712201"/>
            <a:ext cx="10920984" cy="5152180"/>
          </a:xfrm>
          <a:prstGeom prst="rect">
            <a:avLst/>
          </a:prstGeom>
        </p:spPr>
        <p:txBody>
          <a:bodyPr wrap="square">
            <a:spAutoFit/>
          </a:bodyPr>
          <a:lstStyle/>
          <a:p>
            <a:pPr algn="ctr">
              <a:lnSpc>
                <a:spcPct val="120000"/>
              </a:lnSpc>
            </a:pPr>
            <a:r>
              <a:rPr lang="en-GB" sz="8000" b="1" dirty="0"/>
              <a:t>Sharing Information</a:t>
            </a:r>
          </a:p>
          <a:p>
            <a:pPr algn="ctr">
              <a:lnSpc>
                <a:spcPct val="120000"/>
              </a:lnSpc>
            </a:pPr>
            <a:endParaRPr lang="en-GB" sz="3200" b="1" dirty="0"/>
          </a:p>
          <a:p>
            <a:pPr algn="ctr">
              <a:lnSpc>
                <a:spcPct val="120000"/>
              </a:lnSpc>
            </a:pPr>
            <a:r>
              <a:rPr lang="en-GB" sz="5400" b="1" dirty="0"/>
              <a:t>Keeping Children and Vulnerable People Safe Disrupting Crime Networks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2514405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309033" y="934243"/>
            <a:ext cx="10848975" cy="5815402"/>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marL="571500" indent="-571500">
              <a:spcBef>
                <a:spcPts val="0"/>
              </a:spcBef>
              <a:buClr>
                <a:schemeClr val="dk1"/>
              </a:buClr>
              <a:buSzPts val="3200"/>
              <a:buFont typeface="Wingdings" panose="05000000000000000000" pitchFamily="2" charset="2"/>
              <a:buChar char="Ø"/>
            </a:pPr>
            <a:r>
              <a:rPr lang="en-GB" sz="4000" dirty="0"/>
              <a:t>CPI forms help police build a clearer picture of threat, risk and harm to children, vulnerable people and the wider community</a:t>
            </a:r>
          </a:p>
          <a:p>
            <a:pPr>
              <a:spcBef>
                <a:spcPts val="0"/>
              </a:spcBef>
              <a:buClr>
                <a:schemeClr val="dk1"/>
              </a:buClr>
              <a:buSzPts val="3200"/>
            </a:pPr>
            <a:endParaRPr lang="en-GB" sz="1200" dirty="0"/>
          </a:p>
          <a:p>
            <a:pPr marL="571500" indent="-571500">
              <a:spcBef>
                <a:spcPts val="640"/>
              </a:spcBef>
              <a:buClr>
                <a:schemeClr val="dk1"/>
              </a:buClr>
              <a:buSzPts val="3200"/>
              <a:buFont typeface="Wingdings" panose="05000000000000000000" pitchFamily="2" charset="2"/>
              <a:buChar char="Ø"/>
            </a:pPr>
            <a:r>
              <a:rPr lang="en-GB" sz="4000" dirty="0"/>
              <a:t>The CPI is a safe, direct and dynamic way for partner agencies to share non-urgent information</a:t>
            </a:r>
          </a:p>
          <a:p>
            <a:pPr>
              <a:spcBef>
                <a:spcPts val="640"/>
              </a:spcBef>
              <a:buClr>
                <a:schemeClr val="dk1"/>
              </a:buClr>
              <a:buSzPts val="3200"/>
            </a:pPr>
            <a:endParaRPr lang="en-GB" sz="1200" dirty="0"/>
          </a:p>
          <a:p>
            <a:pPr marL="571500" indent="-571500">
              <a:spcBef>
                <a:spcPts val="640"/>
              </a:spcBef>
              <a:buClr>
                <a:schemeClr val="dk1"/>
              </a:buClr>
              <a:buSzPts val="3200"/>
              <a:buFont typeface="Wingdings" panose="05000000000000000000" pitchFamily="2" charset="2"/>
              <a:buChar char="Ø"/>
            </a:pPr>
            <a:r>
              <a:rPr lang="en-GB" sz="4000" dirty="0"/>
              <a:t>Alternative ways to share information will be covered in this presentation</a:t>
            </a: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Introduction to Community Partnership Information Form</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2436131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39E75D-91FD-C34A-9317-83F5094D42B3}"/>
              </a:ext>
            </a:extLst>
          </p:cNvPr>
          <p:cNvSpPr txBox="1"/>
          <p:nvPr/>
        </p:nvSpPr>
        <p:spPr>
          <a:xfrm>
            <a:off x="154694" y="1189848"/>
            <a:ext cx="4371335" cy="5461459"/>
          </a:xfrm>
          <a:prstGeom prst="rect">
            <a:avLst/>
          </a:prstGeom>
          <a:solidFill>
            <a:schemeClr val="accent5">
              <a:lumMod val="75000"/>
            </a:schemeClr>
          </a:solidFill>
        </p:spPr>
        <p:txBody>
          <a:bodyPr wrap="square" lIns="180000" tIns="108000" rIns="180000" bIns="180000">
            <a:spAutoFit/>
          </a:bodyPr>
          <a:lstStyle/>
          <a:p>
            <a:pPr marL="342900" indent="-342900">
              <a:lnSpc>
                <a:spcPct val="150000"/>
              </a:lnSpc>
              <a:spcBef>
                <a:spcPts val="0"/>
              </a:spcBef>
              <a:buClr>
                <a:schemeClr val="bg1"/>
              </a:buClr>
              <a:buSzPts val="3200"/>
              <a:buFont typeface="Wingdings" panose="05000000000000000000" pitchFamily="2" charset="2"/>
              <a:buChar char="Ø"/>
            </a:pPr>
            <a:r>
              <a:rPr lang="en-GB" sz="2000" b="1" dirty="0">
                <a:solidFill>
                  <a:schemeClr val="bg1"/>
                </a:solidFill>
              </a:rPr>
              <a:t> </a:t>
            </a:r>
            <a:r>
              <a:rPr lang="en-GB" b="1" dirty="0">
                <a:solidFill>
                  <a:schemeClr val="bg1"/>
                </a:solidFill>
              </a:rPr>
              <a:t>Offers protection to the person providing the information </a:t>
            </a:r>
            <a:r>
              <a:rPr lang="en-GB" dirty="0">
                <a:solidFill>
                  <a:schemeClr val="bg1"/>
                </a:solidFill>
              </a:rPr>
              <a:t>(the source).</a:t>
            </a:r>
          </a:p>
          <a:p>
            <a:pPr>
              <a:lnSpc>
                <a:spcPct val="150000"/>
              </a:lnSpc>
              <a:spcBef>
                <a:spcPts val="0"/>
              </a:spcBef>
              <a:buClr>
                <a:schemeClr val="bg1"/>
              </a:buClr>
              <a:buSzPts val="3200"/>
            </a:pPr>
            <a:endParaRPr lang="en-GB" sz="800" dirty="0">
              <a:solidFill>
                <a:schemeClr val="bg1"/>
              </a:solidFill>
            </a:endParaRPr>
          </a:p>
          <a:p>
            <a:pPr marL="342900" indent="-342900">
              <a:lnSpc>
                <a:spcPct val="150000"/>
              </a:lnSpc>
              <a:spcBef>
                <a:spcPts val="0"/>
              </a:spcBef>
              <a:buClr>
                <a:schemeClr val="bg1"/>
              </a:buClr>
              <a:buSzPts val="3200"/>
              <a:buFont typeface="Wingdings" panose="05000000000000000000" pitchFamily="2" charset="2"/>
              <a:buChar char="Ø"/>
            </a:pPr>
            <a:r>
              <a:rPr lang="en-GB" b="1" dirty="0">
                <a:solidFill>
                  <a:schemeClr val="bg1"/>
                </a:solidFill>
              </a:rPr>
              <a:t> Information is sanitised and graded, to ensure the source is not put in danger.</a:t>
            </a:r>
          </a:p>
          <a:p>
            <a:pPr>
              <a:lnSpc>
                <a:spcPct val="150000"/>
              </a:lnSpc>
              <a:spcBef>
                <a:spcPts val="0"/>
              </a:spcBef>
              <a:buClr>
                <a:schemeClr val="bg1"/>
              </a:buClr>
              <a:buSzPts val="3200"/>
            </a:pPr>
            <a:endParaRPr lang="en-GB" sz="800" dirty="0"/>
          </a:p>
          <a:p>
            <a:pPr marL="342900" indent="-342900">
              <a:lnSpc>
                <a:spcPct val="150000"/>
              </a:lnSpc>
              <a:spcBef>
                <a:spcPts val="0"/>
              </a:spcBef>
              <a:buClr>
                <a:schemeClr val="bg1"/>
              </a:buClr>
              <a:buSzPts val="3200"/>
              <a:buFont typeface="Wingdings" panose="05000000000000000000" pitchFamily="2" charset="2"/>
              <a:buChar char="Ø"/>
            </a:pPr>
            <a:r>
              <a:rPr lang="en-GB" b="1" dirty="0">
                <a:solidFill>
                  <a:schemeClr val="bg1"/>
                </a:solidFill>
              </a:rPr>
              <a:t> Submission of information should be a dynamic 24/7 function</a:t>
            </a:r>
          </a:p>
          <a:p>
            <a:pPr>
              <a:lnSpc>
                <a:spcPct val="150000"/>
              </a:lnSpc>
              <a:spcBef>
                <a:spcPts val="0"/>
              </a:spcBef>
              <a:buClr>
                <a:schemeClr val="bg1"/>
              </a:buClr>
              <a:buSzPts val="3200"/>
            </a:pPr>
            <a:endParaRPr lang="en-GB" sz="800" b="1" dirty="0">
              <a:solidFill>
                <a:schemeClr val="bg1"/>
              </a:solidFill>
            </a:endParaRPr>
          </a:p>
          <a:p>
            <a:pPr marL="342900" indent="-342900">
              <a:lnSpc>
                <a:spcPct val="150000"/>
              </a:lnSpc>
              <a:spcBef>
                <a:spcPts val="0"/>
              </a:spcBef>
              <a:buClr>
                <a:schemeClr val="bg1"/>
              </a:buClr>
              <a:buSzPts val="3200"/>
              <a:buFont typeface="Wingdings" panose="05000000000000000000" pitchFamily="2" charset="2"/>
              <a:buChar char="Ø"/>
            </a:pPr>
            <a:r>
              <a:rPr lang="en-GB" b="1" dirty="0">
                <a:solidFill>
                  <a:schemeClr val="bg1"/>
                </a:solidFill>
              </a:rPr>
              <a:t> Normally on the police system within two hours.</a:t>
            </a:r>
          </a:p>
        </p:txBody>
      </p:sp>
      <p:sp>
        <p:nvSpPr>
          <p:cNvPr id="7" name="TextBox 6">
            <a:extLst>
              <a:ext uri="{FF2B5EF4-FFF2-40B4-BE49-F238E27FC236}">
                <a16:creationId xmlns:a16="http://schemas.microsoft.com/office/drawing/2014/main" id="{B73635A3-2C7E-924D-8A7F-3013348A2EB9}"/>
              </a:ext>
            </a:extLst>
          </p:cNvPr>
          <p:cNvSpPr txBox="1"/>
          <p:nvPr/>
        </p:nvSpPr>
        <p:spPr>
          <a:xfrm>
            <a:off x="154694" y="168067"/>
            <a:ext cx="11095125" cy="84481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p:spPr>
        <p:txBody>
          <a:bodyPr wrap="square" lIns="180000" tIns="108000" rIns="180000" bIns="180000">
            <a:spAutoFit/>
          </a:bodyPr>
          <a:lstStyle/>
          <a:p>
            <a:pPr eaLnBrk="1" fontAlgn="auto" hangingPunct="1">
              <a:spcBef>
                <a:spcPts val="0"/>
              </a:spcBef>
              <a:spcAft>
                <a:spcPts val="0"/>
              </a:spcAft>
              <a:defRPr/>
            </a:pPr>
            <a:r>
              <a:rPr lang="en-US" sz="3600" b="1" dirty="0">
                <a:solidFill>
                  <a:schemeClr val="bg1"/>
                </a:solidFill>
                <a:latin typeface="+mn-lt"/>
              </a:rPr>
              <a:t>Why use the CPI to share information?</a:t>
            </a:r>
          </a:p>
        </p:txBody>
      </p:sp>
      <p:sp>
        <p:nvSpPr>
          <p:cNvPr id="11" name="TextBox 10">
            <a:extLst>
              <a:ext uri="{FF2B5EF4-FFF2-40B4-BE49-F238E27FC236}">
                <a16:creationId xmlns:a16="http://schemas.microsoft.com/office/drawing/2014/main" id="{FC414428-26E5-6E40-A0F2-EBF4BFAD2494}"/>
              </a:ext>
            </a:extLst>
          </p:cNvPr>
          <p:cNvSpPr txBox="1"/>
          <p:nvPr/>
        </p:nvSpPr>
        <p:spPr>
          <a:xfrm>
            <a:off x="4694703" y="5320979"/>
            <a:ext cx="6555116" cy="1398808"/>
          </a:xfrm>
          <a:prstGeom prst="rect">
            <a:avLst/>
          </a:prstGeom>
          <a:solidFill>
            <a:schemeClr val="accent3"/>
          </a:solidFill>
        </p:spPr>
        <p:txBody>
          <a:bodyPr wrap="square" lIns="180000" tIns="108000" rIns="180000" bIns="180000">
            <a:spAutoFit/>
          </a:bodyPr>
          <a:lstStyle/>
          <a:p>
            <a:pPr>
              <a:defRPr/>
            </a:pPr>
            <a:r>
              <a:rPr lang="en-GB" sz="2400" b="1" dirty="0">
                <a:solidFill>
                  <a:schemeClr val="bg1"/>
                </a:solidFill>
              </a:rPr>
              <a:t>Don’t wait for a meeting to share the information verbally, it may well be vital at that time. </a:t>
            </a:r>
          </a:p>
        </p:txBody>
      </p:sp>
      <p:sp>
        <p:nvSpPr>
          <p:cNvPr id="15" name="TextBox 14">
            <a:extLst>
              <a:ext uri="{FF2B5EF4-FFF2-40B4-BE49-F238E27FC236}">
                <a16:creationId xmlns:a16="http://schemas.microsoft.com/office/drawing/2014/main" id="{255E752A-73A1-894B-9562-8E141C33517C}"/>
              </a:ext>
            </a:extLst>
          </p:cNvPr>
          <p:cNvSpPr txBox="1"/>
          <p:nvPr/>
        </p:nvSpPr>
        <p:spPr>
          <a:xfrm>
            <a:off x="4694703" y="1189848"/>
            <a:ext cx="6555116" cy="3937965"/>
          </a:xfrm>
          <a:prstGeom prst="rect">
            <a:avLst/>
          </a:prstGeom>
          <a:solidFill>
            <a:schemeClr val="accent5">
              <a:lumMod val="75000"/>
            </a:schemeClr>
          </a:solidFill>
        </p:spPr>
        <p:txBody>
          <a:bodyPr wrap="square" lIns="180000" tIns="108000" rIns="180000" bIns="180000">
            <a:spAutoFit/>
          </a:bodyPr>
          <a:lstStyle/>
          <a:p>
            <a:pPr>
              <a:spcBef>
                <a:spcPts val="0"/>
              </a:spcBef>
              <a:buClr>
                <a:schemeClr val="bg1"/>
              </a:buClr>
              <a:buSzPts val="3200"/>
            </a:pPr>
            <a:endParaRPr lang="en-GB" sz="800" b="1" dirty="0">
              <a:solidFill>
                <a:schemeClr val="bg1"/>
              </a:solidFill>
            </a:endParaRPr>
          </a:p>
          <a:p>
            <a:pPr marL="342900" indent="-342900">
              <a:lnSpc>
                <a:spcPct val="150000"/>
              </a:lnSpc>
              <a:spcBef>
                <a:spcPts val="0"/>
              </a:spcBef>
              <a:buClr>
                <a:schemeClr val="bg1"/>
              </a:buClr>
              <a:buSzPts val="3200"/>
              <a:buFont typeface="Wingdings" panose="05000000000000000000" pitchFamily="2" charset="2"/>
              <a:buChar char="Ø"/>
            </a:pPr>
            <a:r>
              <a:rPr lang="en-GB" b="1" dirty="0">
                <a:solidFill>
                  <a:schemeClr val="bg1"/>
                </a:solidFill>
              </a:rPr>
              <a:t> It is auditable. </a:t>
            </a:r>
            <a:r>
              <a:rPr lang="en-GB" dirty="0">
                <a:solidFill>
                  <a:schemeClr val="bg1"/>
                </a:solidFill>
              </a:rPr>
              <a:t>Passing information verbally can potentially leave the recipient and sender vulnerable</a:t>
            </a:r>
          </a:p>
          <a:p>
            <a:pPr>
              <a:spcBef>
                <a:spcPts val="0"/>
              </a:spcBef>
              <a:buClr>
                <a:schemeClr val="bg1"/>
              </a:buClr>
              <a:buSzPts val="3200"/>
            </a:pPr>
            <a:endParaRPr lang="en-GB" sz="2000" dirty="0">
              <a:solidFill>
                <a:schemeClr val="bg1"/>
              </a:solidFill>
            </a:endParaRPr>
          </a:p>
          <a:p>
            <a:pPr marL="342900" indent="-342900">
              <a:lnSpc>
                <a:spcPct val="150000"/>
              </a:lnSpc>
              <a:spcBef>
                <a:spcPts val="0"/>
              </a:spcBef>
              <a:buClr>
                <a:schemeClr val="bg1"/>
              </a:buClr>
              <a:buSzPts val="3200"/>
              <a:buFont typeface="Wingdings" panose="05000000000000000000" pitchFamily="2" charset="2"/>
              <a:buChar char="Ø"/>
            </a:pPr>
            <a:r>
              <a:rPr lang="en-GB" b="1" dirty="0">
                <a:solidFill>
                  <a:schemeClr val="bg1"/>
                </a:solidFill>
              </a:rPr>
              <a:t> To ensure accuracy. </a:t>
            </a:r>
            <a:r>
              <a:rPr lang="en-GB" dirty="0">
                <a:solidFill>
                  <a:schemeClr val="bg1"/>
                </a:solidFill>
              </a:rPr>
              <a:t>The information won’t be passed through several hands which can increase the risk of information being distorted</a:t>
            </a:r>
          </a:p>
          <a:p>
            <a:pPr>
              <a:spcBef>
                <a:spcPts val="0"/>
              </a:spcBef>
              <a:buClr>
                <a:schemeClr val="bg1"/>
              </a:buClr>
              <a:buSzPts val="3200"/>
            </a:pPr>
            <a:endParaRPr lang="en-GB" sz="2000" b="1" dirty="0">
              <a:solidFill>
                <a:schemeClr val="bg1"/>
              </a:solidFill>
            </a:endParaRPr>
          </a:p>
          <a:p>
            <a:pPr marL="342900" indent="-342900">
              <a:lnSpc>
                <a:spcPct val="150000"/>
              </a:lnSpc>
              <a:spcBef>
                <a:spcPts val="0"/>
              </a:spcBef>
              <a:buClr>
                <a:schemeClr val="bg1"/>
              </a:buClr>
              <a:buSzPts val="3200"/>
              <a:buFont typeface="Wingdings" panose="05000000000000000000" pitchFamily="2" charset="2"/>
              <a:buChar char="Ø"/>
            </a:pPr>
            <a:r>
              <a:rPr lang="en-GB" b="1" dirty="0">
                <a:solidFill>
                  <a:schemeClr val="bg1"/>
                </a:solidFill>
              </a:rPr>
              <a:t> To ensure the information is loaded onto the Police National Database.</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210915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 y="0"/>
            <a:ext cx="11461871" cy="6858000"/>
          </a:xfrm>
          <a:prstGeom prst="rect">
            <a:avLst/>
          </a:prstGeom>
          <a:ln>
            <a:noFill/>
          </a:ln>
          <a:effectLst>
            <a:softEdge rad="112500"/>
          </a:effectLst>
        </p:spPr>
      </p:pic>
      <p:sp>
        <p:nvSpPr>
          <p:cNvPr id="2" name="Rectangle 1"/>
          <p:cNvSpPr/>
          <p:nvPr/>
        </p:nvSpPr>
        <p:spPr>
          <a:xfrm>
            <a:off x="-242358" y="5261511"/>
            <a:ext cx="8064500" cy="1323439"/>
          </a:xfrm>
          <a:prstGeom prst="rect">
            <a:avLst/>
          </a:prstGeom>
        </p:spPr>
        <p:txBody>
          <a:bodyPr wrap="square">
            <a:spAutoFit/>
          </a:bodyPr>
          <a:lstStyle/>
          <a:p>
            <a:pPr algn="ctr">
              <a:spcBef>
                <a:spcPct val="0"/>
              </a:spcBef>
            </a:pPr>
            <a:r>
              <a:rPr lang="en-US" altLang="en-US" sz="8000" b="1" dirty="0">
                <a:solidFill>
                  <a:schemeClr val="bg1"/>
                </a:solidFill>
              </a:rPr>
              <a:t>‘County Lines’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2365193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39E75D-91FD-C34A-9317-83F5094D42B3}"/>
              </a:ext>
            </a:extLst>
          </p:cNvPr>
          <p:cNvSpPr txBox="1"/>
          <p:nvPr/>
        </p:nvSpPr>
        <p:spPr>
          <a:xfrm>
            <a:off x="154694" y="1368400"/>
            <a:ext cx="4371335" cy="5199849"/>
          </a:xfrm>
          <a:prstGeom prst="rect">
            <a:avLst/>
          </a:prstGeom>
          <a:solidFill>
            <a:schemeClr val="accent2">
              <a:lumMod val="75000"/>
            </a:schemeClr>
          </a:solidFill>
        </p:spPr>
        <p:txBody>
          <a:bodyPr wrap="square" lIns="180000" tIns="108000" rIns="180000" bIns="180000">
            <a:spAutoFit/>
          </a:bodyPr>
          <a:lstStyle/>
          <a:p>
            <a:pPr>
              <a:defRPr/>
            </a:pPr>
            <a:r>
              <a:rPr lang="en-GB" sz="2800" b="1" dirty="0">
                <a:solidFill>
                  <a:schemeClr val="bg1"/>
                </a:solidFill>
              </a:rPr>
              <a:t>Information relating to:</a:t>
            </a:r>
          </a:p>
          <a:p>
            <a:pPr>
              <a:spcBef>
                <a:spcPts val="640"/>
              </a:spcBef>
              <a:buClr>
                <a:schemeClr val="dk1"/>
              </a:buClr>
              <a:buSzPts val="3200"/>
            </a:pPr>
            <a:endParaRPr lang="en-GB" sz="800" b="1" dirty="0">
              <a:solidFill>
                <a:schemeClr val="bg1"/>
              </a:solidFill>
            </a:endParaRPr>
          </a:p>
          <a:p>
            <a:pPr>
              <a:spcBef>
                <a:spcPts val="640"/>
              </a:spcBef>
              <a:buClr>
                <a:schemeClr val="dk1"/>
              </a:buClr>
              <a:buSzPts val="3200"/>
            </a:pPr>
            <a:r>
              <a:rPr lang="en-GB" sz="2000" b="1" dirty="0">
                <a:solidFill>
                  <a:schemeClr val="bg1"/>
                </a:solidFill>
              </a:rPr>
              <a:t>Exploitation of Children </a:t>
            </a:r>
          </a:p>
          <a:p>
            <a:pPr>
              <a:spcBef>
                <a:spcPts val="640"/>
              </a:spcBef>
              <a:buClr>
                <a:schemeClr val="dk1"/>
              </a:buClr>
              <a:buSzPts val="3200"/>
            </a:pPr>
            <a:r>
              <a:rPr lang="en-GB" sz="2000" dirty="0">
                <a:solidFill>
                  <a:schemeClr val="bg1"/>
                </a:solidFill>
              </a:rPr>
              <a:t>(sexual &amp; criminal)</a:t>
            </a:r>
          </a:p>
          <a:p>
            <a:pPr>
              <a:spcBef>
                <a:spcPts val="640"/>
              </a:spcBef>
              <a:buClr>
                <a:schemeClr val="dk1"/>
              </a:buClr>
              <a:buSzPts val="3200"/>
            </a:pPr>
            <a:endParaRPr lang="en-GB" sz="800" dirty="0">
              <a:solidFill>
                <a:schemeClr val="bg1"/>
              </a:solidFill>
            </a:endParaRPr>
          </a:p>
          <a:p>
            <a:pPr>
              <a:spcBef>
                <a:spcPts val="640"/>
              </a:spcBef>
              <a:buClr>
                <a:schemeClr val="dk1"/>
              </a:buClr>
              <a:buSzPts val="3200"/>
            </a:pPr>
            <a:r>
              <a:rPr lang="en-GB" sz="2000" b="1" dirty="0">
                <a:solidFill>
                  <a:schemeClr val="bg1"/>
                </a:solidFill>
              </a:rPr>
              <a:t>Drug Related Harm</a:t>
            </a:r>
          </a:p>
          <a:p>
            <a:pPr>
              <a:spcBef>
                <a:spcPts val="640"/>
              </a:spcBef>
              <a:buClr>
                <a:schemeClr val="dk1"/>
              </a:buClr>
              <a:buSzPts val="3200"/>
            </a:pPr>
            <a:endParaRPr lang="en-GB" sz="800" b="1" dirty="0">
              <a:solidFill>
                <a:schemeClr val="bg1"/>
              </a:solidFill>
            </a:endParaRPr>
          </a:p>
          <a:p>
            <a:pPr>
              <a:spcBef>
                <a:spcPts val="640"/>
              </a:spcBef>
              <a:buClr>
                <a:schemeClr val="dk1"/>
              </a:buClr>
              <a:buSzPts val="3200"/>
            </a:pPr>
            <a:r>
              <a:rPr lang="en-GB" sz="2000" b="1" dirty="0">
                <a:solidFill>
                  <a:schemeClr val="bg1"/>
                </a:solidFill>
              </a:rPr>
              <a:t>Modern Day Slavery</a:t>
            </a:r>
          </a:p>
          <a:p>
            <a:pPr>
              <a:spcBef>
                <a:spcPts val="640"/>
              </a:spcBef>
              <a:buClr>
                <a:schemeClr val="dk1"/>
              </a:buClr>
              <a:buSzPts val="3200"/>
            </a:pPr>
            <a:endParaRPr lang="en-GB" sz="800" b="1" dirty="0">
              <a:solidFill>
                <a:schemeClr val="bg1"/>
              </a:solidFill>
            </a:endParaRPr>
          </a:p>
          <a:p>
            <a:pPr>
              <a:spcBef>
                <a:spcPts val="640"/>
              </a:spcBef>
              <a:buClr>
                <a:schemeClr val="dk1"/>
              </a:buClr>
              <a:buSzPts val="3200"/>
            </a:pPr>
            <a:r>
              <a:rPr lang="en-GB" sz="2000" b="1" dirty="0">
                <a:solidFill>
                  <a:schemeClr val="bg1"/>
                </a:solidFill>
              </a:rPr>
              <a:t>Organised Crime</a:t>
            </a:r>
          </a:p>
          <a:p>
            <a:pPr>
              <a:spcBef>
                <a:spcPts val="640"/>
              </a:spcBef>
              <a:buClr>
                <a:schemeClr val="dk1"/>
              </a:buClr>
              <a:buSzPts val="3200"/>
            </a:pPr>
            <a:endParaRPr lang="en-GB" sz="800" b="1" dirty="0">
              <a:solidFill>
                <a:schemeClr val="bg1"/>
              </a:solidFill>
            </a:endParaRPr>
          </a:p>
          <a:p>
            <a:pPr>
              <a:spcBef>
                <a:spcPts val="640"/>
              </a:spcBef>
              <a:buClr>
                <a:schemeClr val="dk1"/>
              </a:buClr>
              <a:buSzPts val="3200"/>
            </a:pPr>
            <a:r>
              <a:rPr lang="en-GB" sz="2000" b="1" dirty="0">
                <a:solidFill>
                  <a:schemeClr val="bg1"/>
                </a:solidFill>
              </a:rPr>
              <a:t>Burglary / Theft offences</a:t>
            </a:r>
          </a:p>
          <a:p>
            <a:pPr>
              <a:spcBef>
                <a:spcPts val="640"/>
              </a:spcBef>
              <a:buClr>
                <a:schemeClr val="dk1"/>
              </a:buClr>
              <a:buSzPts val="3200"/>
            </a:pPr>
            <a:endParaRPr lang="en-GB" sz="800" b="1" dirty="0">
              <a:solidFill>
                <a:schemeClr val="bg1"/>
              </a:solidFill>
            </a:endParaRPr>
          </a:p>
          <a:p>
            <a:pPr>
              <a:spcBef>
                <a:spcPts val="640"/>
              </a:spcBef>
              <a:buClr>
                <a:schemeClr val="dk1"/>
              </a:buClr>
              <a:buSzPts val="3200"/>
            </a:pPr>
            <a:r>
              <a:rPr lang="en-GB" sz="2000" b="1" dirty="0">
                <a:solidFill>
                  <a:schemeClr val="bg1"/>
                </a:solidFill>
              </a:rPr>
              <a:t>Community Cohesion / Tension</a:t>
            </a:r>
          </a:p>
          <a:p>
            <a:pPr>
              <a:spcBef>
                <a:spcPts val="640"/>
              </a:spcBef>
              <a:buClr>
                <a:schemeClr val="dk1"/>
              </a:buClr>
              <a:buSzPts val="3200"/>
            </a:pPr>
            <a:endParaRPr lang="en-GB" sz="800" b="1" dirty="0">
              <a:solidFill>
                <a:schemeClr val="bg1"/>
              </a:solidFill>
            </a:endParaRPr>
          </a:p>
          <a:p>
            <a:pPr>
              <a:spcBef>
                <a:spcPts val="640"/>
              </a:spcBef>
              <a:buClr>
                <a:schemeClr val="dk1"/>
              </a:buClr>
              <a:buSzPts val="3200"/>
            </a:pPr>
            <a:r>
              <a:rPr lang="en-GB" sz="2000" b="1" dirty="0">
                <a:solidFill>
                  <a:schemeClr val="bg1"/>
                </a:solidFill>
              </a:rPr>
              <a:t>Anti-Social Behaviour</a:t>
            </a:r>
          </a:p>
        </p:txBody>
      </p:sp>
      <p:sp>
        <p:nvSpPr>
          <p:cNvPr id="7" name="TextBox 6">
            <a:extLst>
              <a:ext uri="{FF2B5EF4-FFF2-40B4-BE49-F238E27FC236}">
                <a16:creationId xmlns:a16="http://schemas.microsoft.com/office/drawing/2014/main" id="{B73635A3-2C7E-924D-8A7F-3013348A2EB9}"/>
              </a:ext>
            </a:extLst>
          </p:cNvPr>
          <p:cNvSpPr txBox="1"/>
          <p:nvPr/>
        </p:nvSpPr>
        <p:spPr>
          <a:xfrm>
            <a:off x="154694" y="168067"/>
            <a:ext cx="4371335" cy="1275698"/>
          </a:xfrm>
          <a:prstGeom prst="rect">
            <a:avLst/>
          </a:prstGeom>
          <a:solidFill>
            <a:srgbClr val="0B6F87"/>
          </a:solidFill>
        </p:spPr>
        <p:txBody>
          <a:bodyPr wrap="square" lIns="180000" tIns="108000" rIns="180000" bIns="180000">
            <a:spAutoFit/>
          </a:bodyPr>
          <a:lstStyle/>
          <a:p>
            <a:pPr eaLnBrk="1" fontAlgn="auto" hangingPunct="1">
              <a:spcBef>
                <a:spcPts val="0"/>
              </a:spcBef>
              <a:spcAft>
                <a:spcPts val="0"/>
              </a:spcAft>
              <a:defRPr/>
            </a:pPr>
            <a:r>
              <a:rPr lang="en-US" sz="3200" b="1" dirty="0">
                <a:solidFill>
                  <a:schemeClr val="bg1"/>
                </a:solidFill>
                <a:latin typeface="+mn-lt"/>
              </a:rPr>
              <a:t>What do we need to know?</a:t>
            </a:r>
          </a:p>
        </p:txBody>
      </p:sp>
      <p:sp>
        <p:nvSpPr>
          <p:cNvPr id="11" name="TextBox 10">
            <a:extLst>
              <a:ext uri="{FF2B5EF4-FFF2-40B4-BE49-F238E27FC236}">
                <a16:creationId xmlns:a16="http://schemas.microsoft.com/office/drawing/2014/main" id="{FC414428-26E5-6E40-A0F2-EBF4BFAD2494}"/>
              </a:ext>
            </a:extLst>
          </p:cNvPr>
          <p:cNvSpPr txBox="1"/>
          <p:nvPr/>
        </p:nvSpPr>
        <p:spPr>
          <a:xfrm>
            <a:off x="4660899" y="168067"/>
            <a:ext cx="6604000" cy="783255"/>
          </a:xfrm>
          <a:prstGeom prst="rect">
            <a:avLst/>
          </a:prstGeom>
          <a:solidFill>
            <a:schemeClr val="accent3"/>
          </a:solidFill>
        </p:spPr>
        <p:txBody>
          <a:bodyPr wrap="square" lIns="180000" tIns="108000" rIns="180000" bIns="180000">
            <a:spAutoFit/>
          </a:bodyPr>
          <a:lstStyle/>
          <a:p>
            <a:pPr eaLnBrk="1" fontAlgn="auto" hangingPunct="1">
              <a:spcBef>
                <a:spcPts val="0"/>
              </a:spcBef>
              <a:spcAft>
                <a:spcPts val="0"/>
              </a:spcAft>
              <a:defRPr/>
            </a:pPr>
            <a:r>
              <a:rPr lang="en-US" sz="3200" b="1" dirty="0">
                <a:solidFill>
                  <a:schemeClr val="bg1"/>
                </a:solidFill>
                <a:latin typeface="+mn-lt"/>
              </a:rPr>
              <a:t>What do we want to know?</a:t>
            </a:r>
          </a:p>
        </p:txBody>
      </p:sp>
      <p:sp>
        <p:nvSpPr>
          <p:cNvPr id="15" name="TextBox 14">
            <a:extLst>
              <a:ext uri="{FF2B5EF4-FFF2-40B4-BE49-F238E27FC236}">
                <a16:creationId xmlns:a16="http://schemas.microsoft.com/office/drawing/2014/main" id="{255E752A-73A1-894B-9562-8E141C33517C}"/>
              </a:ext>
            </a:extLst>
          </p:cNvPr>
          <p:cNvSpPr txBox="1"/>
          <p:nvPr/>
        </p:nvSpPr>
        <p:spPr>
          <a:xfrm>
            <a:off x="4660900" y="983623"/>
            <a:ext cx="3543300" cy="5676902"/>
          </a:xfrm>
          <a:prstGeom prst="rect">
            <a:avLst/>
          </a:prstGeom>
          <a:solidFill>
            <a:schemeClr val="tx2">
              <a:lumMod val="60000"/>
              <a:lumOff val="40000"/>
            </a:schemeClr>
          </a:solidFill>
        </p:spPr>
        <p:txBody>
          <a:bodyPr wrap="square" lIns="180000" tIns="108000" rIns="180000" bIns="180000">
            <a:spAutoFit/>
          </a:bodyPr>
          <a:lstStyle/>
          <a:p>
            <a:pPr>
              <a:spcBef>
                <a:spcPts val="0"/>
              </a:spcBef>
              <a:buClr>
                <a:schemeClr val="dk1"/>
              </a:buClr>
              <a:buSzPts val="2800"/>
            </a:pPr>
            <a:r>
              <a:rPr lang="en-GB" sz="2000" b="1" dirty="0">
                <a:solidFill>
                  <a:schemeClr val="bg1"/>
                </a:solidFill>
              </a:rPr>
              <a:t>Source of the information</a:t>
            </a:r>
          </a:p>
          <a:p>
            <a:pPr>
              <a:spcBef>
                <a:spcPts val="0"/>
              </a:spcBef>
              <a:buClr>
                <a:schemeClr val="dk1"/>
              </a:buClr>
              <a:buSzPts val="2800"/>
            </a:pPr>
            <a:endParaRPr lang="en-GB" sz="800" b="1" dirty="0">
              <a:solidFill>
                <a:schemeClr val="bg1"/>
              </a:solidFill>
            </a:endParaRPr>
          </a:p>
          <a:p>
            <a:pPr>
              <a:spcBef>
                <a:spcPts val="560"/>
              </a:spcBef>
              <a:buClr>
                <a:schemeClr val="dk1"/>
              </a:buClr>
              <a:buSzPts val="2800"/>
            </a:pPr>
            <a:r>
              <a:rPr lang="en-GB" sz="2000" b="1" dirty="0">
                <a:solidFill>
                  <a:schemeClr val="bg1"/>
                </a:solidFill>
              </a:rPr>
              <a:t>Who else is involved </a:t>
            </a:r>
            <a:r>
              <a:rPr lang="en-GB" sz="2000" dirty="0">
                <a:solidFill>
                  <a:schemeClr val="bg1"/>
                </a:solidFill>
              </a:rPr>
              <a:t>(if known include date of birth or estimated age)</a:t>
            </a:r>
          </a:p>
          <a:p>
            <a:pPr>
              <a:spcBef>
                <a:spcPts val="560"/>
              </a:spcBef>
              <a:buClr>
                <a:schemeClr val="dk1"/>
              </a:buClr>
              <a:buSzPts val="2800"/>
            </a:pPr>
            <a:endParaRPr lang="en-GB" sz="800" dirty="0">
              <a:solidFill>
                <a:schemeClr val="bg1"/>
              </a:solidFill>
            </a:endParaRPr>
          </a:p>
          <a:p>
            <a:pPr>
              <a:spcBef>
                <a:spcPts val="560"/>
              </a:spcBef>
              <a:buClr>
                <a:schemeClr val="dk1"/>
              </a:buClr>
              <a:buSzPts val="2800"/>
            </a:pPr>
            <a:r>
              <a:rPr lang="en-GB" sz="2000" b="1" dirty="0">
                <a:solidFill>
                  <a:schemeClr val="bg1"/>
                </a:solidFill>
              </a:rPr>
              <a:t>What is happening</a:t>
            </a:r>
          </a:p>
          <a:p>
            <a:pPr>
              <a:spcBef>
                <a:spcPts val="560"/>
              </a:spcBef>
              <a:buClr>
                <a:schemeClr val="dk1"/>
              </a:buClr>
              <a:buSzPts val="2800"/>
            </a:pPr>
            <a:endParaRPr lang="en-GB" sz="800" b="1" dirty="0">
              <a:solidFill>
                <a:schemeClr val="bg1"/>
              </a:solidFill>
            </a:endParaRPr>
          </a:p>
          <a:p>
            <a:pPr>
              <a:spcBef>
                <a:spcPts val="560"/>
              </a:spcBef>
              <a:buClr>
                <a:schemeClr val="dk1"/>
              </a:buClr>
              <a:buSzPts val="2800"/>
            </a:pPr>
            <a:r>
              <a:rPr lang="en-GB" sz="2000" b="1" dirty="0">
                <a:solidFill>
                  <a:schemeClr val="bg1"/>
                </a:solidFill>
              </a:rPr>
              <a:t>Vehicles involved </a:t>
            </a:r>
            <a:r>
              <a:rPr lang="en-GB" sz="2000" dirty="0">
                <a:solidFill>
                  <a:schemeClr val="bg1"/>
                </a:solidFill>
              </a:rPr>
              <a:t>(if known description / registration number)</a:t>
            </a:r>
          </a:p>
          <a:p>
            <a:pPr>
              <a:spcBef>
                <a:spcPts val="560"/>
              </a:spcBef>
              <a:buClr>
                <a:schemeClr val="dk1"/>
              </a:buClr>
              <a:buSzPts val="2800"/>
            </a:pPr>
            <a:endParaRPr lang="en-GB" sz="800" b="1" dirty="0">
              <a:solidFill>
                <a:schemeClr val="bg1"/>
              </a:solidFill>
            </a:endParaRPr>
          </a:p>
          <a:p>
            <a:pPr>
              <a:spcBef>
                <a:spcPts val="560"/>
              </a:spcBef>
              <a:buClr>
                <a:schemeClr val="dk1"/>
              </a:buClr>
              <a:buSzPts val="2800"/>
            </a:pPr>
            <a:r>
              <a:rPr lang="en-GB" sz="2000" b="1" dirty="0">
                <a:solidFill>
                  <a:schemeClr val="bg1"/>
                </a:solidFill>
              </a:rPr>
              <a:t>Where is it happening </a:t>
            </a:r>
            <a:r>
              <a:rPr lang="en-GB" sz="2000" dirty="0">
                <a:solidFill>
                  <a:schemeClr val="bg1"/>
                </a:solidFill>
              </a:rPr>
              <a:t>(addresses, locations)</a:t>
            </a:r>
          </a:p>
          <a:p>
            <a:pPr>
              <a:spcBef>
                <a:spcPts val="560"/>
              </a:spcBef>
              <a:buClr>
                <a:schemeClr val="dk1"/>
              </a:buClr>
              <a:buSzPts val="2800"/>
            </a:pPr>
            <a:endParaRPr lang="en-GB" sz="800" dirty="0">
              <a:solidFill>
                <a:schemeClr val="bg1"/>
              </a:solidFill>
            </a:endParaRPr>
          </a:p>
          <a:p>
            <a:pPr>
              <a:spcBef>
                <a:spcPts val="560"/>
              </a:spcBef>
              <a:buClr>
                <a:schemeClr val="dk1"/>
              </a:buClr>
              <a:buSzPts val="2800"/>
            </a:pPr>
            <a:r>
              <a:rPr lang="en-GB" sz="2000" b="1" dirty="0">
                <a:solidFill>
                  <a:schemeClr val="bg1"/>
                </a:solidFill>
              </a:rPr>
              <a:t>Phone numbers </a:t>
            </a:r>
            <a:r>
              <a:rPr lang="en-GB" sz="2000" dirty="0">
                <a:solidFill>
                  <a:schemeClr val="bg1"/>
                </a:solidFill>
              </a:rPr>
              <a:t>(if known)</a:t>
            </a:r>
          </a:p>
          <a:p>
            <a:pPr>
              <a:spcBef>
                <a:spcPts val="560"/>
              </a:spcBef>
              <a:buClr>
                <a:schemeClr val="dk1"/>
              </a:buClr>
              <a:buSzPts val="2800"/>
            </a:pPr>
            <a:r>
              <a:rPr lang="en-GB" sz="2000" b="1" dirty="0">
                <a:solidFill>
                  <a:schemeClr val="bg1"/>
                </a:solidFill>
              </a:rPr>
              <a:t>Social media account information</a:t>
            </a:r>
            <a:endParaRPr lang="en-GB" sz="2000" dirty="0">
              <a:solidFill>
                <a:schemeClr val="bg1"/>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23" name="TextBox 22">
            <a:extLst>
              <a:ext uri="{FF2B5EF4-FFF2-40B4-BE49-F238E27FC236}">
                <a16:creationId xmlns:a16="http://schemas.microsoft.com/office/drawing/2014/main" id="{255E752A-73A1-894B-9562-8E141C33517C}"/>
              </a:ext>
            </a:extLst>
          </p:cNvPr>
          <p:cNvSpPr txBox="1"/>
          <p:nvPr/>
        </p:nvSpPr>
        <p:spPr>
          <a:xfrm>
            <a:off x="8100218" y="983623"/>
            <a:ext cx="3164681" cy="2016926"/>
          </a:xfrm>
          <a:prstGeom prst="rect">
            <a:avLst/>
          </a:prstGeom>
          <a:solidFill>
            <a:srgbClr val="FF4B60"/>
          </a:solidFill>
        </p:spPr>
        <p:txBody>
          <a:bodyPr wrap="square" lIns="180000" tIns="108000" rIns="180000" bIns="180000">
            <a:spAutoFit/>
          </a:bodyPr>
          <a:lstStyle/>
          <a:p>
            <a:pPr>
              <a:spcBef>
                <a:spcPts val="0"/>
              </a:spcBef>
              <a:buClr>
                <a:schemeClr val="dk1"/>
              </a:buClr>
              <a:buSzPts val="2400"/>
            </a:pPr>
            <a:r>
              <a:rPr lang="en-GB" sz="2000" b="1" dirty="0">
                <a:solidFill>
                  <a:schemeClr val="bg1"/>
                </a:solidFill>
              </a:rPr>
              <a:t>Who else knows the information?</a:t>
            </a:r>
          </a:p>
          <a:p>
            <a:pPr>
              <a:spcBef>
                <a:spcPts val="0"/>
              </a:spcBef>
              <a:buClr>
                <a:schemeClr val="dk1"/>
              </a:buClr>
              <a:buSzPts val="2400"/>
            </a:pPr>
            <a:endParaRPr lang="en-GB" sz="600" b="1" dirty="0">
              <a:solidFill>
                <a:schemeClr val="bg1"/>
              </a:solidFill>
            </a:endParaRPr>
          </a:p>
          <a:p>
            <a:pPr>
              <a:spcBef>
                <a:spcPts val="480"/>
              </a:spcBef>
              <a:buClr>
                <a:schemeClr val="dk1"/>
              </a:buClr>
              <a:buSzPts val="2400"/>
            </a:pPr>
            <a:r>
              <a:rPr lang="en-GB" sz="2000" b="1" dirty="0">
                <a:solidFill>
                  <a:schemeClr val="bg1"/>
                </a:solidFill>
              </a:rPr>
              <a:t>Provenance </a:t>
            </a:r>
            <a:r>
              <a:rPr lang="en-GB" sz="2000" dirty="0">
                <a:solidFill>
                  <a:schemeClr val="bg1"/>
                </a:solidFill>
              </a:rPr>
              <a:t>– what are the risks of the police using the information.</a:t>
            </a:r>
          </a:p>
        </p:txBody>
      </p:sp>
      <p:sp>
        <p:nvSpPr>
          <p:cNvPr id="24"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8100218" y="2861060"/>
            <a:ext cx="3164683" cy="3876409"/>
          </a:xfrm>
          <a:prstGeom prst="rect">
            <a:avLst/>
          </a:prstGeom>
          <a:solidFill>
            <a:schemeClr val="accent4">
              <a:lumMod val="40000"/>
              <a:lumOff val="60000"/>
            </a:schemeClr>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900" b="1" dirty="0">
                <a:cs typeface="Arial" panose="020B0604020202020204" pitchFamily="34" charset="0"/>
              </a:rPr>
              <a:t>Police may use the  information to:</a:t>
            </a:r>
          </a:p>
          <a:p>
            <a:pPr eaLnBrk="1" hangingPunct="1">
              <a:lnSpc>
                <a:spcPct val="100000"/>
              </a:lnSpc>
              <a:spcBef>
                <a:spcPct val="0"/>
              </a:spcBef>
              <a:buFontTx/>
              <a:buNone/>
            </a:pPr>
            <a:endParaRPr lang="en-US" altLang="en-US" sz="200" b="1" dirty="0">
              <a:cs typeface="Arial" panose="020B0604020202020204" pitchFamily="34" charset="0"/>
            </a:endParaRPr>
          </a:p>
          <a:p>
            <a:pPr marL="285750" indent="-285750">
              <a:lnSpc>
                <a:spcPct val="150000"/>
              </a:lnSpc>
              <a:spcBef>
                <a:spcPts val="0"/>
              </a:spcBef>
              <a:buClr>
                <a:schemeClr val="dk1"/>
              </a:buClr>
              <a:buSzPts val="2400"/>
              <a:buFont typeface="Wingdings" panose="05000000000000000000" pitchFamily="2" charset="2"/>
              <a:buChar char="Ø"/>
            </a:pPr>
            <a:r>
              <a:rPr lang="en-GB" sz="1800" b="1" dirty="0"/>
              <a:t>Arrest those involved</a:t>
            </a:r>
            <a:endParaRPr lang="en-GB" sz="800" b="1" dirty="0"/>
          </a:p>
          <a:p>
            <a:pPr marL="285750" indent="-285750">
              <a:lnSpc>
                <a:spcPct val="150000"/>
              </a:lnSpc>
              <a:spcBef>
                <a:spcPts val="0"/>
              </a:spcBef>
              <a:buClr>
                <a:schemeClr val="dk1"/>
              </a:buClr>
              <a:buSzPts val="2400"/>
              <a:buFont typeface="Wingdings" panose="05000000000000000000" pitchFamily="2" charset="2"/>
              <a:buChar char="Ø"/>
            </a:pPr>
            <a:r>
              <a:rPr lang="en-GB" sz="1800" b="1" dirty="0"/>
              <a:t>Apply for a warrant</a:t>
            </a:r>
            <a:endParaRPr lang="en-GB" sz="800" b="1" dirty="0"/>
          </a:p>
          <a:p>
            <a:pPr marL="285750" indent="-285750">
              <a:lnSpc>
                <a:spcPct val="150000"/>
              </a:lnSpc>
              <a:spcBef>
                <a:spcPts val="0"/>
              </a:spcBef>
              <a:buClr>
                <a:schemeClr val="dk1"/>
              </a:buClr>
              <a:buSzPts val="2400"/>
              <a:buFont typeface="Wingdings" panose="05000000000000000000" pitchFamily="2" charset="2"/>
              <a:buChar char="Ø"/>
            </a:pPr>
            <a:r>
              <a:rPr lang="en-GB" sz="1800" b="1" dirty="0"/>
              <a:t>Grade risk/referral</a:t>
            </a:r>
            <a:endParaRPr lang="en-GB" sz="800" b="1" dirty="0"/>
          </a:p>
          <a:p>
            <a:pPr marL="285750" indent="-285750">
              <a:lnSpc>
                <a:spcPct val="150000"/>
              </a:lnSpc>
              <a:spcBef>
                <a:spcPts val="0"/>
              </a:spcBef>
              <a:buClr>
                <a:schemeClr val="dk1"/>
              </a:buClr>
              <a:buSzPts val="2400"/>
              <a:buFont typeface="Wingdings" panose="05000000000000000000" pitchFamily="2" charset="2"/>
              <a:buChar char="Ø"/>
            </a:pPr>
            <a:r>
              <a:rPr lang="en-GB" sz="1800" b="1" dirty="0"/>
              <a:t>Build a picture of harm</a:t>
            </a:r>
          </a:p>
          <a:p>
            <a:pPr marL="285750" indent="-285750">
              <a:lnSpc>
                <a:spcPct val="150000"/>
              </a:lnSpc>
              <a:spcBef>
                <a:spcPts val="0"/>
              </a:spcBef>
              <a:buClr>
                <a:schemeClr val="dk1"/>
              </a:buClr>
              <a:buSzPts val="2400"/>
              <a:buFont typeface="Wingdings" panose="05000000000000000000" pitchFamily="2" charset="2"/>
              <a:buChar char="Ø"/>
            </a:pPr>
            <a:r>
              <a:rPr lang="en-GB" sz="1800" b="1" dirty="0"/>
              <a:t>Research</a:t>
            </a:r>
            <a:endParaRPr lang="en-GB" sz="800" b="1" dirty="0"/>
          </a:p>
          <a:p>
            <a:pPr marL="285750" indent="-285750">
              <a:lnSpc>
                <a:spcPct val="150000"/>
              </a:lnSpc>
              <a:spcBef>
                <a:spcPts val="0"/>
              </a:spcBef>
              <a:buClr>
                <a:schemeClr val="dk1"/>
              </a:buClr>
              <a:buSzPts val="2400"/>
              <a:buFont typeface="Wingdings" panose="05000000000000000000" pitchFamily="2" charset="2"/>
              <a:buChar char="Ø"/>
            </a:pPr>
            <a:r>
              <a:rPr lang="en-GB" sz="1800" b="1" dirty="0"/>
              <a:t>Investigate crime</a:t>
            </a:r>
            <a:endParaRPr lang="en-GB" sz="800" b="1" dirty="0"/>
          </a:p>
          <a:p>
            <a:pPr marL="285750" indent="-285750">
              <a:lnSpc>
                <a:spcPct val="150000"/>
              </a:lnSpc>
              <a:spcBef>
                <a:spcPts val="0"/>
              </a:spcBef>
              <a:buClr>
                <a:schemeClr val="dk1"/>
              </a:buClr>
              <a:buSzPts val="2400"/>
              <a:buFont typeface="Wingdings" panose="05000000000000000000" pitchFamily="2" charset="2"/>
              <a:buChar char="Ø"/>
            </a:pPr>
            <a:r>
              <a:rPr lang="en-GB" sz="1800" b="1" dirty="0"/>
              <a:t>Do nothing</a:t>
            </a:r>
          </a:p>
        </p:txBody>
      </p:sp>
    </p:spTree>
    <p:extLst>
      <p:ext uri="{BB962C8B-B14F-4D97-AF65-F5344CB8AC3E}">
        <p14:creationId xmlns:p14="http://schemas.microsoft.com/office/powerpoint/2010/main" val="99612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39E75D-91FD-C34A-9317-83F5094D42B3}"/>
              </a:ext>
            </a:extLst>
          </p:cNvPr>
          <p:cNvSpPr txBox="1"/>
          <p:nvPr/>
        </p:nvSpPr>
        <p:spPr>
          <a:xfrm>
            <a:off x="154694" y="1113845"/>
            <a:ext cx="5649206" cy="4338074"/>
          </a:xfrm>
          <a:prstGeom prst="rect">
            <a:avLst/>
          </a:prstGeom>
          <a:solidFill>
            <a:schemeClr val="bg1">
              <a:lumMod val="95000"/>
            </a:schemeClr>
          </a:solidFill>
        </p:spPr>
        <p:txBody>
          <a:bodyPr wrap="square" lIns="180000" tIns="108000" rIns="180000" bIns="180000">
            <a:spAutoFit/>
          </a:bodyPr>
          <a:lstStyle/>
          <a:p>
            <a:pPr marL="457200" indent="-457200">
              <a:spcBef>
                <a:spcPts val="0"/>
              </a:spcBef>
              <a:buClr>
                <a:schemeClr val="dk1"/>
              </a:buClr>
              <a:buSzPts val="3200"/>
              <a:buFont typeface="Wingdings" panose="05000000000000000000" pitchFamily="2" charset="2"/>
              <a:buChar char="Ø"/>
            </a:pPr>
            <a:r>
              <a:rPr lang="en-GB" sz="2000" b="1" dirty="0"/>
              <a:t>Specialist staff review the information within 2 hours </a:t>
            </a:r>
          </a:p>
          <a:p>
            <a:pPr>
              <a:spcBef>
                <a:spcPts val="0"/>
              </a:spcBef>
              <a:buClr>
                <a:schemeClr val="dk1"/>
              </a:buClr>
              <a:buSzPts val="3200"/>
            </a:pPr>
            <a:endParaRPr lang="en-GB" sz="1400" b="1" dirty="0"/>
          </a:p>
          <a:p>
            <a:pPr marL="457200" indent="-457200">
              <a:spcBef>
                <a:spcPts val="0"/>
              </a:spcBef>
              <a:buClr>
                <a:schemeClr val="dk1"/>
              </a:buClr>
              <a:buSzPts val="3200"/>
              <a:buFont typeface="Wingdings" panose="05000000000000000000" pitchFamily="2" charset="2"/>
              <a:buChar char="Ø"/>
            </a:pPr>
            <a:r>
              <a:rPr lang="en-GB" sz="2000" b="1" dirty="0"/>
              <a:t>Sensitive details will be sanitised</a:t>
            </a:r>
          </a:p>
          <a:p>
            <a:pPr>
              <a:spcBef>
                <a:spcPts val="0"/>
              </a:spcBef>
              <a:buClr>
                <a:schemeClr val="dk1"/>
              </a:buClr>
              <a:buSzPts val="3200"/>
            </a:pPr>
            <a:endParaRPr lang="en-GB" sz="1400" b="1" dirty="0"/>
          </a:p>
          <a:p>
            <a:pPr marL="457200" indent="-457200">
              <a:spcBef>
                <a:spcPts val="640"/>
              </a:spcBef>
              <a:buClr>
                <a:schemeClr val="dk1"/>
              </a:buClr>
              <a:buSzPts val="3200"/>
              <a:buFont typeface="Wingdings" panose="05000000000000000000" pitchFamily="2" charset="2"/>
              <a:buChar char="Ø"/>
            </a:pPr>
            <a:r>
              <a:rPr lang="en-GB" sz="2000" b="1" dirty="0"/>
              <a:t>Assessment is made on how the information will be used or not as the case maybe</a:t>
            </a:r>
          </a:p>
          <a:p>
            <a:pPr>
              <a:spcBef>
                <a:spcPts val="640"/>
              </a:spcBef>
              <a:buClr>
                <a:schemeClr val="dk1"/>
              </a:buClr>
              <a:buSzPts val="3200"/>
            </a:pPr>
            <a:endParaRPr lang="en-GB" sz="1050" b="1" dirty="0"/>
          </a:p>
          <a:p>
            <a:pPr marL="457200" indent="-457200">
              <a:spcBef>
                <a:spcPts val="640"/>
              </a:spcBef>
              <a:buClr>
                <a:schemeClr val="dk1"/>
              </a:buClr>
              <a:buSzPts val="3200"/>
              <a:buFont typeface="Wingdings" panose="05000000000000000000" pitchFamily="2" charset="2"/>
              <a:buChar char="Ø"/>
            </a:pPr>
            <a:r>
              <a:rPr lang="en-GB" sz="2000" b="1" dirty="0"/>
              <a:t>A sanitised intelligence log is created and added to the police system to be viewed and acted upon by police officers accordingly</a:t>
            </a:r>
          </a:p>
        </p:txBody>
      </p:sp>
      <p:sp>
        <p:nvSpPr>
          <p:cNvPr id="7" name="TextBox 6">
            <a:extLst>
              <a:ext uri="{FF2B5EF4-FFF2-40B4-BE49-F238E27FC236}">
                <a16:creationId xmlns:a16="http://schemas.microsoft.com/office/drawing/2014/main" id="{B73635A3-2C7E-924D-8A7F-3013348A2EB9}"/>
              </a:ext>
            </a:extLst>
          </p:cNvPr>
          <p:cNvSpPr txBox="1"/>
          <p:nvPr/>
        </p:nvSpPr>
        <p:spPr>
          <a:xfrm>
            <a:off x="154694" y="168067"/>
            <a:ext cx="11199106" cy="84481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p:spPr>
        <p:txBody>
          <a:bodyPr wrap="square" lIns="180000" tIns="108000" rIns="180000" bIns="180000">
            <a:spAutoFit/>
          </a:bodyPr>
          <a:lstStyle/>
          <a:p>
            <a:pPr eaLnBrk="1" fontAlgn="auto" hangingPunct="1">
              <a:spcBef>
                <a:spcPts val="0"/>
              </a:spcBef>
              <a:spcAft>
                <a:spcPts val="0"/>
              </a:spcAft>
              <a:defRPr/>
            </a:pPr>
            <a:r>
              <a:rPr lang="en-US" sz="3600" b="1" dirty="0">
                <a:latin typeface="+mn-lt"/>
              </a:rPr>
              <a:t>What will police do with the information?</a:t>
            </a:r>
          </a:p>
        </p:txBody>
      </p:sp>
      <p:sp>
        <p:nvSpPr>
          <p:cNvPr id="11" name="TextBox 10">
            <a:extLst>
              <a:ext uri="{FF2B5EF4-FFF2-40B4-BE49-F238E27FC236}">
                <a16:creationId xmlns:a16="http://schemas.microsoft.com/office/drawing/2014/main" id="{FC414428-26E5-6E40-A0F2-EBF4BFAD2494}"/>
              </a:ext>
            </a:extLst>
          </p:cNvPr>
          <p:cNvSpPr txBox="1"/>
          <p:nvPr/>
        </p:nvSpPr>
        <p:spPr>
          <a:xfrm>
            <a:off x="154694" y="5451919"/>
            <a:ext cx="5649206" cy="1121809"/>
          </a:xfrm>
          <a:prstGeom prst="rect">
            <a:avLst/>
          </a:prstGeom>
          <a:solidFill>
            <a:schemeClr val="accent3"/>
          </a:solidFill>
        </p:spPr>
        <p:txBody>
          <a:bodyPr wrap="square" lIns="180000" tIns="108000" rIns="180000" bIns="180000">
            <a:spAutoFit/>
          </a:bodyPr>
          <a:lstStyle/>
          <a:p>
            <a:pPr>
              <a:lnSpc>
                <a:spcPct val="150000"/>
              </a:lnSpc>
              <a:defRPr/>
            </a:pPr>
            <a:r>
              <a:rPr lang="en-GB" sz="2400" b="1" dirty="0">
                <a:solidFill>
                  <a:schemeClr val="bg1"/>
                </a:solidFill>
              </a:rPr>
              <a:t>You will not receive feedback</a:t>
            </a:r>
          </a:p>
          <a:p>
            <a:pPr>
              <a:defRPr/>
            </a:pPr>
            <a:r>
              <a:rPr lang="en-GB" b="1" dirty="0">
                <a:solidFill>
                  <a:schemeClr val="bg1"/>
                </a:solidFill>
              </a:rPr>
              <a:t>Protecting where the information has come from</a:t>
            </a:r>
          </a:p>
        </p:txBody>
      </p:sp>
      <p:sp>
        <p:nvSpPr>
          <p:cNvPr id="15" name="TextBox 14">
            <a:extLst>
              <a:ext uri="{FF2B5EF4-FFF2-40B4-BE49-F238E27FC236}">
                <a16:creationId xmlns:a16="http://schemas.microsoft.com/office/drawing/2014/main" id="{255E752A-73A1-894B-9562-8E141C33517C}"/>
              </a:ext>
            </a:extLst>
          </p:cNvPr>
          <p:cNvSpPr txBox="1"/>
          <p:nvPr/>
        </p:nvSpPr>
        <p:spPr>
          <a:xfrm>
            <a:off x="5941216" y="1113845"/>
            <a:ext cx="5412583" cy="1891251"/>
          </a:xfrm>
          <a:prstGeom prst="rect">
            <a:avLst/>
          </a:prstGeom>
          <a:solidFill>
            <a:schemeClr val="accent3">
              <a:lumMod val="20000"/>
              <a:lumOff val="80000"/>
            </a:schemeClr>
          </a:solidFill>
        </p:spPr>
        <p:txBody>
          <a:bodyPr wrap="square" lIns="180000" tIns="108000" rIns="180000" bIns="180000">
            <a:spAutoFit/>
          </a:bodyPr>
          <a:lstStyle/>
          <a:p>
            <a:pPr>
              <a:spcBef>
                <a:spcPts val="0"/>
              </a:spcBef>
              <a:buClr>
                <a:schemeClr val="bg1"/>
              </a:buClr>
              <a:buSzPts val="3200"/>
            </a:pPr>
            <a:r>
              <a:rPr lang="en-GB" sz="2400" b="1" dirty="0"/>
              <a:t>High Priority Information</a:t>
            </a:r>
          </a:p>
          <a:p>
            <a:pPr>
              <a:spcBef>
                <a:spcPts val="0"/>
              </a:spcBef>
              <a:buClr>
                <a:schemeClr val="bg1"/>
              </a:buClr>
              <a:buSzPts val="3200"/>
            </a:pPr>
            <a:endParaRPr lang="en-GB" sz="1200" b="1" dirty="0"/>
          </a:p>
          <a:p>
            <a:pPr marL="342900" indent="-342900">
              <a:spcBef>
                <a:spcPts val="0"/>
              </a:spcBef>
              <a:buSzPts val="3200"/>
              <a:buFont typeface="Wingdings" panose="05000000000000000000" pitchFamily="2" charset="2"/>
              <a:buChar char="Ø"/>
            </a:pPr>
            <a:r>
              <a:rPr lang="en-GB" sz="2000" b="1" dirty="0"/>
              <a:t> Actioned immediately</a:t>
            </a:r>
          </a:p>
          <a:p>
            <a:pPr>
              <a:spcBef>
                <a:spcPts val="0"/>
              </a:spcBef>
              <a:buSzPts val="3200"/>
            </a:pPr>
            <a:endParaRPr lang="en-GB" sz="800" b="1" dirty="0"/>
          </a:p>
          <a:p>
            <a:pPr marL="342900" indent="-342900">
              <a:spcBef>
                <a:spcPts val="0"/>
              </a:spcBef>
              <a:buSzPts val="3200"/>
              <a:buFont typeface="Wingdings" panose="05000000000000000000" pitchFamily="2" charset="2"/>
              <a:buChar char="Ø"/>
            </a:pPr>
            <a:r>
              <a:rPr lang="en-GB" sz="2000" b="1" dirty="0"/>
              <a:t>Control room contact for officer deployment</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8" name="TextBox 7">
            <a:extLst>
              <a:ext uri="{FF2B5EF4-FFF2-40B4-BE49-F238E27FC236}">
                <a16:creationId xmlns:a16="http://schemas.microsoft.com/office/drawing/2014/main" id="{255E752A-73A1-894B-9562-8E141C33517C}"/>
              </a:ext>
            </a:extLst>
          </p:cNvPr>
          <p:cNvSpPr txBox="1"/>
          <p:nvPr/>
        </p:nvSpPr>
        <p:spPr>
          <a:xfrm>
            <a:off x="5956300" y="3028657"/>
            <a:ext cx="5405042" cy="2229805"/>
          </a:xfrm>
          <a:prstGeom prst="rect">
            <a:avLst/>
          </a:prstGeom>
          <a:solidFill>
            <a:schemeClr val="accent1">
              <a:lumMod val="40000"/>
              <a:lumOff val="60000"/>
            </a:schemeClr>
          </a:solidFill>
        </p:spPr>
        <p:txBody>
          <a:bodyPr wrap="square" lIns="180000" tIns="108000" rIns="180000" bIns="180000">
            <a:spAutoFit/>
          </a:bodyPr>
          <a:lstStyle/>
          <a:p>
            <a:pPr>
              <a:lnSpc>
                <a:spcPct val="150000"/>
              </a:lnSpc>
              <a:spcBef>
                <a:spcPts val="0"/>
              </a:spcBef>
              <a:buClr>
                <a:schemeClr val="bg1"/>
              </a:buClr>
              <a:buSzPts val="3200"/>
            </a:pPr>
            <a:r>
              <a:rPr lang="en-GB" sz="2400" b="1" dirty="0"/>
              <a:t>Normal Priority Information</a:t>
            </a:r>
          </a:p>
          <a:p>
            <a:pPr marL="342900" indent="-342900">
              <a:lnSpc>
                <a:spcPct val="150000"/>
              </a:lnSpc>
              <a:spcBef>
                <a:spcPts val="0"/>
              </a:spcBef>
              <a:buSzPts val="3200"/>
              <a:buFont typeface="Wingdings" panose="05000000000000000000" pitchFamily="2" charset="2"/>
              <a:buChar char="Ø"/>
            </a:pPr>
            <a:r>
              <a:rPr lang="en-GB" sz="2000" b="1" dirty="0"/>
              <a:t>Dealt with slow-time</a:t>
            </a:r>
          </a:p>
          <a:p>
            <a:pPr marL="342900" indent="-342900">
              <a:lnSpc>
                <a:spcPct val="150000"/>
              </a:lnSpc>
              <a:spcBef>
                <a:spcPts val="0"/>
              </a:spcBef>
              <a:buSzPts val="3200"/>
              <a:buFont typeface="Wingdings" panose="05000000000000000000" pitchFamily="2" charset="2"/>
              <a:buChar char="Ø"/>
            </a:pPr>
            <a:r>
              <a:rPr lang="en-GB" sz="2000" b="1" dirty="0"/>
              <a:t>Process as described</a:t>
            </a:r>
          </a:p>
          <a:p>
            <a:pPr marL="342900" indent="-342900">
              <a:lnSpc>
                <a:spcPct val="150000"/>
              </a:lnSpc>
              <a:spcBef>
                <a:spcPts val="0"/>
              </a:spcBef>
              <a:buSzPts val="3200"/>
              <a:buFont typeface="Wingdings" panose="05000000000000000000" pitchFamily="2" charset="2"/>
              <a:buChar char="Ø"/>
            </a:pPr>
            <a:r>
              <a:rPr lang="en-GB" sz="2000" b="1" dirty="0"/>
              <a:t>Assess and refer to relevant services</a:t>
            </a:r>
          </a:p>
        </p:txBody>
      </p:sp>
      <p:sp>
        <p:nvSpPr>
          <p:cNvPr id="9"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5956300" y="5261682"/>
            <a:ext cx="5412583" cy="1368030"/>
          </a:xfrm>
          <a:prstGeom prst="rect">
            <a:avLst/>
          </a:prstGeom>
          <a:solidFill>
            <a:schemeClr val="accent4">
              <a:lumMod val="40000"/>
              <a:lumOff val="60000"/>
            </a:schemeClr>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2400" b="1" dirty="0">
                <a:cs typeface="Arial" panose="020B0604020202020204" pitchFamily="34" charset="0"/>
              </a:rPr>
              <a:t>Crime – Not Intelligence</a:t>
            </a:r>
          </a:p>
          <a:p>
            <a:pPr eaLnBrk="1" hangingPunct="1">
              <a:lnSpc>
                <a:spcPct val="100000"/>
              </a:lnSpc>
              <a:spcBef>
                <a:spcPct val="0"/>
              </a:spcBef>
              <a:buFontTx/>
              <a:buNone/>
            </a:pPr>
            <a:endParaRPr lang="en-US" altLang="en-US" sz="600" b="1" dirty="0">
              <a:cs typeface="Arial" panose="020B0604020202020204" pitchFamily="34" charset="0"/>
            </a:endParaRPr>
          </a:p>
          <a:p>
            <a:pPr eaLnBrk="1" hangingPunct="1">
              <a:lnSpc>
                <a:spcPct val="100000"/>
              </a:lnSpc>
              <a:spcBef>
                <a:spcPct val="0"/>
              </a:spcBef>
              <a:buFontTx/>
              <a:buNone/>
            </a:pPr>
            <a:r>
              <a:rPr lang="en-US" altLang="en-US" sz="2000" b="1" dirty="0">
                <a:cs typeface="Arial" panose="020B0604020202020204" pitchFamily="34" charset="0"/>
              </a:rPr>
              <a:t>Information sent to control room - crime created – tasked for local investigation</a:t>
            </a:r>
          </a:p>
        </p:txBody>
      </p:sp>
    </p:spTree>
    <p:extLst>
      <p:ext uri="{BB962C8B-B14F-4D97-AF65-F5344CB8AC3E}">
        <p14:creationId xmlns:p14="http://schemas.microsoft.com/office/powerpoint/2010/main" val="2928207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190500" y="1017586"/>
            <a:ext cx="11137900" cy="562451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a:buClr>
                <a:schemeClr val="dk1"/>
              </a:buClr>
              <a:buSzPts val="3200"/>
            </a:pPr>
            <a:r>
              <a:rPr lang="en-GB" sz="3600" b="1" dirty="0"/>
              <a:t>This is a term used to protect where the information has come from, and this is the main reason you may not receive feedback.</a:t>
            </a:r>
          </a:p>
          <a:p>
            <a:pPr>
              <a:buClr>
                <a:schemeClr val="dk1"/>
              </a:buClr>
              <a:buSzPts val="3200"/>
            </a:pPr>
            <a:endParaRPr lang="en-GB" sz="2400" b="1" dirty="0"/>
          </a:p>
          <a:p>
            <a:pPr>
              <a:buClr>
                <a:schemeClr val="dk1"/>
              </a:buClr>
              <a:buSzPts val="3200"/>
            </a:pPr>
            <a:r>
              <a:rPr lang="en-GB" sz="3600" b="1" dirty="0"/>
              <a:t>A corridor is created from the recipient and the person actioning the information</a:t>
            </a:r>
          </a:p>
          <a:p>
            <a:pPr>
              <a:buClr>
                <a:schemeClr val="dk1"/>
              </a:buClr>
              <a:buSzPts val="3200"/>
            </a:pPr>
            <a:endParaRPr lang="en-GB" sz="2400" b="1" dirty="0"/>
          </a:p>
          <a:p>
            <a:pPr>
              <a:buClr>
                <a:schemeClr val="dk1"/>
              </a:buClr>
              <a:buSzPts val="3200"/>
            </a:pPr>
            <a:r>
              <a:rPr lang="en-GB" sz="3600" b="1" dirty="0"/>
              <a:t>Submitting the CPI yourself is the best way to maintain the integrity of the information and protect the identity of the source</a:t>
            </a: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‘Sterile Corridor’</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1564328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39E75D-91FD-C34A-9317-83F5094D42B3}"/>
              </a:ext>
            </a:extLst>
          </p:cNvPr>
          <p:cNvSpPr txBox="1"/>
          <p:nvPr/>
        </p:nvSpPr>
        <p:spPr>
          <a:xfrm>
            <a:off x="154694" y="1329745"/>
            <a:ext cx="5649206" cy="5015183"/>
          </a:xfrm>
          <a:prstGeom prst="rect">
            <a:avLst/>
          </a:prstGeom>
          <a:solidFill>
            <a:schemeClr val="bg1">
              <a:lumMod val="95000"/>
            </a:schemeClr>
          </a:solidFill>
        </p:spPr>
        <p:txBody>
          <a:bodyPr wrap="square" lIns="180000" tIns="108000" rIns="180000" bIns="180000">
            <a:spAutoFit/>
          </a:bodyPr>
          <a:lstStyle/>
          <a:p>
            <a:pPr marL="342900" indent="-342900">
              <a:spcBef>
                <a:spcPts val="0"/>
              </a:spcBef>
              <a:buClr>
                <a:schemeClr val="dk1"/>
              </a:buClr>
              <a:buSzPts val="3200"/>
              <a:buFont typeface="Wingdings" panose="05000000000000000000" pitchFamily="2" charset="2"/>
              <a:buChar char="Ø"/>
            </a:pPr>
            <a:endParaRPr lang="en-GB" sz="1200" b="1" dirty="0"/>
          </a:p>
          <a:p>
            <a:pPr marL="342900" indent="-342900">
              <a:spcBef>
                <a:spcPts val="0"/>
              </a:spcBef>
              <a:buClr>
                <a:schemeClr val="dk1"/>
              </a:buClr>
              <a:buSzPts val="3200"/>
              <a:buFont typeface="Wingdings" panose="05000000000000000000" pitchFamily="2" charset="2"/>
              <a:buChar char="Ø"/>
            </a:pPr>
            <a:r>
              <a:rPr lang="en-GB" sz="2400" b="1" dirty="0"/>
              <a:t>Treated as sensitive material under the 1996 Criminal Procedure and Investigations Act</a:t>
            </a:r>
          </a:p>
          <a:p>
            <a:pPr>
              <a:spcBef>
                <a:spcPts val="0"/>
              </a:spcBef>
              <a:buClr>
                <a:schemeClr val="dk1"/>
              </a:buClr>
              <a:buSzPts val="3200"/>
            </a:pPr>
            <a:endParaRPr lang="en-GB" sz="2000" dirty="0"/>
          </a:p>
          <a:p>
            <a:pPr marL="342900" indent="-342900">
              <a:spcBef>
                <a:spcPts val="640"/>
              </a:spcBef>
              <a:buClr>
                <a:schemeClr val="dk1"/>
              </a:buClr>
              <a:buSzPts val="3200"/>
              <a:buFont typeface="Wingdings" panose="05000000000000000000" pitchFamily="2" charset="2"/>
              <a:buChar char="Ø"/>
            </a:pPr>
            <a:r>
              <a:rPr lang="en-GB" sz="2400" b="1" dirty="0"/>
              <a:t>Will initially be restricted from any defendants, defence lawyers or other members of the public</a:t>
            </a:r>
          </a:p>
          <a:p>
            <a:pPr>
              <a:spcBef>
                <a:spcPts val="640"/>
              </a:spcBef>
              <a:buClr>
                <a:schemeClr val="dk1"/>
              </a:buClr>
              <a:buSzPts val="3200"/>
            </a:pPr>
            <a:endParaRPr lang="en-GB" sz="2000" dirty="0"/>
          </a:p>
          <a:p>
            <a:pPr marL="342900" indent="-342900">
              <a:spcBef>
                <a:spcPts val="640"/>
              </a:spcBef>
              <a:buClr>
                <a:schemeClr val="dk1"/>
              </a:buClr>
              <a:buSzPts val="3200"/>
              <a:buFont typeface="Wingdings" panose="05000000000000000000" pitchFamily="2" charset="2"/>
              <a:buChar char="Ø"/>
            </a:pPr>
            <a:r>
              <a:rPr lang="en-GB" sz="2400" b="1" dirty="0"/>
              <a:t>Only a small number of trained police officers, barristers, and judges may have access to the form</a:t>
            </a:r>
          </a:p>
        </p:txBody>
      </p:sp>
      <p:sp>
        <p:nvSpPr>
          <p:cNvPr id="7" name="TextBox 6">
            <a:extLst>
              <a:ext uri="{FF2B5EF4-FFF2-40B4-BE49-F238E27FC236}">
                <a16:creationId xmlns:a16="http://schemas.microsoft.com/office/drawing/2014/main" id="{B73635A3-2C7E-924D-8A7F-3013348A2EB9}"/>
              </a:ext>
            </a:extLst>
          </p:cNvPr>
          <p:cNvSpPr txBox="1"/>
          <p:nvPr/>
        </p:nvSpPr>
        <p:spPr>
          <a:xfrm>
            <a:off x="154694" y="168067"/>
            <a:ext cx="11199106" cy="84481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p:spPr>
        <p:txBody>
          <a:bodyPr wrap="square" lIns="180000" tIns="108000" rIns="180000" bIns="180000">
            <a:spAutoFit/>
          </a:bodyPr>
          <a:lstStyle/>
          <a:p>
            <a:pPr eaLnBrk="1" fontAlgn="auto" hangingPunct="1">
              <a:spcBef>
                <a:spcPts val="0"/>
              </a:spcBef>
              <a:spcAft>
                <a:spcPts val="0"/>
              </a:spcAft>
              <a:defRPr/>
            </a:pPr>
            <a:r>
              <a:rPr lang="en-US" sz="3600" b="1" dirty="0">
                <a:latin typeface="+mn-lt"/>
              </a:rPr>
              <a:t>Will the form be used in Court?</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9"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5941217" y="1329745"/>
            <a:ext cx="5412583" cy="4984405"/>
          </a:xfrm>
          <a:prstGeom prst="rect">
            <a:avLst/>
          </a:prstGeom>
          <a:solidFill>
            <a:schemeClr val="accent4">
              <a:lumMod val="40000"/>
              <a:lumOff val="60000"/>
            </a:schemeClr>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342900" indent="-342900">
              <a:spcBef>
                <a:spcPts val="0"/>
              </a:spcBef>
              <a:buClr>
                <a:schemeClr val="dk1"/>
              </a:buClr>
              <a:buSzPts val="3200"/>
              <a:buFont typeface="Wingdings" panose="05000000000000000000" pitchFamily="2" charset="2"/>
              <a:buChar char="Ø"/>
            </a:pPr>
            <a:endParaRPr lang="en-GB" sz="2000" b="1" dirty="0"/>
          </a:p>
          <a:p>
            <a:pPr marL="342900" indent="-342900">
              <a:lnSpc>
                <a:spcPct val="100000"/>
              </a:lnSpc>
              <a:spcBef>
                <a:spcPts val="0"/>
              </a:spcBef>
              <a:buClr>
                <a:schemeClr val="dk1"/>
              </a:buClr>
              <a:buSzPts val="3200"/>
              <a:buFont typeface="Wingdings" panose="05000000000000000000" pitchFamily="2" charset="2"/>
              <a:buChar char="Ø"/>
            </a:pPr>
            <a:r>
              <a:rPr lang="en-GB" sz="2400" b="1" dirty="0"/>
              <a:t>If content in the form causes complications with a court case, a judge holds a private hearing to assess if the form can be presented in an edited way</a:t>
            </a:r>
          </a:p>
          <a:p>
            <a:pPr>
              <a:spcBef>
                <a:spcPts val="0"/>
              </a:spcBef>
              <a:buClr>
                <a:schemeClr val="dk1"/>
              </a:buClr>
              <a:buSzPts val="3200"/>
              <a:buNone/>
            </a:pPr>
            <a:endParaRPr lang="en-GB" sz="2000" b="1" dirty="0"/>
          </a:p>
          <a:p>
            <a:pPr marL="342900" indent="-342900">
              <a:lnSpc>
                <a:spcPct val="100000"/>
              </a:lnSpc>
              <a:spcBef>
                <a:spcPts val="640"/>
              </a:spcBef>
              <a:buClr>
                <a:schemeClr val="dk1"/>
              </a:buClr>
              <a:buSzPts val="3200"/>
              <a:buFont typeface="Wingdings" panose="05000000000000000000" pitchFamily="2" charset="2"/>
              <a:buChar char="Ø"/>
            </a:pPr>
            <a:r>
              <a:rPr lang="en-GB" sz="2400" b="1" dirty="0"/>
              <a:t>On rare occasions where editing is not an option, the judge, police and CPS will recognise that any risk to the source will outweigh a court case and in most cases will be withdrawn</a:t>
            </a:r>
          </a:p>
        </p:txBody>
      </p:sp>
    </p:spTree>
    <p:extLst>
      <p:ext uri="{BB962C8B-B14F-4D97-AF65-F5344CB8AC3E}">
        <p14:creationId xmlns:p14="http://schemas.microsoft.com/office/powerpoint/2010/main" val="2966924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39E75D-91FD-C34A-9317-83F5094D42B3}"/>
              </a:ext>
            </a:extLst>
          </p:cNvPr>
          <p:cNvSpPr txBox="1"/>
          <p:nvPr/>
        </p:nvSpPr>
        <p:spPr>
          <a:xfrm>
            <a:off x="154693" y="951322"/>
            <a:ext cx="11110207" cy="1177209"/>
          </a:xfrm>
          <a:prstGeom prst="rect">
            <a:avLst/>
          </a:prstGeom>
          <a:solidFill>
            <a:schemeClr val="accent2">
              <a:lumMod val="75000"/>
            </a:schemeClr>
          </a:solidFill>
        </p:spPr>
        <p:txBody>
          <a:bodyPr wrap="square" lIns="180000" tIns="108000" rIns="180000" bIns="180000">
            <a:spAutoFit/>
          </a:bodyPr>
          <a:lstStyle/>
          <a:p>
            <a:pPr>
              <a:lnSpc>
                <a:spcPct val="120000"/>
              </a:lnSpc>
              <a:spcBef>
                <a:spcPts val="640"/>
              </a:spcBef>
              <a:buClr>
                <a:schemeClr val="dk1"/>
              </a:buClr>
              <a:buSzPts val="3200"/>
            </a:pPr>
            <a:r>
              <a:rPr lang="en-GB" sz="2400" b="1" dirty="0">
                <a:solidFill>
                  <a:schemeClr val="bg1"/>
                </a:solidFill>
              </a:rPr>
              <a:t>The CPI form is to report non-urgent things you hear, see or know which may form part of a jigsaw and inform the bigger picture</a:t>
            </a:r>
          </a:p>
        </p:txBody>
      </p:sp>
      <p:sp>
        <p:nvSpPr>
          <p:cNvPr id="7" name="TextBox 6">
            <a:extLst>
              <a:ext uri="{FF2B5EF4-FFF2-40B4-BE49-F238E27FC236}">
                <a16:creationId xmlns:a16="http://schemas.microsoft.com/office/drawing/2014/main" id="{B73635A3-2C7E-924D-8A7F-3013348A2EB9}"/>
              </a:ext>
            </a:extLst>
          </p:cNvPr>
          <p:cNvSpPr txBox="1"/>
          <p:nvPr/>
        </p:nvSpPr>
        <p:spPr>
          <a:xfrm>
            <a:off x="154694" y="168067"/>
            <a:ext cx="11110206" cy="783255"/>
          </a:xfrm>
          <a:prstGeom prst="rect">
            <a:avLst/>
          </a:prstGeom>
          <a:solidFill>
            <a:srgbClr val="0C7C96"/>
          </a:solidFill>
        </p:spPr>
        <p:txBody>
          <a:bodyPr wrap="square" lIns="180000" tIns="108000" rIns="180000" bIns="180000">
            <a:spAutoFit/>
          </a:bodyPr>
          <a:lstStyle/>
          <a:p>
            <a:pPr eaLnBrk="1" fontAlgn="auto" hangingPunct="1">
              <a:spcBef>
                <a:spcPts val="0"/>
              </a:spcBef>
              <a:spcAft>
                <a:spcPts val="0"/>
              </a:spcAft>
              <a:defRPr/>
            </a:pPr>
            <a:r>
              <a:rPr lang="en-US" sz="3200" b="1" dirty="0">
                <a:solidFill>
                  <a:schemeClr val="bg1"/>
                </a:solidFill>
              </a:rPr>
              <a:t>When to use the CPI Form</a:t>
            </a:r>
            <a:endParaRPr lang="en-US" sz="3200" b="1" dirty="0">
              <a:solidFill>
                <a:schemeClr val="bg1"/>
              </a:solidFill>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24"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154693" y="2115753"/>
            <a:ext cx="5104166" cy="4433485"/>
          </a:xfrm>
          <a:prstGeom prst="rect">
            <a:avLst/>
          </a:prstGeom>
          <a:solidFill>
            <a:schemeClr val="accent5">
              <a:lumMod val="75000"/>
            </a:schemeClr>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20000"/>
              </a:lnSpc>
              <a:spcBef>
                <a:spcPts val="640"/>
              </a:spcBef>
              <a:buClr>
                <a:schemeClr val="dk1"/>
              </a:buClr>
              <a:buSzPts val="3200"/>
              <a:buNone/>
            </a:pPr>
            <a:r>
              <a:rPr lang="en-GB" sz="2000" b="1" dirty="0">
                <a:solidFill>
                  <a:schemeClr val="bg1"/>
                </a:solidFill>
              </a:rPr>
              <a:t>Example 1</a:t>
            </a:r>
          </a:p>
          <a:p>
            <a:pPr>
              <a:lnSpc>
                <a:spcPct val="120000"/>
              </a:lnSpc>
              <a:spcBef>
                <a:spcPts val="640"/>
              </a:spcBef>
              <a:buClr>
                <a:schemeClr val="dk1"/>
              </a:buClr>
              <a:buSzPts val="3200"/>
              <a:buNone/>
            </a:pPr>
            <a:endParaRPr lang="en-GB" sz="100" b="1" dirty="0">
              <a:solidFill>
                <a:schemeClr val="bg1"/>
              </a:solidFill>
            </a:endParaRPr>
          </a:p>
          <a:p>
            <a:pPr>
              <a:lnSpc>
                <a:spcPct val="120000"/>
              </a:lnSpc>
              <a:spcBef>
                <a:spcPts val="640"/>
              </a:spcBef>
              <a:buClr>
                <a:schemeClr val="dk1"/>
              </a:buClr>
              <a:buSzPts val="3200"/>
              <a:buNone/>
            </a:pPr>
            <a:endParaRPr lang="en-GB" sz="100" b="1" dirty="0">
              <a:solidFill>
                <a:schemeClr val="bg1"/>
              </a:solidFill>
            </a:endParaRPr>
          </a:p>
          <a:p>
            <a:pPr marL="342900" indent="-342900">
              <a:lnSpc>
                <a:spcPct val="120000"/>
              </a:lnSpc>
              <a:spcBef>
                <a:spcPts val="640"/>
              </a:spcBef>
              <a:buClr>
                <a:schemeClr val="bg1"/>
              </a:buClr>
              <a:buSzPts val="3200"/>
              <a:buFont typeface="Wingdings" panose="05000000000000000000" pitchFamily="2" charset="2"/>
              <a:buChar char="Ø"/>
            </a:pPr>
            <a:r>
              <a:rPr lang="en-GB" sz="1800" b="1" dirty="0">
                <a:solidFill>
                  <a:schemeClr val="bg1"/>
                </a:solidFill>
              </a:rPr>
              <a:t> You are a carer for Mary Smith</a:t>
            </a:r>
          </a:p>
          <a:p>
            <a:pPr marL="342900" indent="-342900">
              <a:lnSpc>
                <a:spcPct val="120000"/>
              </a:lnSpc>
              <a:spcBef>
                <a:spcPts val="640"/>
              </a:spcBef>
              <a:buClr>
                <a:schemeClr val="bg1"/>
              </a:buClr>
              <a:buSzPts val="3200"/>
              <a:buFont typeface="Wingdings" panose="05000000000000000000" pitchFamily="2" charset="2"/>
              <a:buChar char="Ø"/>
            </a:pPr>
            <a:r>
              <a:rPr lang="en-GB" sz="1800" b="1" dirty="0">
                <a:solidFill>
                  <a:schemeClr val="bg1"/>
                </a:solidFill>
              </a:rPr>
              <a:t> She tells you she suspects her neighbour is allowing children into their house to consume alcohol. </a:t>
            </a:r>
            <a:endParaRPr lang="en-GB" sz="200" b="1" dirty="0">
              <a:solidFill>
                <a:schemeClr val="bg1"/>
              </a:solidFill>
            </a:endParaRPr>
          </a:p>
          <a:p>
            <a:pPr marL="342900" indent="-342900">
              <a:lnSpc>
                <a:spcPct val="120000"/>
              </a:lnSpc>
              <a:spcBef>
                <a:spcPts val="640"/>
              </a:spcBef>
              <a:buClr>
                <a:schemeClr val="bg1"/>
              </a:buClr>
              <a:buSzPts val="3200"/>
              <a:buFont typeface="Wingdings" panose="05000000000000000000" pitchFamily="2" charset="2"/>
              <a:buChar char="Ø"/>
            </a:pPr>
            <a:r>
              <a:rPr lang="en-GB" sz="1800" b="1" dirty="0">
                <a:solidFill>
                  <a:schemeClr val="bg1"/>
                </a:solidFill>
              </a:rPr>
              <a:t> Mary is not a victim of crime</a:t>
            </a:r>
          </a:p>
          <a:p>
            <a:pPr marL="342900" indent="-342900">
              <a:lnSpc>
                <a:spcPct val="120000"/>
              </a:lnSpc>
              <a:spcBef>
                <a:spcPts val="640"/>
              </a:spcBef>
              <a:buClr>
                <a:schemeClr val="bg1"/>
              </a:buClr>
              <a:buSzPts val="3200"/>
              <a:buFont typeface="Wingdings" panose="05000000000000000000" pitchFamily="2" charset="2"/>
              <a:buChar char="Ø"/>
            </a:pPr>
            <a:r>
              <a:rPr lang="en-GB" sz="1800" b="1" dirty="0">
                <a:solidFill>
                  <a:schemeClr val="bg1"/>
                </a:solidFill>
              </a:rPr>
              <a:t> The information is about a third party </a:t>
            </a:r>
          </a:p>
          <a:p>
            <a:pPr marL="342900" indent="-342900">
              <a:lnSpc>
                <a:spcPct val="120000"/>
              </a:lnSpc>
              <a:spcBef>
                <a:spcPts val="640"/>
              </a:spcBef>
              <a:buClr>
                <a:schemeClr val="bg1"/>
              </a:buClr>
              <a:buSzPts val="3200"/>
              <a:buFont typeface="Wingdings" panose="05000000000000000000" pitchFamily="2" charset="2"/>
              <a:buChar char="Ø"/>
            </a:pPr>
            <a:r>
              <a:rPr lang="en-GB" sz="1800" b="1" dirty="0">
                <a:solidFill>
                  <a:schemeClr val="bg1"/>
                </a:solidFill>
              </a:rPr>
              <a:t> There is a need to protect Mary’s identity as the source of the information</a:t>
            </a:r>
          </a:p>
          <a:p>
            <a:pPr marL="342900" indent="-342900">
              <a:lnSpc>
                <a:spcPct val="120000"/>
              </a:lnSpc>
              <a:spcBef>
                <a:spcPts val="640"/>
              </a:spcBef>
              <a:buClr>
                <a:schemeClr val="bg1"/>
              </a:buClr>
              <a:buSzPts val="3200"/>
              <a:buFont typeface="Wingdings" panose="05000000000000000000" pitchFamily="2" charset="2"/>
              <a:buChar char="Ø"/>
            </a:pPr>
            <a:r>
              <a:rPr lang="en-GB" sz="1800" b="1" dirty="0">
                <a:solidFill>
                  <a:schemeClr val="bg1"/>
                </a:solidFill>
              </a:rPr>
              <a:t>A CPI form should be used</a:t>
            </a:r>
          </a:p>
        </p:txBody>
      </p:sp>
      <p:sp>
        <p:nvSpPr>
          <p:cNvPr id="9" name="TextBox 8">
            <a:extLst>
              <a:ext uri="{FF2B5EF4-FFF2-40B4-BE49-F238E27FC236}">
                <a16:creationId xmlns:a16="http://schemas.microsoft.com/office/drawing/2014/main" id="{255E752A-73A1-894B-9562-8E141C33517C}"/>
              </a:ext>
            </a:extLst>
          </p:cNvPr>
          <p:cNvSpPr txBox="1"/>
          <p:nvPr/>
        </p:nvSpPr>
        <p:spPr>
          <a:xfrm>
            <a:off x="5461000" y="2115753"/>
            <a:ext cx="5803900" cy="4376546"/>
          </a:xfrm>
          <a:prstGeom prst="rect">
            <a:avLst/>
          </a:prstGeom>
          <a:solidFill>
            <a:schemeClr val="accent5">
              <a:lumMod val="75000"/>
            </a:schemeClr>
          </a:solidFill>
        </p:spPr>
        <p:txBody>
          <a:bodyPr wrap="square" lIns="180000" tIns="108000" rIns="180000" bIns="180000">
            <a:spAutoFit/>
          </a:bodyPr>
          <a:lstStyle/>
          <a:p>
            <a:pPr>
              <a:lnSpc>
                <a:spcPct val="125000"/>
              </a:lnSpc>
              <a:spcBef>
                <a:spcPts val="640"/>
              </a:spcBef>
              <a:buClr>
                <a:schemeClr val="bg1"/>
              </a:buClr>
              <a:buSzPts val="3200"/>
            </a:pPr>
            <a:r>
              <a:rPr lang="en-GB" sz="2000" b="1" dirty="0">
                <a:solidFill>
                  <a:schemeClr val="bg1"/>
                </a:solidFill>
              </a:rPr>
              <a:t>Example 2</a:t>
            </a:r>
          </a:p>
          <a:p>
            <a:pPr>
              <a:lnSpc>
                <a:spcPct val="125000"/>
              </a:lnSpc>
              <a:spcBef>
                <a:spcPts val="640"/>
              </a:spcBef>
              <a:buClr>
                <a:schemeClr val="bg1"/>
              </a:buClr>
              <a:buSzPts val="3200"/>
            </a:pPr>
            <a:endParaRPr lang="en-GB" sz="200" b="1" dirty="0">
              <a:solidFill>
                <a:schemeClr val="bg1"/>
              </a:solidFill>
            </a:endParaRPr>
          </a:p>
          <a:p>
            <a:pPr>
              <a:lnSpc>
                <a:spcPct val="125000"/>
              </a:lnSpc>
              <a:spcBef>
                <a:spcPts val="640"/>
              </a:spcBef>
              <a:buClr>
                <a:schemeClr val="bg1"/>
              </a:buClr>
              <a:buSzPts val="3200"/>
            </a:pPr>
            <a:endParaRPr lang="en-GB" sz="800" b="1" dirty="0">
              <a:solidFill>
                <a:schemeClr val="bg1"/>
              </a:solidFill>
            </a:endParaRPr>
          </a:p>
          <a:p>
            <a:pPr marL="571500" indent="-571500">
              <a:buClr>
                <a:schemeClr val="bg1"/>
              </a:buClr>
              <a:buSzPts val="3200"/>
              <a:buFont typeface="Wingdings" panose="05000000000000000000" pitchFamily="2" charset="2"/>
              <a:buChar char="Ø"/>
            </a:pPr>
            <a:r>
              <a:rPr lang="en-GB" b="1" dirty="0">
                <a:solidFill>
                  <a:schemeClr val="bg1"/>
                </a:solidFill>
              </a:rPr>
              <a:t>Someone passes you a phone number that they use to buy drugs and tell you that the drug dealer drives a particular car </a:t>
            </a:r>
          </a:p>
          <a:p>
            <a:pPr>
              <a:buClr>
                <a:schemeClr val="bg1"/>
              </a:buClr>
              <a:buSzPts val="3200"/>
            </a:pPr>
            <a:endParaRPr lang="en-GB" sz="1400" b="1" dirty="0">
              <a:solidFill>
                <a:schemeClr val="bg1"/>
              </a:solidFill>
            </a:endParaRPr>
          </a:p>
          <a:p>
            <a:pPr marL="571500" indent="-571500">
              <a:buClr>
                <a:schemeClr val="bg1"/>
              </a:buClr>
              <a:buSzPts val="3200"/>
              <a:buFont typeface="Wingdings" panose="05000000000000000000" pitchFamily="2" charset="2"/>
              <a:buChar char="Ø"/>
            </a:pPr>
            <a:r>
              <a:rPr lang="en-GB" b="1" dirty="0">
                <a:solidFill>
                  <a:schemeClr val="bg1"/>
                </a:solidFill>
              </a:rPr>
              <a:t>You are not a victim of a crime</a:t>
            </a:r>
          </a:p>
          <a:p>
            <a:pPr>
              <a:buClr>
                <a:schemeClr val="bg1"/>
              </a:buClr>
              <a:buSzPts val="3200"/>
            </a:pPr>
            <a:endParaRPr lang="en-GB" sz="1400" b="1" dirty="0">
              <a:solidFill>
                <a:schemeClr val="bg1"/>
              </a:solidFill>
            </a:endParaRPr>
          </a:p>
          <a:p>
            <a:pPr marL="571500" indent="-571500">
              <a:buClr>
                <a:schemeClr val="bg1"/>
              </a:buClr>
              <a:buSzPts val="3200"/>
              <a:buFont typeface="Wingdings" panose="05000000000000000000" pitchFamily="2" charset="2"/>
              <a:buChar char="Ø"/>
            </a:pPr>
            <a:r>
              <a:rPr lang="en-GB" b="1" dirty="0">
                <a:solidFill>
                  <a:schemeClr val="bg1"/>
                </a:solidFill>
              </a:rPr>
              <a:t>The information is about a third party</a:t>
            </a:r>
          </a:p>
          <a:p>
            <a:pPr>
              <a:buClr>
                <a:schemeClr val="bg1"/>
              </a:buClr>
              <a:buSzPts val="3200"/>
            </a:pPr>
            <a:endParaRPr lang="en-GB" sz="1400" b="1" dirty="0">
              <a:solidFill>
                <a:schemeClr val="bg1"/>
              </a:solidFill>
            </a:endParaRPr>
          </a:p>
          <a:p>
            <a:pPr marL="571500" indent="-571500">
              <a:buClr>
                <a:schemeClr val="bg1"/>
              </a:buClr>
              <a:buSzPts val="3200"/>
              <a:buFont typeface="Wingdings" panose="05000000000000000000" pitchFamily="2" charset="2"/>
              <a:buChar char="Ø"/>
            </a:pPr>
            <a:r>
              <a:rPr lang="en-GB" b="1" dirty="0">
                <a:solidFill>
                  <a:schemeClr val="bg1"/>
                </a:solidFill>
              </a:rPr>
              <a:t>There is a need to protect your identity</a:t>
            </a:r>
          </a:p>
          <a:p>
            <a:pPr>
              <a:buClr>
                <a:schemeClr val="bg1"/>
              </a:buClr>
              <a:buSzPts val="3200"/>
            </a:pPr>
            <a:endParaRPr lang="en-GB" sz="1400" b="1" dirty="0">
              <a:solidFill>
                <a:schemeClr val="bg1"/>
              </a:solidFill>
            </a:endParaRPr>
          </a:p>
          <a:p>
            <a:pPr marL="571500" indent="-571500">
              <a:buClr>
                <a:schemeClr val="bg1"/>
              </a:buClr>
              <a:buSzPts val="3200"/>
              <a:buFont typeface="Wingdings" panose="05000000000000000000" pitchFamily="2" charset="2"/>
              <a:buChar char="Ø"/>
            </a:pPr>
            <a:r>
              <a:rPr lang="en-GB" b="1" dirty="0">
                <a:solidFill>
                  <a:schemeClr val="bg1"/>
                </a:solidFill>
              </a:rPr>
              <a:t>A CPI form should be used - this could be important information to help disrupt a county lines drugs network </a:t>
            </a:r>
          </a:p>
        </p:txBody>
      </p:sp>
    </p:spTree>
    <p:extLst>
      <p:ext uri="{BB962C8B-B14F-4D97-AF65-F5344CB8AC3E}">
        <p14:creationId xmlns:p14="http://schemas.microsoft.com/office/powerpoint/2010/main" val="3666759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C414428-26E5-6E40-A0F2-EBF4BFAD2494}"/>
              </a:ext>
            </a:extLst>
          </p:cNvPr>
          <p:cNvSpPr txBox="1"/>
          <p:nvPr/>
        </p:nvSpPr>
        <p:spPr>
          <a:xfrm>
            <a:off x="154695" y="161874"/>
            <a:ext cx="11110206" cy="783255"/>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p:spPr>
        <p:txBody>
          <a:bodyPr wrap="square" lIns="180000" tIns="108000" rIns="180000" bIns="180000">
            <a:spAutoFit/>
          </a:bodyPr>
          <a:lstStyle/>
          <a:p>
            <a:pPr eaLnBrk="1" fontAlgn="auto" hangingPunct="1">
              <a:spcBef>
                <a:spcPts val="0"/>
              </a:spcBef>
              <a:spcAft>
                <a:spcPts val="0"/>
              </a:spcAft>
              <a:defRPr/>
            </a:pPr>
            <a:r>
              <a:rPr lang="en-US" sz="3200" b="1" dirty="0">
                <a:solidFill>
                  <a:schemeClr val="bg1"/>
                </a:solidFill>
                <a:latin typeface="+mn-lt"/>
              </a:rPr>
              <a:t>When not to use the CPI Form</a:t>
            </a:r>
          </a:p>
        </p:txBody>
      </p:sp>
      <p:sp>
        <p:nvSpPr>
          <p:cNvPr id="15" name="TextBox 14">
            <a:extLst>
              <a:ext uri="{FF2B5EF4-FFF2-40B4-BE49-F238E27FC236}">
                <a16:creationId xmlns:a16="http://schemas.microsoft.com/office/drawing/2014/main" id="{255E752A-73A1-894B-9562-8E141C33517C}"/>
              </a:ext>
            </a:extLst>
          </p:cNvPr>
          <p:cNvSpPr txBox="1"/>
          <p:nvPr/>
        </p:nvSpPr>
        <p:spPr>
          <a:xfrm>
            <a:off x="154696" y="1096412"/>
            <a:ext cx="11110205" cy="2802269"/>
          </a:xfrm>
          <a:prstGeom prst="rect">
            <a:avLst/>
          </a:prstGeom>
          <a:solidFill>
            <a:srgbClr val="FF5D70"/>
          </a:solidFill>
        </p:spPr>
        <p:txBody>
          <a:bodyPr wrap="square" lIns="180000" tIns="108000" rIns="180000" bIns="180000">
            <a:spAutoFit/>
          </a:bodyPr>
          <a:lstStyle/>
          <a:p>
            <a:pPr>
              <a:lnSpc>
                <a:spcPct val="120000"/>
              </a:lnSpc>
              <a:spcBef>
                <a:spcPts val="0"/>
              </a:spcBef>
              <a:buClr>
                <a:schemeClr val="bg1"/>
              </a:buClr>
              <a:buSzPts val="3200"/>
            </a:pPr>
            <a:r>
              <a:rPr lang="en-GB" sz="2000" b="1" dirty="0">
                <a:solidFill>
                  <a:schemeClr val="bg1"/>
                </a:solidFill>
              </a:rPr>
              <a:t>If the information relates to an imminent risk to a child/person or a crime is about to be committed, call 999 for an immediate response</a:t>
            </a:r>
          </a:p>
          <a:p>
            <a:pPr>
              <a:lnSpc>
                <a:spcPct val="120000"/>
              </a:lnSpc>
              <a:spcBef>
                <a:spcPts val="0"/>
              </a:spcBef>
              <a:buClr>
                <a:schemeClr val="bg1"/>
              </a:buClr>
              <a:buSzPts val="3200"/>
            </a:pPr>
            <a:endParaRPr lang="en-GB" sz="800" b="1" dirty="0">
              <a:solidFill>
                <a:schemeClr val="bg1"/>
              </a:solidFill>
            </a:endParaRPr>
          </a:p>
          <a:p>
            <a:pPr>
              <a:lnSpc>
                <a:spcPct val="120000"/>
              </a:lnSpc>
              <a:buClr>
                <a:schemeClr val="bg1"/>
              </a:buClr>
              <a:buSzPts val="3200"/>
            </a:pPr>
            <a:r>
              <a:rPr lang="en-GB" sz="2000" b="1" dirty="0">
                <a:solidFill>
                  <a:schemeClr val="bg1"/>
                </a:solidFill>
              </a:rPr>
              <a:t>If someone has told you factual information that shows them to be a victim of crime, call 101 to report it</a:t>
            </a:r>
          </a:p>
          <a:p>
            <a:pPr>
              <a:lnSpc>
                <a:spcPct val="120000"/>
              </a:lnSpc>
              <a:buClr>
                <a:schemeClr val="bg1"/>
              </a:buClr>
              <a:buSzPts val="3200"/>
            </a:pPr>
            <a:endParaRPr lang="en-GB" sz="800" b="1" dirty="0">
              <a:solidFill>
                <a:schemeClr val="bg1"/>
              </a:solidFill>
            </a:endParaRPr>
          </a:p>
          <a:p>
            <a:pPr>
              <a:lnSpc>
                <a:spcPct val="120000"/>
              </a:lnSpc>
              <a:buClr>
                <a:schemeClr val="bg1"/>
              </a:buClr>
              <a:buSzPts val="3200"/>
            </a:pPr>
            <a:r>
              <a:rPr lang="en-GB" sz="2000" b="1" dirty="0">
                <a:solidFill>
                  <a:schemeClr val="bg1"/>
                </a:solidFill>
              </a:rPr>
              <a:t>If information known causes a ‘non-urgent’ concern for a child or vulnerable adult, consider a referral to relevant Child/Adult Services Dept. as per your local protocol.</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9" name="TextBox 8">
            <a:extLst>
              <a:ext uri="{FF2B5EF4-FFF2-40B4-BE49-F238E27FC236}">
                <a16:creationId xmlns:a16="http://schemas.microsoft.com/office/drawing/2014/main" id="{255E752A-73A1-894B-9562-8E141C33517C}"/>
              </a:ext>
            </a:extLst>
          </p:cNvPr>
          <p:cNvSpPr txBox="1"/>
          <p:nvPr/>
        </p:nvSpPr>
        <p:spPr>
          <a:xfrm>
            <a:off x="200292" y="4049964"/>
            <a:ext cx="5509505" cy="2565153"/>
          </a:xfrm>
          <a:prstGeom prst="rect">
            <a:avLst/>
          </a:prstGeom>
          <a:solidFill>
            <a:schemeClr val="accent5">
              <a:lumMod val="75000"/>
            </a:schemeClr>
          </a:solidFill>
        </p:spPr>
        <p:txBody>
          <a:bodyPr wrap="square" lIns="180000" tIns="108000" rIns="180000" bIns="180000">
            <a:spAutoFit/>
          </a:bodyPr>
          <a:lstStyle/>
          <a:p>
            <a:pPr>
              <a:lnSpc>
                <a:spcPct val="125000"/>
              </a:lnSpc>
              <a:spcBef>
                <a:spcPts val="640"/>
              </a:spcBef>
              <a:buClr>
                <a:schemeClr val="bg1"/>
              </a:buClr>
              <a:buSzPts val="3200"/>
            </a:pPr>
            <a:r>
              <a:rPr lang="en-GB" sz="2000" b="1" dirty="0">
                <a:solidFill>
                  <a:schemeClr val="bg1"/>
                </a:solidFill>
              </a:rPr>
              <a:t>Example 1</a:t>
            </a:r>
          </a:p>
          <a:p>
            <a:pPr>
              <a:lnSpc>
                <a:spcPct val="125000"/>
              </a:lnSpc>
              <a:spcBef>
                <a:spcPts val="640"/>
              </a:spcBef>
              <a:buClr>
                <a:schemeClr val="bg1"/>
              </a:buClr>
              <a:buSzPts val="3200"/>
            </a:pPr>
            <a:endParaRPr lang="en-GB" sz="800" b="1" dirty="0">
              <a:solidFill>
                <a:schemeClr val="bg1"/>
              </a:solidFill>
            </a:endParaRPr>
          </a:p>
          <a:p>
            <a:pPr marL="342900" indent="-342900">
              <a:lnSpc>
                <a:spcPct val="125000"/>
              </a:lnSpc>
              <a:spcBef>
                <a:spcPts val="640"/>
              </a:spcBef>
              <a:buClr>
                <a:schemeClr val="bg1"/>
              </a:buClr>
              <a:buSzPts val="3200"/>
              <a:buFont typeface="Wingdings" panose="05000000000000000000" pitchFamily="2" charset="2"/>
              <a:buChar char="Ø"/>
            </a:pPr>
            <a:r>
              <a:rPr lang="en-GB" b="1" dirty="0">
                <a:solidFill>
                  <a:schemeClr val="bg1"/>
                </a:solidFill>
              </a:rPr>
              <a:t>You are a carer for Mary Smith</a:t>
            </a:r>
          </a:p>
          <a:p>
            <a:pPr marL="342900" indent="-342900">
              <a:lnSpc>
                <a:spcPct val="125000"/>
              </a:lnSpc>
              <a:spcBef>
                <a:spcPts val="640"/>
              </a:spcBef>
              <a:buClr>
                <a:schemeClr val="bg1"/>
              </a:buClr>
              <a:buSzPts val="3200"/>
              <a:buFont typeface="Wingdings" panose="05000000000000000000" pitchFamily="2" charset="2"/>
              <a:buChar char="Ø"/>
            </a:pPr>
            <a:r>
              <a:rPr lang="en-GB" b="1" dirty="0">
                <a:solidFill>
                  <a:schemeClr val="bg1"/>
                </a:solidFill>
              </a:rPr>
              <a:t>She tells you that her husband beats her up</a:t>
            </a:r>
          </a:p>
          <a:p>
            <a:pPr marL="342900" indent="-342900">
              <a:lnSpc>
                <a:spcPct val="125000"/>
              </a:lnSpc>
              <a:spcBef>
                <a:spcPts val="640"/>
              </a:spcBef>
              <a:buClr>
                <a:schemeClr val="bg1"/>
              </a:buClr>
              <a:buSzPts val="3200"/>
              <a:buFont typeface="Wingdings" panose="05000000000000000000" pitchFamily="2" charset="2"/>
              <a:buChar char="Ø"/>
            </a:pPr>
            <a:r>
              <a:rPr lang="en-GB" b="1" dirty="0">
                <a:solidFill>
                  <a:schemeClr val="bg1"/>
                </a:solidFill>
              </a:rPr>
              <a:t>She is a victim of crime </a:t>
            </a:r>
          </a:p>
          <a:p>
            <a:pPr marL="342900" indent="-342900">
              <a:lnSpc>
                <a:spcPct val="125000"/>
              </a:lnSpc>
              <a:spcBef>
                <a:spcPts val="640"/>
              </a:spcBef>
              <a:buClr>
                <a:schemeClr val="bg1"/>
              </a:buClr>
              <a:buSzPts val="3200"/>
              <a:buFont typeface="Wingdings" panose="05000000000000000000" pitchFamily="2" charset="2"/>
              <a:buChar char="Ø"/>
            </a:pPr>
            <a:r>
              <a:rPr lang="en-GB" b="1" dirty="0">
                <a:solidFill>
                  <a:schemeClr val="bg1"/>
                </a:solidFill>
              </a:rPr>
              <a:t>Report to police as a crime by calling 101</a:t>
            </a:r>
          </a:p>
        </p:txBody>
      </p:sp>
      <p:sp>
        <p:nvSpPr>
          <p:cNvPr id="10" name="TextBox 9">
            <a:extLst>
              <a:ext uri="{FF2B5EF4-FFF2-40B4-BE49-F238E27FC236}">
                <a16:creationId xmlns:a16="http://schemas.microsoft.com/office/drawing/2014/main" id="{255E752A-73A1-894B-9562-8E141C33517C}"/>
              </a:ext>
            </a:extLst>
          </p:cNvPr>
          <p:cNvSpPr txBox="1"/>
          <p:nvPr/>
        </p:nvSpPr>
        <p:spPr>
          <a:xfrm>
            <a:off x="5755396" y="4000728"/>
            <a:ext cx="5509505" cy="2622476"/>
          </a:xfrm>
          <a:prstGeom prst="rect">
            <a:avLst/>
          </a:prstGeom>
          <a:solidFill>
            <a:schemeClr val="accent5">
              <a:lumMod val="75000"/>
            </a:schemeClr>
          </a:solidFill>
        </p:spPr>
        <p:txBody>
          <a:bodyPr wrap="square" lIns="180000" tIns="108000" rIns="180000" bIns="180000">
            <a:spAutoFit/>
          </a:bodyPr>
          <a:lstStyle/>
          <a:p>
            <a:pPr>
              <a:lnSpc>
                <a:spcPct val="125000"/>
              </a:lnSpc>
              <a:spcBef>
                <a:spcPts val="600"/>
              </a:spcBef>
              <a:buClr>
                <a:schemeClr val="bg1"/>
              </a:buClr>
              <a:buSzPts val="3200"/>
            </a:pPr>
            <a:r>
              <a:rPr lang="en-GB" sz="2000" b="1" dirty="0">
                <a:solidFill>
                  <a:schemeClr val="bg1"/>
                </a:solidFill>
              </a:rPr>
              <a:t>Example 2</a:t>
            </a:r>
          </a:p>
          <a:p>
            <a:pPr>
              <a:lnSpc>
                <a:spcPct val="125000"/>
              </a:lnSpc>
              <a:spcBef>
                <a:spcPts val="640"/>
              </a:spcBef>
              <a:buClr>
                <a:schemeClr val="bg1"/>
              </a:buClr>
              <a:buSzPts val="3200"/>
            </a:pPr>
            <a:endParaRPr lang="en-GB" sz="200" b="1" dirty="0">
              <a:solidFill>
                <a:schemeClr val="bg1"/>
              </a:solidFill>
            </a:endParaRPr>
          </a:p>
          <a:p>
            <a:pPr marL="342900" indent="-342900">
              <a:lnSpc>
                <a:spcPct val="125000"/>
              </a:lnSpc>
              <a:spcBef>
                <a:spcPts val="640"/>
              </a:spcBef>
              <a:buClr>
                <a:schemeClr val="bg1"/>
              </a:buClr>
              <a:buSzPts val="3200"/>
              <a:buFont typeface="Wingdings" panose="05000000000000000000" pitchFamily="2" charset="2"/>
              <a:buChar char="Ø"/>
            </a:pPr>
            <a:r>
              <a:rPr lang="en-GB" b="1" dirty="0">
                <a:solidFill>
                  <a:schemeClr val="bg1"/>
                </a:solidFill>
              </a:rPr>
              <a:t>You are Billy’s teacher</a:t>
            </a:r>
          </a:p>
          <a:p>
            <a:pPr marL="342900" indent="-342900">
              <a:lnSpc>
                <a:spcPct val="125000"/>
              </a:lnSpc>
              <a:spcBef>
                <a:spcPts val="640"/>
              </a:spcBef>
              <a:buClr>
                <a:schemeClr val="bg1"/>
              </a:buClr>
              <a:buSzPts val="3200"/>
              <a:buFont typeface="Wingdings" panose="05000000000000000000" pitchFamily="2" charset="2"/>
              <a:buChar char="Ø"/>
            </a:pPr>
            <a:r>
              <a:rPr lang="en-GB" b="1" dirty="0">
                <a:solidFill>
                  <a:schemeClr val="bg1"/>
                </a:solidFill>
              </a:rPr>
              <a:t>He has injuries to his arm and tells you his dad has gets very angry</a:t>
            </a:r>
          </a:p>
          <a:p>
            <a:pPr marL="342900" indent="-342900">
              <a:lnSpc>
                <a:spcPct val="125000"/>
              </a:lnSpc>
              <a:spcBef>
                <a:spcPts val="640"/>
              </a:spcBef>
              <a:buClr>
                <a:schemeClr val="bg1"/>
              </a:buClr>
              <a:buSzPts val="3200"/>
              <a:buFont typeface="Wingdings" panose="05000000000000000000" pitchFamily="2" charset="2"/>
              <a:buChar char="Ø"/>
            </a:pPr>
            <a:r>
              <a:rPr lang="en-GB" b="1" dirty="0">
                <a:solidFill>
                  <a:schemeClr val="bg1"/>
                </a:solidFill>
              </a:rPr>
              <a:t>Consider referral to Children’s Services</a:t>
            </a:r>
          </a:p>
          <a:p>
            <a:pPr>
              <a:lnSpc>
                <a:spcPct val="125000"/>
              </a:lnSpc>
              <a:spcBef>
                <a:spcPts val="640"/>
              </a:spcBef>
              <a:buClr>
                <a:schemeClr val="bg1"/>
              </a:buClr>
              <a:buSzPts val="3200"/>
            </a:pPr>
            <a:endParaRPr lang="en-GB" sz="800" b="1" dirty="0">
              <a:solidFill>
                <a:schemeClr val="bg1"/>
              </a:solidFill>
            </a:endParaRPr>
          </a:p>
        </p:txBody>
      </p:sp>
    </p:spTree>
    <p:extLst>
      <p:ext uri="{BB962C8B-B14F-4D97-AF65-F5344CB8AC3E}">
        <p14:creationId xmlns:p14="http://schemas.microsoft.com/office/powerpoint/2010/main" val="2802881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vert="horz" wrap="square" lIns="180000" tIns="108000" rIns="180000" bIns="180000" rtlCol="0" anchor="ctr">
            <a:spAutoFit/>
          </a:bodyPr>
          <a:lstStyle>
            <a:lvl1pPr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j-ea"/>
                <a:cs typeface="+mj-cs"/>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FontTx/>
              <a:buNone/>
            </a:pPr>
            <a:r>
              <a:rPr lang="en-US" altLang="en-US" sz="3200" b="1" dirty="0">
                <a:solidFill>
                  <a:schemeClr val="bg1"/>
                </a:solidFill>
              </a:rPr>
              <a:t>CPI Flowchart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4" name="Picture 3"/>
          <p:cNvPicPr>
            <a:picLocks noChangeAspect="1"/>
          </p:cNvPicPr>
          <p:nvPr/>
        </p:nvPicPr>
        <p:blipFill rotWithShape="1">
          <a:blip r:embed="rId4"/>
          <a:srcRect l="5556" t="12500" r="20400" b="4167"/>
          <a:stretch/>
        </p:blipFill>
        <p:spPr>
          <a:xfrm>
            <a:off x="4514851" y="1510540"/>
            <a:ext cx="6695694" cy="4709750"/>
          </a:xfrm>
          <a:prstGeom prst="rect">
            <a:avLst/>
          </a:prstGeom>
        </p:spPr>
      </p:pic>
      <p:sp>
        <p:nvSpPr>
          <p:cNvPr id="9" name="TextBox 8">
            <a:extLst>
              <a:ext uri="{FF2B5EF4-FFF2-40B4-BE49-F238E27FC236}">
                <a16:creationId xmlns:a16="http://schemas.microsoft.com/office/drawing/2014/main" id="{9B39E75D-91FD-C34A-9317-83F5094D42B3}"/>
              </a:ext>
            </a:extLst>
          </p:cNvPr>
          <p:cNvSpPr txBox="1"/>
          <p:nvPr/>
        </p:nvSpPr>
        <p:spPr>
          <a:xfrm>
            <a:off x="289560" y="1185365"/>
            <a:ext cx="4225290" cy="5276793"/>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marL="457200" indent="-457200">
              <a:lnSpc>
                <a:spcPct val="150000"/>
              </a:lnSpc>
              <a:buFont typeface="Wingdings" panose="05000000000000000000" pitchFamily="2" charset="2"/>
              <a:buChar char="Ø"/>
              <a:defRPr/>
            </a:pPr>
            <a:r>
              <a:rPr lang="en-GB" altLang="en-US" sz="2400" b="1" dirty="0"/>
              <a:t>Quick reference view of CPI journey</a:t>
            </a:r>
          </a:p>
          <a:p>
            <a:pPr>
              <a:lnSpc>
                <a:spcPct val="150000"/>
              </a:lnSpc>
              <a:defRPr/>
            </a:pPr>
            <a:endParaRPr lang="en-GB" altLang="en-US" sz="1200" b="1" dirty="0"/>
          </a:p>
          <a:p>
            <a:pPr marL="457200" indent="-457200">
              <a:lnSpc>
                <a:spcPct val="150000"/>
              </a:lnSpc>
              <a:buFont typeface="Wingdings" panose="05000000000000000000" pitchFamily="2" charset="2"/>
              <a:buChar char="Ø"/>
              <a:defRPr/>
            </a:pPr>
            <a:r>
              <a:rPr lang="en-GB" altLang="en-US" sz="2400" b="1" dirty="0"/>
              <a:t>How the information might be used</a:t>
            </a:r>
          </a:p>
          <a:p>
            <a:pPr>
              <a:lnSpc>
                <a:spcPct val="150000"/>
              </a:lnSpc>
              <a:defRPr/>
            </a:pPr>
            <a:endParaRPr lang="en-GB" altLang="en-US" sz="1200" b="1" dirty="0"/>
          </a:p>
          <a:p>
            <a:pPr marL="457200" indent="-457200">
              <a:lnSpc>
                <a:spcPct val="150000"/>
              </a:lnSpc>
              <a:buFont typeface="Wingdings" panose="05000000000000000000" pitchFamily="2" charset="2"/>
              <a:buChar char="Ø"/>
              <a:defRPr/>
            </a:pPr>
            <a:r>
              <a:rPr lang="en-GB" altLang="en-US" sz="2400" b="1" dirty="0"/>
              <a:t>Assists with deciding the most appropriate channel for sharing information</a:t>
            </a:r>
          </a:p>
        </p:txBody>
      </p:sp>
    </p:spTree>
    <p:extLst>
      <p:ext uri="{BB962C8B-B14F-4D97-AF65-F5344CB8AC3E}">
        <p14:creationId xmlns:p14="http://schemas.microsoft.com/office/powerpoint/2010/main" val="1847234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310621" y="1017586"/>
            <a:ext cx="10845800" cy="5461459"/>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p:spPr>
        <p:txBody>
          <a:bodyPr wrap="square" lIns="180000" tIns="108000" rIns="180000" bIns="180000">
            <a:spAutoFit/>
          </a:bodyPr>
          <a:lstStyle/>
          <a:p>
            <a:pPr>
              <a:spcBef>
                <a:spcPts val="0"/>
              </a:spcBef>
              <a:buClr>
                <a:schemeClr val="dk1"/>
              </a:buClr>
              <a:buSzPts val="3200"/>
            </a:pPr>
            <a:r>
              <a:rPr lang="en-GB" sz="3200" b="1" dirty="0"/>
              <a:t>Email shouldn’t be used to share information</a:t>
            </a:r>
          </a:p>
          <a:p>
            <a:pPr marL="457200" indent="-457200">
              <a:spcBef>
                <a:spcPts val="0"/>
              </a:spcBef>
              <a:buClr>
                <a:schemeClr val="dk1"/>
              </a:buClr>
              <a:buSzPts val="3200"/>
              <a:buFont typeface="Wingdings" panose="05000000000000000000" pitchFamily="2" charset="2"/>
              <a:buChar char="Ø"/>
            </a:pPr>
            <a:r>
              <a:rPr lang="en-GB" sz="3200" dirty="0"/>
              <a:t>This could expose a source</a:t>
            </a:r>
          </a:p>
          <a:p>
            <a:pPr marL="457200" indent="-457200">
              <a:spcBef>
                <a:spcPts val="0"/>
              </a:spcBef>
              <a:buClr>
                <a:schemeClr val="dk1"/>
              </a:buClr>
              <a:buSzPts val="3200"/>
              <a:buFont typeface="Wingdings" panose="05000000000000000000" pitchFamily="2" charset="2"/>
              <a:buChar char="Ø"/>
            </a:pPr>
            <a:r>
              <a:rPr lang="en-GB" sz="3200" dirty="0"/>
              <a:t>May not be made available to wider policing community </a:t>
            </a:r>
          </a:p>
          <a:p>
            <a:pPr marL="457200" indent="-457200">
              <a:spcBef>
                <a:spcPts val="0"/>
              </a:spcBef>
              <a:buClr>
                <a:schemeClr val="dk1"/>
              </a:buClr>
              <a:buSzPts val="3200"/>
              <a:buFont typeface="Wingdings" panose="05000000000000000000" pitchFamily="2" charset="2"/>
              <a:buChar char="Ø"/>
            </a:pPr>
            <a:r>
              <a:rPr lang="en-GB" sz="3200" dirty="0"/>
              <a:t>Recipient may be on leave - not actioned</a:t>
            </a:r>
          </a:p>
          <a:p>
            <a:pPr>
              <a:spcBef>
                <a:spcPts val="0"/>
              </a:spcBef>
              <a:buClr>
                <a:schemeClr val="dk1"/>
              </a:buClr>
              <a:buSzPts val="3200"/>
            </a:pPr>
            <a:endParaRPr lang="en-GB" sz="1400" b="1" dirty="0"/>
          </a:p>
          <a:p>
            <a:pPr>
              <a:spcBef>
                <a:spcPts val="640"/>
              </a:spcBef>
              <a:buClr>
                <a:schemeClr val="dk1"/>
              </a:buClr>
              <a:buSzPts val="3200"/>
            </a:pPr>
            <a:r>
              <a:rPr lang="en-GB" sz="3200" b="1" dirty="0"/>
              <a:t>Information can be shared verbally in addition to, or after, submission via the CPI form</a:t>
            </a:r>
          </a:p>
          <a:p>
            <a:pPr>
              <a:spcBef>
                <a:spcPts val="640"/>
              </a:spcBef>
              <a:buClr>
                <a:schemeClr val="dk1"/>
              </a:buClr>
              <a:buSzPts val="3200"/>
            </a:pPr>
            <a:endParaRPr lang="en-GB" sz="1400" b="1" dirty="0"/>
          </a:p>
          <a:p>
            <a:pPr>
              <a:spcBef>
                <a:spcPts val="640"/>
              </a:spcBef>
              <a:buClr>
                <a:schemeClr val="dk1"/>
              </a:buClr>
              <a:buSzPts val="3200"/>
            </a:pPr>
            <a:r>
              <a:rPr lang="en-GB" sz="3200" b="1" dirty="0"/>
              <a:t>SafetyNet should not be used to share information from a source. </a:t>
            </a:r>
          </a:p>
          <a:p>
            <a:pPr>
              <a:spcBef>
                <a:spcPts val="640"/>
              </a:spcBef>
              <a:buClr>
                <a:schemeClr val="dk1"/>
              </a:buClr>
              <a:buSzPts val="3200"/>
            </a:pPr>
            <a:r>
              <a:rPr lang="en-GB" sz="3200" dirty="0"/>
              <a:t>It is intended for a partnership response to a problem</a:t>
            </a: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‘Communicate with Caution’</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21900674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139700" y="1453599"/>
            <a:ext cx="10553700" cy="5307570"/>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a:buClr>
                <a:schemeClr val="dk1"/>
              </a:buClr>
              <a:buSzPts val="1800"/>
            </a:pPr>
            <a:endParaRPr lang="en-GB" sz="800" b="1" dirty="0">
              <a:solidFill>
                <a:schemeClr val="dk1"/>
              </a:solidFill>
              <a:ea typeface="Arial"/>
              <a:cs typeface="Arial"/>
              <a:sym typeface="Arial"/>
            </a:endParaRPr>
          </a:p>
          <a:p>
            <a:pPr marL="342900" indent="-342900">
              <a:buClr>
                <a:schemeClr val="dk1"/>
              </a:buClr>
              <a:buSzPts val="1800"/>
              <a:buFont typeface="Wingdings" panose="05000000000000000000" pitchFamily="2" charset="2"/>
              <a:buChar char="Ø"/>
            </a:pPr>
            <a:r>
              <a:rPr lang="en-GB" sz="2600" b="1" dirty="0">
                <a:solidFill>
                  <a:schemeClr val="dk1"/>
                </a:solidFill>
                <a:ea typeface="Arial"/>
                <a:cs typeface="Arial"/>
                <a:sym typeface="Arial"/>
              </a:rPr>
              <a:t>Full contact details not provided</a:t>
            </a:r>
          </a:p>
          <a:p>
            <a:pPr>
              <a:buClr>
                <a:schemeClr val="dk1"/>
              </a:buClr>
              <a:buSzPts val="1800"/>
            </a:pPr>
            <a:endParaRPr lang="en-GB" sz="1400" b="1" dirty="0"/>
          </a:p>
          <a:p>
            <a:pPr marL="342900" indent="-342900">
              <a:buClr>
                <a:schemeClr val="dk1"/>
              </a:buClr>
              <a:buSzPts val="1800"/>
              <a:buFont typeface="Wingdings" panose="05000000000000000000" pitchFamily="2" charset="2"/>
              <a:buChar char="Ø"/>
            </a:pPr>
            <a:r>
              <a:rPr lang="en-GB" sz="2600" b="1" dirty="0">
                <a:solidFill>
                  <a:schemeClr val="dk1"/>
                </a:solidFill>
                <a:ea typeface="Arial"/>
                <a:cs typeface="Arial"/>
                <a:sym typeface="Arial"/>
              </a:rPr>
              <a:t>Information details a crime – </a:t>
            </a:r>
            <a:r>
              <a:rPr lang="en-GB" sz="2600" dirty="0">
                <a:solidFill>
                  <a:schemeClr val="dk1"/>
                </a:solidFill>
                <a:ea typeface="Arial"/>
                <a:cs typeface="Arial"/>
                <a:sym typeface="Arial"/>
              </a:rPr>
              <a:t>must be reported as such (not CPI)</a:t>
            </a:r>
          </a:p>
          <a:p>
            <a:pPr>
              <a:buClr>
                <a:schemeClr val="dk1"/>
              </a:buClr>
              <a:buSzPts val="1800"/>
            </a:pPr>
            <a:endParaRPr lang="en-GB" sz="1400" b="1" dirty="0"/>
          </a:p>
          <a:p>
            <a:pPr marL="342900" indent="-342900">
              <a:buClr>
                <a:schemeClr val="dk1"/>
              </a:buClr>
              <a:buSzPts val="1800"/>
              <a:buFont typeface="Wingdings" panose="05000000000000000000" pitchFamily="2" charset="2"/>
              <a:buChar char="Ø"/>
            </a:pPr>
            <a:r>
              <a:rPr lang="en-GB" sz="2600" b="1" dirty="0">
                <a:solidFill>
                  <a:schemeClr val="dk1"/>
                </a:solidFill>
                <a:ea typeface="Arial"/>
                <a:cs typeface="Arial"/>
                <a:sym typeface="Arial"/>
              </a:rPr>
              <a:t>Use of initials in names of person(s) involved - </a:t>
            </a:r>
            <a:r>
              <a:rPr lang="en-GB" sz="2600" dirty="0">
                <a:solidFill>
                  <a:schemeClr val="dk1"/>
                </a:solidFill>
                <a:ea typeface="Arial"/>
                <a:cs typeface="Arial"/>
                <a:sym typeface="Arial"/>
              </a:rPr>
              <a:t>full names and dates of birth should be provided if known</a:t>
            </a:r>
          </a:p>
          <a:p>
            <a:pPr>
              <a:buClr>
                <a:schemeClr val="dk1"/>
              </a:buClr>
              <a:buSzPts val="1800"/>
            </a:pPr>
            <a:endParaRPr lang="en-GB" sz="1400" b="1" dirty="0"/>
          </a:p>
          <a:p>
            <a:pPr marL="342900" indent="-342900">
              <a:buClr>
                <a:schemeClr val="dk1"/>
              </a:buClr>
              <a:buSzPts val="1800"/>
              <a:buFont typeface="Wingdings" panose="05000000000000000000" pitchFamily="2" charset="2"/>
              <a:buChar char="Ø"/>
            </a:pPr>
            <a:r>
              <a:rPr lang="en-GB" sz="2600" b="1" dirty="0">
                <a:solidFill>
                  <a:schemeClr val="dk1"/>
                </a:solidFill>
                <a:ea typeface="Arial"/>
                <a:cs typeface="Arial"/>
                <a:sym typeface="Arial"/>
              </a:rPr>
              <a:t>Full details of location not provided </a:t>
            </a:r>
            <a:r>
              <a:rPr lang="en-GB" sz="2600" dirty="0">
                <a:solidFill>
                  <a:schemeClr val="dk1"/>
                </a:solidFill>
                <a:ea typeface="Arial"/>
                <a:cs typeface="Arial"/>
                <a:sym typeface="Arial"/>
              </a:rPr>
              <a:t>– i.e. address/place </a:t>
            </a:r>
          </a:p>
          <a:p>
            <a:pPr>
              <a:buClr>
                <a:schemeClr val="dk1"/>
              </a:buClr>
              <a:buSzPts val="1800"/>
            </a:pPr>
            <a:endParaRPr lang="en-GB" sz="1400" b="1" dirty="0"/>
          </a:p>
          <a:p>
            <a:pPr marL="342900" indent="-342900">
              <a:buClr>
                <a:schemeClr val="dk1"/>
              </a:buClr>
              <a:buSzPts val="1800"/>
              <a:buFont typeface="Wingdings" panose="05000000000000000000" pitchFamily="2" charset="2"/>
              <a:buChar char="Ø"/>
            </a:pPr>
            <a:r>
              <a:rPr lang="en-GB" sz="2600" b="1" dirty="0">
                <a:solidFill>
                  <a:schemeClr val="dk1"/>
                </a:solidFill>
                <a:ea typeface="Arial"/>
                <a:cs typeface="Arial"/>
                <a:sym typeface="Arial"/>
              </a:rPr>
              <a:t>Source’s details not complete for provenance assessment</a:t>
            </a:r>
          </a:p>
          <a:p>
            <a:pPr>
              <a:buClr>
                <a:schemeClr val="dk1"/>
              </a:buClr>
              <a:buSzPts val="1800"/>
            </a:pPr>
            <a:endParaRPr lang="en-GB" sz="1400" b="1" dirty="0"/>
          </a:p>
          <a:p>
            <a:pPr marL="342900" indent="-342900">
              <a:buClr>
                <a:schemeClr val="dk1"/>
              </a:buClr>
              <a:buSzPts val="1800"/>
              <a:buFont typeface="Wingdings" panose="05000000000000000000" pitchFamily="2" charset="2"/>
              <a:buChar char="Ø"/>
            </a:pPr>
            <a:r>
              <a:rPr lang="en-GB" sz="2600" b="1" dirty="0">
                <a:solidFill>
                  <a:schemeClr val="dk1"/>
                </a:solidFill>
                <a:ea typeface="Arial"/>
                <a:cs typeface="Arial"/>
                <a:sym typeface="Arial"/>
              </a:rPr>
              <a:t>Agency acronyms used </a:t>
            </a:r>
            <a:r>
              <a:rPr lang="en-GB" sz="2600" dirty="0">
                <a:solidFill>
                  <a:schemeClr val="dk1"/>
                </a:solidFill>
                <a:ea typeface="Arial"/>
                <a:cs typeface="Arial"/>
                <a:sym typeface="Arial"/>
              </a:rPr>
              <a:t>– need to be written in full</a:t>
            </a:r>
          </a:p>
          <a:p>
            <a:pPr>
              <a:buClr>
                <a:schemeClr val="dk1"/>
              </a:buClr>
              <a:buSzPts val="1800"/>
            </a:pPr>
            <a:endParaRPr lang="en-GB" sz="1400" dirty="0">
              <a:solidFill>
                <a:schemeClr val="dk1"/>
              </a:solidFill>
              <a:ea typeface="Arial"/>
              <a:cs typeface="Arial"/>
              <a:sym typeface="Arial"/>
            </a:endParaRPr>
          </a:p>
          <a:p>
            <a:pPr marL="342900" indent="-342900">
              <a:buClr>
                <a:schemeClr val="dk1"/>
              </a:buClr>
              <a:buSzPts val="1800"/>
              <a:buFont typeface="Wingdings" panose="05000000000000000000" pitchFamily="2" charset="2"/>
              <a:buChar char="Ø"/>
            </a:pPr>
            <a:r>
              <a:rPr lang="en-GB" sz="2600" b="1" dirty="0">
                <a:solidFill>
                  <a:schemeClr val="dk1"/>
                </a:solidFill>
                <a:ea typeface="Arial"/>
                <a:cs typeface="Arial"/>
                <a:sym typeface="Arial"/>
              </a:rPr>
              <a:t>No significant details - </a:t>
            </a:r>
            <a:r>
              <a:rPr lang="en-GB" sz="2600" dirty="0">
                <a:solidFill>
                  <a:schemeClr val="dk1"/>
                </a:solidFill>
                <a:ea typeface="Arial"/>
                <a:cs typeface="Arial"/>
                <a:sym typeface="Arial"/>
              </a:rPr>
              <a:t>If known, must be included. Vague details cannot be researched, linked or actioned</a:t>
            </a:r>
            <a:endParaRPr lang="en-GB" sz="2600" dirty="0"/>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Importance of providing detailed information</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2" name="TextBox 1"/>
          <p:cNvSpPr txBox="1"/>
          <p:nvPr/>
        </p:nvSpPr>
        <p:spPr>
          <a:xfrm>
            <a:off x="139700" y="893486"/>
            <a:ext cx="11125200" cy="523220"/>
          </a:xfrm>
          <a:prstGeom prst="rect">
            <a:avLst/>
          </a:prstGeom>
          <a:noFill/>
        </p:spPr>
        <p:txBody>
          <a:bodyPr wrap="square" rtlCol="0">
            <a:spAutoFit/>
          </a:bodyPr>
          <a:lstStyle/>
          <a:p>
            <a:r>
              <a:rPr lang="en-GB" sz="2800" b="1" dirty="0">
                <a:solidFill>
                  <a:schemeClr val="dk1"/>
                </a:solidFill>
                <a:ea typeface="Arial"/>
                <a:cs typeface="Arial"/>
                <a:sym typeface="Arial"/>
              </a:rPr>
              <a:t>Usability &amp; Value of CPI information can be affected when: </a:t>
            </a:r>
          </a:p>
        </p:txBody>
      </p:sp>
    </p:spTree>
    <p:extLst>
      <p:ext uri="{BB962C8B-B14F-4D97-AF65-F5344CB8AC3E}">
        <p14:creationId xmlns:p14="http://schemas.microsoft.com/office/powerpoint/2010/main" val="4036962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293158" y="1009191"/>
            <a:ext cx="6489700" cy="5461459"/>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r>
              <a:rPr lang="en-GB" sz="2800" b="1" dirty="0">
                <a:solidFill>
                  <a:schemeClr val="dk1"/>
                </a:solidFill>
                <a:ea typeface="Arial"/>
                <a:cs typeface="Arial"/>
                <a:sym typeface="Arial"/>
              </a:rPr>
              <a:t>Please Check……..</a:t>
            </a:r>
            <a:endParaRPr lang="en-GB" sz="2800" dirty="0">
              <a:solidFill>
                <a:schemeClr val="dk1"/>
              </a:solidFill>
              <a:ea typeface="Arial"/>
              <a:cs typeface="Arial"/>
              <a:sym typeface="Arial"/>
            </a:endParaRPr>
          </a:p>
          <a:p>
            <a:endParaRPr lang="en-GB" sz="800" dirty="0"/>
          </a:p>
          <a:p>
            <a:pPr marL="342900" indent="-342900">
              <a:buClr>
                <a:schemeClr val="dk1"/>
              </a:buClr>
              <a:buSzPts val="1800"/>
              <a:buFont typeface="Wingdings" panose="05000000000000000000" pitchFamily="2" charset="2"/>
              <a:buChar char="Ø"/>
            </a:pPr>
            <a:r>
              <a:rPr lang="en-GB" sz="2400" b="1" dirty="0">
                <a:solidFill>
                  <a:schemeClr val="dk1"/>
                </a:solidFill>
                <a:ea typeface="Arial"/>
                <a:cs typeface="Arial"/>
                <a:sym typeface="Arial"/>
              </a:rPr>
              <a:t>The information provided is concise </a:t>
            </a:r>
          </a:p>
          <a:p>
            <a:pPr>
              <a:buClr>
                <a:schemeClr val="dk1"/>
              </a:buClr>
              <a:buSzPts val="1800"/>
            </a:pPr>
            <a:endParaRPr lang="en-GB" sz="1200" b="1" dirty="0">
              <a:solidFill>
                <a:schemeClr val="dk1"/>
              </a:solidFill>
              <a:ea typeface="Arial"/>
              <a:cs typeface="Arial"/>
              <a:sym typeface="Arial"/>
            </a:endParaRPr>
          </a:p>
          <a:p>
            <a:pPr marL="342900" indent="-342900">
              <a:buClr>
                <a:schemeClr val="dk1"/>
              </a:buClr>
              <a:buSzPts val="1800"/>
              <a:buFont typeface="Wingdings" panose="05000000000000000000" pitchFamily="2" charset="2"/>
              <a:buChar char="Ø"/>
            </a:pPr>
            <a:r>
              <a:rPr lang="en-GB" sz="2400" b="1" dirty="0">
                <a:solidFill>
                  <a:schemeClr val="dk1"/>
                </a:solidFill>
                <a:ea typeface="Arial"/>
                <a:cs typeface="Arial"/>
                <a:sym typeface="Arial"/>
              </a:rPr>
              <a:t>Full contact details have been provided</a:t>
            </a:r>
          </a:p>
          <a:p>
            <a:pPr>
              <a:buClr>
                <a:schemeClr val="dk1"/>
              </a:buClr>
              <a:buSzPts val="1800"/>
            </a:pPr>
            <a:endParaRPr lang="en-GB" sz="1200" b="1" dirty="0"/>
          </a:p>
          <a:p>
            <a:pPr marL="342900" indent="-342900">
              <a:buClr>
                <a:schemeClr val="dk1"/>
              </a:buClr>
              <a:buSzPts val="1800"/>
              <a:buFont typeface="Wingdings" panose="05000000000000000000" pitchFamily="2" charset="2"/>
              <a:buChar char="Ø"/>
            </a:pPr>
            <a:r>
              <a:rPr lang="en-GB" sz="2400" b="1" dirty="0">
                <a:solidFill>
                  <a:schemeClr val="dk1"/>
                </a:solidFill>
                <a:ea typeface="Arial"/>
                <a:cs typeface="Arial"/>
                <a:sym typeface="Arial"/>
              </a:rPr>
              <a:t>Full details of how the information was passed/known to you is included</a:t>
            </a:r>
          </a:p>
          <a:p>
            <a:pPr>
              <a:buClr>
                <a:schemeClr val="dk1"/>
              </a:buClr>
              <a:buSzPts val="1800"/>
            </a:pPr>
            <a:endParaRPr lang="en-GB" sz="1200" b="1" dirty="0"/>
          </a:p>
          <a:p>
            <a:pPr marL="342900" indent="-342900">
              <a:buClr>
                <a:schemeClr val="dk1"/>
              </a:buClr>
              <a:buSzPts val="1800"/>
              <a:buFont typeface="Wingdings" panose="05000000000000000000" pitchFamily="2" charset="2"/>
              <a:buChar char="Ø"/>
            </a:pPr>
            <a:r>
              <a:rPr lang="en-GB" sz="2400" b="1" dirty="0">
                <a:solidFill>
                  <a:schemeClr val="dk1"/>
                </a:solidFill>
                <a:ea typeface="Arial"/>
                <a:cs typeface="Arial"/>
                <a:sym typeface="Arial"/>
              </a:rPr>
              <a:t>Full and comprehensive details of the information</a:t>
            </a:r>
          </a:p>
          <a:p>
            <a:pPr>
              <a:buClr>
                <a:schemeClr val="dk1"/>
              </a:buClr>
              <a:buSzPts val="1800"/>
            </a:pPr>
            <a:endParaRPr lang="en-GB" sz="1200" b="1" dirty="0">
              <a:solidFill>
                <a:schemeClr val="dk1"/>
              </a:solidFill>
              <a:ea typeface="Arial"/>
              <a:cs typeface="Arial"/>
              <a:sym typeface="Arial"/>
            </a:endParaRPr>
          </a:p>
          <a:p>
            <a:pPr marL="342900" indent="-342900">
              <a:buClr>
                <a:schemeClr val="dk1"/>
              </a:buClr>
              <a:buSzPts val="1800"/>
              <a:buFont typeface="Wingdings" panose="05000000000000000000" pitchFamily="2" charset="2"/>
              <a:buChar char="Ø"/>
            </a:pPr>
            <a:r>
              <a:rPr lang="en-GB" sz="2400" b="1" dirty="0">
                <a:solidFill>
                  <a:schemeClr val="dk1"/>
                </a:solidFill>
                <a:ea typeface="Arial"/>
                <a:cs typeface="Arial"/>
                <a:sym typeface="Arial"/>
              </a:rPr>
              <a:t>The provenance is detailed </a:t>
            </a:r>
            <a:r>
              <a:rPr lang="en-GB" sz="2400" dirty="0">
                <a:solidFill>
                  <a:schemeClr val="dk1"/>
                </a:solidFill>
                <a:ea typeface="Arial"/>
                <a:cs typeface="Arial"/>
                <a:sym typeface="Arial"/>
              </a:rPr>
              <a:t>(how you know the information)</a:t>
            </a:r>
          </a:p>
          <a:p>
            <a:pPr>
              <a:buClr>
                <a:schemeClr val="dk1"/>
              </a:buClr>
              <a:buSzPts val="1800"/>
            </a:pPr>
            <a:endParaRPr lang="en-GB" sz="1200" b="1" dirty="0">
              <a:solidFill>
                <a:schemeClr val="dk1"/>
              </a:solidFill>
              <a:ea typeface="Arial"/>
              <a:cs typeface="Arial"/>
              <a:sym typeface="Arial"/>
            </a:endParaRPr>
          </a:p>
          <a:p>
            <a:pPr marL="342900" indent="-342900">
              <a:buClr>
                <a:schemeClr val="dk1"/>
              </a:buClr>
              <a:buSzPts val="1800"/>
              <a:buFont typeface="Wingdings" panose="05000000000000000000" pitchFamily="2" charset="2"/>
              <a:buChar char="Ø"/>
            </a:pPr>
            <a:r>
              <a:rPr lang="en-GB" sz="2400" b="1" dirty="0">
                <a:ea typeface="Arial"/>
                <a:cs typeface="Arial"/>
                <a:sym typeface="Arial"/>
              </a:rPr>
              <a:t>It is clear who else knows or may be aware of the information </a:t>
            </a:r>
            <a:r>
              <a:rPr lang="en-GB" sz="2400" dirty="0">
                <a:ea typeface="Arial"/>
                <a:cs typeface="Arial"/>
                <a:sym typeface="Arial"/>
              </a:rPr>
              <a:t>(only police)</a:t>
            </a:r>
            <a:endParaRPr lang="en-GB" sz="2400" dirty="0"/>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Completing the CPI Form</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6" name="Google Shape;136;p21"/>
          <p:cNvPicPr preferRelativeResize="0"/>
          <p:nvPr/>
        </p:nvPicPr>
        <p:blipFill rotWithShape="1">
          <a:blip r:embed="rId3">
            <a:alphaModFix/>
          </a:blip>
          <a:srcRect l="4260" t="825" r="3724" b="9149"/>
          <a:stretch/>
        </p:blipFill>
        <p:spPr>
          <a:xfrm>
            <a:off x="6946900" y="927100"/>
            <a:ext cx="4356100" cy="5753100"/>
          </a:xfrm>
          <a:prstGeom prst="rect">
            <a:avLst/>
          </a:prstGeom>
          <a:noFill/>
          <a:ln>
            <a:noFill/>
          </a:ln>
        </p:spPr>
      </p:pic>
    </p:spTree>
    <p:extLst>
      <p:ext uri="{BB962C8B-B14F-4D97-AF65-F5344CB8AC3E}">
        <p14:creationId xmlns:p14="http://schemas.microsoft.com/office/powerpoint/2010/main" val="334107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44500" y="1026689"/>
            <a:ext cx="10490200" cy="4975657"/>
          </a:xfrm>
          <a:prstGeom prst="rect">
            <a:avLst/>
          </a:prstGeom>
        </p:spPr>
        <p:txBody>
          <a:bodyPr wrap="square">
            <a:spAutoFit/>
          </a:bodyPr>
          <a:lstStyle/>
          <a:p>
            <a:pPr marL="457200" indent="-457200">
              <a:lnSpc>
                <a:spcPct val="150000"/>
              </a:lnSpc>
              <a:buFont typeface="Wingdings" panose="05000000000000000000" pitchFamily="2" charset="2"/>
              <a:buChar char="Ø"/>
              <a:defRPr/>
            </a:pPr>
            <a:r>
              <a:rPr lang="en-GB" altLang="en-US" sz="3600" b="1" dirty="0"/>
              <a:t>Synopsis/ key points of county lines problem</a:t>
            </a:r>
          </a:p>
          <a:p>
            <a:pPr marL="457200" indent="-457200">
              <a:lnSpc>
                <a:spcPct val="150000"/>
              </a:lnSpc>
              <a:buFont typeface="Wingdings" panose="05000000000000000000" pitchFamily="2" charset="2"/>
              <a:buChar char="Ø"/>
              <a:defRPr/>
            </a:pPr>
            <a:r>
              <a:rPr lang="en-GB" altLang="en-US" sz="3600" b="1" dirty="0"/>
              <a:t>The commodity </a:t>
            </a:r>
            <a:r>
              <a:rPr lang="en-GB" altLang="en-US" sz="3200" dirty="0"/>
              <a:t>(crack cocaine, heroin)</a:t>
            </a:r>
          </a:p>
          <a:p>
            <a:pPr marL="457200" indent="-457200">
              <a:lnSpc>
                <a:spcPct val="150000"/>
              </a:lnSpc>
              <a:buFont typeface="Wingdings" panose="05000000000000000000" pitchFamily="2" charset="2"/>
              <a:buChar char="Ø"/>
              <a:defRPr/>
            </a:pPr>
            <a:r>
              <a:rPr lang="en-GB" altLang="en-US" sz="3600" b="1" dirty="0"/>
              <a:t>Motivation</a:t>
            </a:r>
          </a:p>
          <a:p>
            <a:pPr marL="457200" indent="-457200">
              <a:lnSpc>
                <a:spcPct val="150000"/>
              </a:lnSpc>
              <a:buFont typeface="Wingdings" panose="05000000000000000000" pitchFamily="2" charset="2"/>
              <a:buChar char="Ø"/>
              <a:defRPr/>
            </a:pPr>
            <a:r>
              <a:rPr lang="en-GB" altLang="en-US" sz="3600" b="1" dirty="0"/>
              <a:t>Key factors </a:t>
            </a:r>
            <a:r>
              <a:rPr lang="en-GB" altLang="en-US" sz="3200" dirty="0"/>
              <a:t>(phones, travel, violence, vulnerable)</a:t>
            </a:r>
          </a:p>
          <a:p>
            <a:pPr marL="457200" indent="-457200">
              <a:lnSpc>
                <a:spcPct val="150000"/>
              </a:lnSpc>
              <a:buFont typeface="Wingdings" panose="05000000000000000000" pitchFamily="2" charset="2"/>
              <a:buChar char="Ø"/>
              <a:defRPr/>
            </a:pPr>
            <a:r>
              <a:rPr lang="en-GB" altLang="en-US" sz="3600" b="1" dirty="0"/>
              <a:t>County lines in Hampshire</a:t>
            </a:r>
          </a:p>
          <a:p>
            <a:pPr marL="457200" indent="-457200">
              <a:lnSpc>
                <a:spcPct val="150000"/>
              </a:lnSpc>
              <a:buFont typeface="Wingdings" panose="05000000000000000000" pitchFamily="2" charset="2"/>
              <a:buChar char="Ø"/>
              <a:defRPr/>
            </a:pPr>
            <a:r>
              <a:rPr lang="en-GB" altLang="en-US" sz="3600" b="1" dirty="0"/>
              <a:t>Vulnerability Factors</a:t>
            </a:r>
          </a:p>
        </p:txBody>
      </p:sp>
      <p:sp>
        <p:nvSpPr>
          <p:cNvPr id="4"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Introduction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758040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7823200" cy="721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endParaRPr lang="en-US" altLang="en-US" b="1" dirty="0">
              <a:solidFill>
                <a:schemeClr val="bg1"/>
              </a:solidFill>
            </a:endParaRPr>
          </a:p>
        </p:txBody>
      </p:sp>
      <p:sp>
        <p:nvSpPr>
          <p:cNvPr id="11" name="TextBox 10">
            <a:extLst>
              <a:ext uri="{FF2B5EF4-FFF2-40B4-BE49-F238E27FC236}">
                <a16:creationId xmlns:a16="http://schemas.microsoft.com/office/drawing/2014/main" id="{9B39E75D-91FD-C34A-9317-83F5094D42B3}"/>
              </a:ext>
            </a:extLst>
          </p:cNvPr>
          <p:cNvSpPr txBox="1"/>
          <p:nvPr/>
        </p:nvSpPr>
        <p:spPr>
          <a:xfrm>
            <a:off x="8696325" y="969375"/>
            <a:ext cx="2638425" cy="5615347"/>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p:spPr>
        <p:txBody>
          <a:bodyPr wrap="square" lIns="180000" tIns="108000" rIns="180000" bIns="180000">
            <a:spAutoFit/>
          </a:bodyPr>
          <a:lstStyle/>
          <a:p>
            <a:r>
              <a:rPr lang="en-GB" sz="1600" dirty="0"/>
              <a:t>Shares examples of best practice</a:t>
            </a:r>
          </a:p>
          <a:p>
            <a:endParaRPr lang="en-GB" sz="1000" dirty="0"/>
          </a:p>
          <a:p>
            <a:r>
              <a:rPr lang="en-GB" sz="1600" dirty="0"/>
              <a:t>Explains level of information needed/what police need to know</a:t>
            </a:r>
          </a:p>
          <a:p>
            <a:endParaRPr lang="en-GB" sz="1000" dirty="0"/>
          </a:p>
          <a:p>
            <a:r>
              <a:rPr lang="en-GB" sz="1600" dirty="0"/>
              <a:t>Establish importance of information being clear, concise and relevant</a:t>
            </a:r>
          </a:p>
          <a:p>
            <a:endParaRPr lang="en-GB" sz="1000" dirty="0"/>
          </a:p>
          <a:p>
            <a:r>
              <a:rPr lang="en-GB" sz="1600" dirty="0"/>
              <a:t>Explains when it may be more appropriate for information to be reported to police as a crime or a safeguarding referral. </a:t>
            </a:r>
          </a:p>
          <a:p>
            <a:endParaRPr lang="en-GB" sz="1000" dirty="0"/>
          </a:p>
          <a:p>
            <a:r>
              <a:rPr lang="en-GB" sz="1600" dirty="0"/>
              <a:t>Details where to get further advice/support</a:t>
            </a:r>
          </a:p>
          <a:p>
            <a:endParaRPr lang="en-GB" sz="800" dirty="0"/>
          </a:p>
          <a:p>
            <a:r>
              <a:rPr lang="en-GB" sz="1400" b="1" dirty="0">
                <a:solidFill>
                  <a:schemeClr val="dk1"/>
                </a:solidFill>
                <a:ea typeface="Arial"/>
                <a:cs typeface="Arial"/>
                <a:sym typeface="Arial"/>
              </a:rPr>
              <a:t>Document located in Safe4me: </a:t>
            </a:r>
            <a:r>
              <a:rPr lang="en-GB" sz="1400" dirty="0">
                <a:solidFill>
                  <a:schemeClr val="dk1"/>
                </a:solidFill>
                <a:ea typeface="Arial"/>
                <a:cs typeface="Arial"/>
                <a:sym typeface="Arial"/>
              </a:rPr>
              <a:t>Reporting &amp; Sharing Information page</a:t>
            </a:r>
          </a:p>
        </p:txBody>
      </p:sp>
      <p:sp>
        <p:nvSpPr>
          <p:cNvPr id="13"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CPI Examples: Best Practice Document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3" name="Picture 2"/>
          <p:cNvPicPr>
            <a:picLocks noChangeAspect="1"/>
          </p:cNvPicPr>
          <p:nvPr/>
        </p:nvPicPr>
        <p:blipFill rotWithShape="1">
          <a:blip r:embed="rId3"/>
          <a:srcRect l="3038" t="13194" r="17708" b="7083"/>
          <a:stretch/>
        </p:blipFill>
        <p:spPr>
          <a:xfrm>
            <a:off x="-1" y="1086593"/>
            <a:ext cx="8696326" cy="5467351"/>
          </a:xfrm>
          <a:prstGeom prst="rect">
            <a:avLst/>
          </a:prstGeom>
        </p:spPr>
      </p:pic>
    </p:spTree>
    <p:extLst>
      <p:ext uri="{BB962C8B-B14F-4D97-AF65-F5344CB8AC3E}">
        <p14:creationId xmlns:p14="http://schemas.microsoft.com/office/powerpoint/2010/main" val="2531048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5385" b="9020"/>
          <a:stretch/>
        </p:blipFill>
        <p:spPr>
          <a:xfrm>
            <a:off x="7689850" y="1168401"/>
            <a:ext cx="3651250" cy="4914899"/>
          </a:xfrm>
          <a:prstGeom prst="rect">
            <a:avLst/>
          </a:prstGeom>
          <a:ln>
            <a:noFill/>
          </a:ln>
          <a:effectLst>
            <a:softEdge rad="317500"/>
          </a:effectLst>
        </p:spPr>
      </p:pic>
      <p:sp>
        <p:nvSpPr>
          <p:cNvPr id="10"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11226800" cy="7832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COMMUNITY PARTNERSHIP INFORMATION FORM (CPI)</a:t>
            </a:r>
          </a:p>
        </p:txBody>
      </p:sp>
      <p:sp>
        <p:nvSpPr>
          <p:cNvPr id="11"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Accessing the CPI Form and Supporting Information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13" name="TextBox 12">
            <a:extLst>
              <a:ext uri="{FF2B5EF4-FFF2-40B4-BE49-F238E27FC236}">
                <a16:creationId xmlns:a16="http://schemas.microsoft.com/office/drawing/2014/main" id="{9B39E75D-91FD-C34A-9317-83F5094D42B3}"/>
              </a:ext>
            </a:extLst>
          </p:cNvPr>
          <p:cNvSpPr txBox="1"/>
          <p:nvPr/>
        </p:nvSpPr>
        <p:spPr>
          <a:xfrm>
            <a:off x="228600" y="901700"/>
            <a:ext cx="7461250" cy="5861568"/>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a:buClr>
                <a:schemeClr val="dk1"/>
              </a:buClr>
              <a:buSzPts val="3200"/>
            </a:pPr>
            <a:r>
              <a:rPr lang="en-GB" sz="2800" b="1" dirty="0"/>
              <a:t>Hampshire Constabulary Safe4me website: </a:t>
            </a:r>
            <a:r>
              <a:rPr lang="en-GB" sz="2400" u="sng" dirty="0">
                <a:solidFill>
                  <a:schemeClr val="hlink"/>
                </a:solidFill>
                <a:hlinkClick r:id="rId4"/>
              </a:rPr>
              <a:t>https://www.safe4me.co.uk/resources/</a:t>
            </a:r>
            <a:endParaRPr lang="en-GB" sz="2400" dirty="0"/>
          </a:p>
          <a:p>
            <a:pPr>
              <a:spcBef>
                <a:spcPts val="0"/>
              </a:spcBef>
              <a:buClr>
                <a:schemeClr val="dk1"/>
              </a:buClr>
              <a:buSzPts val="3200"/>
            </a:pPr>
            <a:endParaRPr lang="en-GB" sz="1000" b="1" dirty="0"/>
          </a:p>
          <a:p>
            <a:pPr marL="457200" indent="-457200">
              <a:spcBef>
                <a:spcPts val="0"/>
              </a:spcBef>
              <a:buClr>
                <a:schemeClr val="dk1"/>
              </a:buClr>
              <a:buSzPts val="3200"/>
              <a:buFont typeface="Wingdings" panose="05000000000000000000" pitchFamily="2" charset="2"/>
              <a:buChar char="Ø"/>
            </a:pPr>
            <a:r>
              <a:rPr lang="en-GB" sz="2800" dirty="0"/>
              <a:t>Go to resources section</a:t>
            </a:r>
          </a:p>
          <a:p>
            <a:pPr>
              <a:spcBef>
                <a:spcPts val="0"/>
              </a:spcBef>
              <a:buClr>
                <a:schemeClr val="dk1"/>
              </a:buClr>
              <a:buSzPts val="3200"/>
            </a:pPr>
            <a:endParaRPr lang="en-GB" sz="1000" dirty="0"/>
          </a:p>
          <a:p>
            <a:pPr>
              <a:spcBef>
                <a:spcPts val="0"/>
              </a:spcBef>
              <a:buClr>
                <a:schemeClr val="dk1"/>
              </a:buClr>
              <a:buSzPts val="3200"/>
            </a:pPr>
            <a:endParaRPr lang="en-GB" sz="1000" dirty="0"/>
          </a:p>
          <a:p>
            <a:pPr marL="457200" indent="-457200">
              <a:spcBef>
                <a:spcPts val="0"/>
              </a:spcBef>
              <a:buClr>
                <a:schemeClr val="dk1"/>
              </a:buClr>
              <a:buSzPts val="3200"/>
              <a:buFont typeface="Wingdings" panose="05000000000000000000" pitchFamily="2" charset="2"/>
              <a:buChar char="Ø"/>
            </a:pPr>
            <a:r>
              <a:rPr lang="en-GB" sz="2800" dirty="0"/>
              <a:t>Select Reporting &amp; Information Sharing</a:t>
            </a:r>
          </a:p>
          <a:p>
            <a:pPr>
              <a:spcBef>
                <a:spcPts val="0"/>
              </a:spcBef>
              <a:buClr>
                <a:schemeClr val="dk1"/>
              </a:buClr>
              <a:buSzPts val="3200"/>
            </a:pPr>
            <a:endParaRPr lang="en-GB" sz="1000" dirty="0"/>
          </a:p>
          <a:p>
            <a:pPr>
              <a:spcBef>
                <a:spcPts val="0"/>
              </a:spcBef>
              <a:buClr>
                <a:schemeClr val="dk1"/>
              </a:buClr>
              <a:buSzPts val="3200"/>
            </a:pPr>
            <a:endParaRPr lang="en-GB" sz="1000" dirty="0"/>
          </a:p>
          <a:p>
            <a:pPr marL="457200" indent="-457200">
              <a:spcBef>
                <a:spcPts val="0"/>
              </a:spcBef>
              <a:buClr>
                <a:schemeClr val="dk1"/>
              </a:buClr>
              <a:buSzPts val="3200"/>
              <a:buFont typeface="Wingdings" panose="05000000000000000000" pitchFamily="2" charset="2"/>
              <a:buChar char="Ø"/>
            </a:pPr>
            <a:r>
              <a:rPr lang="en-GB" sz="2800" dirty="0"/>
              <a:t>Contains a link to the CPI form</a:t>
            </a:r>
          </a:p>
          <a:p>
            <a:pPr>
              <a:spcBef>
                <a:spcPts val="0"/>
              </a:spcBef>
              <a:buClr>
                <a:schemeClr val="dk1"/>
              </a:buClr>
              <a:buSzPts val="3200"/>
            </a:pPr>
            <a:endParaRPr lang="en-GB" sz="1000" dirty="0"/>
          </a:p>
          <a:p>
            <a:pPr>
              <a:spcBef>
                <a:spcPts val="0"/>
              </a:spcBef>
              <a:buClr>
                <a:schemeClr val="dk1"/>
              </a:buClr>
              <a:buSzPts val="3200"/>
            </a:pPr>
            <a:endParaRPr lang="en-GB" sz="1000" dirty="0"/>
          </a:p>
          <a:p>
            <a:pPr marL="457200" indent="-457200">
              <a:spcBef>
                <a:spcPts val="0"/>
              </a:spcBef>
              <a:buClr>
                <a:schemeClr val="dk1"/>
              </a:buClr>
              <a:buSzPts val="3200"/>
              <a:buFont typeface="Wingdings" panose="05000000000000000000" pitchFamily="2" charset="2"/>
              <a:buChar char="Ø"/>
            </a:pPr>
            <a:r>
              <a:rPr lang="en-GB" sz="2800" dirty="0"/>
              <a:t>Provides MASH referral details</a:t>
            </a:r>
          </a:p>
          <a:p>
            <a:pPr>
              <a:spcBef>
                <a:spcPts val="0"/>
              </a:spcBef>
              <a:buClr>
                <a:schemeClr val="dk1"/>
              </a:buClr>
              <a:buSzPts val="3200"/>
            </a:pPr>
            <a:endParaRPr lang="en-GB" sz="1000" dirty="0"/>
          </a:p>
          <a:p>
            <a:pPr>
              <a:spcBef>
                <a:spcPts val="0"/>
              </a:spcBef>
              <a:buClr>
                <a:schemeClr val="dk1"/>
              </a:buClr>
              <a:buSzPts val="3200"/>
            </a:pPr>
            <a:endParaRPr lang="en-GB" sz="1000" dirty="0"/>
          </a:p>
          <a:p>
            <a:pPr marL="457200" indent="-457200">
              <a:spcBef>
                <a:spcPts val="0"/>
              </a:spcBef>
              <a:buClr>
                <a:schemeClr val="dk1"/>
              </a:buClr>
              <a:buSzPts val="3200"/>
              <a:buFont typeface="Wingdings" panose="05000000000000000000" pitchFamily="2" charset="2"/>
              <a:buChar char="Ø"/>
            </a:pPr>
            <a:r>
              <a:rPr lang="en-GB" sz="2800" dirty="0"/>
              <a:t>Information and advice</a:t>
            </a:r>
          </a:p>
          <a:p>
            <a:pPr>
              <a:spcBef>
                <a:spcPts val="0"/>
              </a:spcBef>
              <a:buClr>
                <a:schemeClr val="dk1"/>
              </a:buClr>
              <a:buSzPts val="3200"/>
            </a:pPr>
            <a:endParaRPr lang="en-GB" sz="1000" dirty="0"/>
          </a:p>
          <a:p>
            <a:pPr>
              <a:spcBef>
                <a:spcPts val="0"/>
              </a:spcBef>
              <a:buClr>
                <a:schemeClr val="dk1"/>
              </a:buClr>
              <a:buSzPts val="3200"/>
            </a:pPr>
            <a:endParaRPr lang="en-GB" sz="1000" dirty="0"/>
          </a:p>
          <a:p>
            <a:pPr marL="457200" indent="-457200">
              <a:spcBef>
                <a:spcPts val="0"/>
              </a:spcBef>
              <a:buClr>
                <a:schemeClr val="dk1"/>
              </a:buClr>
              <a:buSzPts val="3200"/>
              <a:buFont typeface="Wingdings" panose="05000000000000000000" pitchFamily="2" charset="2"/>
              <a:buChar char="Ø"/>
            </a:pPr>
            <a:r>
              <a:rPr lang="en-GB" sz="2800" dirty="0"/>
              <a:t>Form provides an email link to the specialist 24/7 intelligence team.</a:t>
            </a:r>
          </a:p>
        </p:txBody>
      </p:sp>
    </p:spTree>
    <p:extLst>
      <p:ext uri="{BB962C8B-B14F-4D97-AF65-F5344CB8AC3E}">
        <p14:creationId xmlns:p14="http://schemas.microsoft.com/office/powerpoint/2010/main" val="9183043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11226800" cy="7832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COMMUNITY PARTNERSHIP INFORMATION FORM (CPI)</a:t>
            </a:r>
          </a:p>
        </p:txBody>
      </p:sp>
      <p:sp>
        <p:nvSpPr>
          <p:cNvPr id="11"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Accessing the CPI Form and Supporting Information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pic>
        <p:nvPicPr>
          <p:cNvPr id="3" name="Picture 2"/>
          <p:cNvPicPr>
            <a:picLocks noChangeAspect="1"/>
          </p:cNvPicPr>
          <p:nvPr/>
        </p:nvPicPr>
        <p:blipFill rotWithShape="1">
          <a:blip r:embed="rId3"/>
          <a:srcRect l="371" t="11481" r="1851" b="4444"/>
          <a:stretch/>
        </p:blipFill>
        <p:spPr>
          <a:xfrm>
            <a:off x="0" y="0"/>
            <a:ext cx="11467042" cy="6858000"/>
          </a:xfrm>
          <a:prstGeom prst="rect">
            <a:avLst/>
          </a:prstGeom>
        </p:spPr>
      </p:pic>
    </p:spTree>
    <p:extLst>
      <p:ext uri="{BB962C8B-B14F-4D97-AF65-F5344CB8AC3E}">
        <p14:creationId xmlns:p14="http://schemas.microsoft.com/office/powerpoint/2010/main" val="4178439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39E75D-91FD-C34A-9317-83F5094D42B3}"/>
              </a:ext>
            </a:extLst>
          </p:cNvPr>
          <p:cNvSpPr txBox="1"/>
          <p:nvPr/>
        </p:nvSpPr>
        <p:spPr>
          <a:xfrm>
            <a:off x="154694" y="1329745"/>
            <a:ext cx="6385806" cy="4538129"/>
          </a:xfrm>
          <a:prstGeom prst="rect">
            <a:avLst/>
          </a:prstGeom>
          <a:solidFill>
            <a:schemeClr val="bg1">
              <a:lumMod val="95000"/>
            </a:schemeClr>
          </a:solidFill>
        </p:spPr>
        <p:txBody>
          <a:bodyPr wrap="square" lIns="180000" tIns="108000" rIns="180000" bIns="180000">
            <a:spAutoFit/>
          </a:bodyPr>
          <a:lstStyle/>
          <a:p>
            <a:r>
              <a:rPr lang="en-GB" sz="2800" b="1" dirty="0"/>
              <a:t>Safe4me </a:t>
            </a:r>
            <a:r>
              <a:rPr lang="en-GB" sz="2800" u="sng" dirty="0">
                <a:solidFill>
                  <a:srgbClr val="0070C0"/>
                </a:solidFill>
              </a:rPr>
              <a:t>www.safe4me.co.uk/ </a:t>
            </a:r>
          </a:p>
          <a:p>
            <a:endParaRPr lang="en-GB" sz="2000" b="1" dirty="0"/>
          </a:p>
          <a:p>
            <a:pPr marL="457200" indent="-457200">
              <a:buFont typeface="Wingdings" panose="05000000000000000000" pitchFamily="2" charset="2"/>
              <a:buChar char="Ø"/>
            </a:pPr>
            <a:r>
              <a:rPr lang="en-GB" sz="2800" b="1" dirty="0"/>
              <a:t>CCE/County Lines Toolkit</a:t>
            </a:r>
          </a:p>
          <a:p>
            <a:endParaRPr lang="en-GB" sz="1000" b="1" dirty="0"/>
          </a:p>
          <a:p>
            <a:pPr marL="457200" indent="-457200">
              <a:buFont typeface="Wingdings" panose="05000000000000000000" pitchFamily="2" charset="2"/>
              <a:buChar char="Ø"/>
            </a:pPr>
            <a:r>
              <a:rPr lang="en-GB" sz="2800" b="1" dirty="0"/>
              <a:t>Knife Crime Toolkit</a:t>
            </a:r>
          </a:p>
          <a:p>
            <a:endParaRPr lang="en-GB" sz="1000" b="1" dirty="0"/>
          </a:p>
          <a:p>
            <a:pPr marL="457200" indent="-457200">
              <a:buFont typeface="Wingdings" panose="05000000000000000000" pitchFamily="2" charset="2"/>
              <a:buChar char="Ø"/>
            </a:pPr>
            <a:r>
              <a:rPr lang="en-GB" sz="2800" b="1" dirty="0"/>
              <a:t>Go to place for a range of topics</a:t>
            </a:r>
          </a:p>
          <a:p>
            <a:endParaRPr lang="en-GB" sz="1000" b="1" dirty="0"/>
          </a:p>
          <a:p>
            <a:pPr marL="457200" indent="-457200">
              <a:buFont typeface="Wingdings" panose="05000000000000000000" pitchFamily="2" charset="2"/>
              <a:buChar char="Ø"/>
            </a:pPr>
            <a:r>
              <a:rPr lang="en-GB" sz="2800" b="1" dirty="0"/>
              <a:t>News &amp; Events Bulletin Signup</a:t>
            </a:r>
          </a:p>
          <a:p>
            <a:endParaRPr lang="en-GB" sz="1000" b="1" dirty="0"/>
          </a:p>
          <a:p>
            <a:pPr marL="457200" indent="-457200">
              <a:buFont typeface="Wingdings" panose="05000000000000000000" pitchFamily="2" charset="2"/>
              <a:buChar char="Ø"/>
            </a:pPr>
            <a:r>
              <a:rPr lang="en-GB" sz="2800" b="1" dirty="0"/>
              <a:t>Central support contact</a:t>
            </a:r>
          </a:p>
          <a:p>
            <a:pPr marL="457200" indent="-457200">
              <a:buFont typeface="Wingdings" panose="05000000000000000000" pitchFamily="2" charset="2"/>
              <a:buChar char="Ø"/>
            </a:pPr>
            <a:endParaRPr lang="en-GB" sz="2800" b="1" dirty="0"/>
          </a:p>
          <a:p>
            <a:r>
              <a:rPr lang="en-GB" sz="2000" dirty="0">
                <a:solidFill>
                  <a:srgbClr val="0070C0"/>
                </a:solidFill>
                <a:hlinkClick r:id="rId2"/>
              </a:rPr>
              <a:t>schoolyouthengagement@hampshire.pnn.police.uk</a:t>
            </a:r>
            <a:r>
              <a:rPr lang="en-GB" sz="2000" dirty="0">
                <a:solidFill>
                  <a:srgbClr val="0070C0"/>
                </a:solidFill>
              </a:rPr>
              <a:t> </a:t>
            </a:r>
          </a:p>
        </p:txBody>
      </p:sp>
      <p:sp>
        <p:nvSpPr>
          <p:cNvPr id="7" name="TextBox 6">
            <a:extLst>
              <a:ext uri="{FF2B5EF4-FFF2-40B4-BE49-F238E27FC236}">
                <a16:creationId xmlns:a16="http://schemas.microsoft.com/office/drawing/2014/main" id="{B73635A3-2C7E-924D-8A7F-3013348A2EB9}"/>
              </a:ext>
            </a:extLst>
          </p:cNvPr>
          <p:cNvSpPr txBox="1"/>
          <p:nvPr/>
        </p:nvSpPr>
        <p:spPr>
          <a:xfrm>
            <a:off x="154694" y="168067"/>
            <a:ext cx="11199106" cy="84481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path path="circle">
              <a:fillToRect l="100000" b="100000"/>
            </a:path>
            <a:tileRect t="-100000" r="-100000"/>
          </a:gradFill>
        </p:spPr>
        <p:txBody>
          <a:bodyPr wrap="square" lIns="180000" tIns="108000" rIns="180000" bIns="180000">
            <a:spAutoFit/>
          </a:bodyPr>
          <a:lstStyle/>
          <a:p>
            <a:pPr eaLnBrk="1" fontAlgn="auto" hangingPunct="1">
              <a:spcBef>
                <a:spcPts val="0"/>
              </a:spcBef>
              <a:spcAft>
                <a:spcPts val="0"/>
              </a:spcAft>
              <a:defRPr/>
            </a:pPr>
            <a:r>
              <a:rPr lang="en-US" sz="3600" b="1"/>
              <a:t>Safe4me Additional </a:t>
            </a:r>
            <a:r>
              <a:rPr lang="en-US" sz="3600" b="1">
                <a:latin typeface="+mn-lt"/>
              </a:rPr>
              <a:t>Resources</a:t>
            </a:r>
            <a:endParaRPr lang="en-US" sz="3600" b="1" dirty="0">
              <a:latin typeface="+mn-lt"/>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9"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6642100" y="1329745"/>
            <a:ext cx="4699662" cy="4495040"/>
          </a:xfrm>
          <a:prstGeom prst="rect">
            <a:avLst/>
          </a:prstGeom>
          <a:solidFill>
            <a:schemeClr val="accent2">
              <a:lumMod val="20000"/>
              <a:lumOff val="80000"/>
            </a:schemeClr>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buNone/>
            </a:pPr>
            <a:r>
              <a:rPr lang="en-GB" b="1" dirty="0"/>
              <a:t>All available in Safe4me</a:t>
            </a:r>
          </a:p>
          <a:p>
            <a:pPr>
              <a:buNone/>
            </a:pPr>
            <a:r>
              <a:rPr lang="en-GB" sz="2000" b="1" u="sng" dirty="0"/>
              <a:t>County Lines</a:t>
            </a:r>
          </a:p>
          <a:p>
            <a:pPr marL="342900" indent="-342900">
              <a:buFont typeface="Wingdings" panose="05000000000000000000" pitchFamily="2" charset="2"/>
              <a:buChar char="Ø"/>
            </a:pPr>
            <a:r>
              <a:rPr lang="en-GB" sz="2000" b="1" dirty="0"/>
              <a:t>Fearless: </a:t>
            </a:r>
            <a:r>
              <a:rPr lang="en-GB" sz="2000" dirty="0"/>
              <a:t>Free Lesson Plans KS3/4/5</a:t>
            </a:r>
          </a:p>
          <a:p>
            <a:pPr>
              <a:buNone/>
            </a:pPr>
            <a:r>
              <a:rPr lang="en-GB" sz="2000" b="1" u="sng" dirty="0"/>
              <a:t>Knife Crime:</a:t>
            </a:r>
          </a:p>
          <a:p>
            <a:pPr marL="342900" indent="-342900">
              <a:buFont typeface="Wingdings" panose="05000000000000000000" pitchFamily="2" charset="2"/>
              <a:buChar char="Ø"/>
            </a:pPr>
            <a:r>
              <a:rPr lang="en-GB" sz="2000" b="1" dirty="0"/>
              <a:t>#knifefree:</a:t>
            </a:r>
            <a:r>
              <a:rPr lang="en-GB" sz="2000" dirty="0"/>
              <a:t> Free PSHE Association Resources for KS3/4/5</a:t>
            </a:r>
          </a:p>
          <a:p>
            <a:pPr marL="342900" indent="-342900">
              <a:buFont typeface="Wingdings" panose="05000000000000000000" pitchFamily="2" charset="2"/>
              <a:buChar char="Ø"/>
            </a:pPr>
            <a:r>
              <a:rPr lang="en-GB" sz="2000" b="1" dirty="0"/>
              <a:t>Fearless:</a:t>
            </a:r>
            <a:r>
              <a:rPr lang="en-GB" sz="2000" dirty="0"/>
              <a:t> Free Street Crime Lesson Plan Pack for KS3/4/5</a:t>
            </a:r>
          </a:p>
          <a:p>
            <a:pPr marL="342900" indent="-342900">
              <a:buFont typeface="Wingdings" panose="05000000000000000000" pitchFamily="2" charset="2"/>
              <a:buChar char="Ø"/>
            </a:pPr>
            <a:r>
              <a:rPr lang="en-GB" sz="2000" b="1" dirty="0"/>
              <a:t>Resources for KS2: </a:t>
            </a:r>
            <a:r>
              <a:rPr lang="en-GB" sz="2000" dirty="0"/>
              <a:t>The Ben Kinsella Trust &amp; No Knives Better Lives - Scotland (Playing it Safe)</a:t>
            </a:r>
          </a:p>
        </p:txBody>
      </p:sp>
    </p:spTree>
    <p:extLst>
      <p:ext uri="{BB962C8B-B14F-4D97-AF65-F5344CB8AC3E}">
        <p14:creationId xmlns:p14="http://schemas.microsoft.com/office/powerpoint/2010/main" val="1285004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5385" b="9020"/>
          <a:stretch/>
        </p:blipFill>
        <p:spPr>
          <a:xfrm>
            <a:off x="7686146" y="1282470"/>
            <a:ext cx="3651250" cy="4914899"/>
          </a:xfrm>
          <a:prstGeom prst="rect">
            <a:avLst/>
          </a:prstGeom>
          <a:ln>
            <a:noFill/>
          </a:ln>
          <a:effectLst>
            <a:softEdge rad="317500"/>
          </a:effectLst>
        </p:spPr>
      </p:pic>
      <p:sp>
        <p:nvSpPr>
          <p:cNvPr id="10"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11226800" cy="7832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COMMUNITY PARTNERSHIP INFORMATION FORM (CPI)</a:t>
            </a:r>
          </a:p>
        </p:txBody>
      </p:sp>
      <p:sp>
        <p:nvSpPr>
          <p:cNvPr id="11"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Going Forward…. What we will do?</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13" name="TextBox 12">
            <a:extLst>
              <a:ext uri="{FF2B5EF4-FFF2-40B4-BE49-F238E27FC236}">
                <a16:creationId xmlns:a16="http://schemas.microsoft.com/office/drawing/2014/main" id="{9B39E75D-91FD-C34A-9317-83F5094D42B3}"/>
              </a:ext>
            </a:extLst>
          </p:cNvPr>
          <p:cNvSpPr txBox="1"/>
          <p:nvPr/>
        </p:nvSpPr>
        <p:spPr>
          <a:xfrm>
            <a:off x="355600" y="1009191"/>
            <a:ext cx="7200900" cy="5646125"/>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marL="457200" indent="-457200">
              <a:buClr>
                <a:schemeClr val="dk1"/>
              </a:buClr>
              <a:buSzPts val="3200"/>
              <a:buFont typeface="Wingdings" panose="05000000000000000000" pitchFamily="2" charset="2"/>
              <a:buChar char="Ø"/>
            </a:pPr>
            <a:r>
              <a:rPr lang="en-GB" sz="2800" b="1" dirty="0"/>
              <a:t>Scoping digital submission portal</a:t>
            </a:r>
          </a:p>
          <a:p>
            <a:pPr>
              <a:buClr>
                <a:schemeClr val="dk1"/>
              </a:buClr>
              <a:buSzPts val="3200"/>
            </a:pPr>
            <a:endParaRPr lang="en-GB" sz="2400" b="1" dirty="0"/>
          </a:p>
          <a:p>
            <a:pPr marL="457200" indent="-457200">
              <a:buClr>
                <a:schemeClr val="dk1"/>
              </a:buClr>
              <a:buSzPts val="3200"/>
              <a:buFont typeface="Wingdings" panose="05000000000000000000" pitchFamily="2" charset="2"/>
              <a:buChar char="Ø"/>
            </a:pPr>
            <a:r>
              <a:rPr lang="en-GB" sz="2800" b="1" dirty="0"/>
              <a:t>Improve CPI form: </a:t>
            </a:r>
            <a:r>
              <a:rPr lang="en-GB" sz="2800" dirty="0"/>
              <a:t>introduction and highlight the need for provenance</a:t>
            </a:r>
          </a:p>
          <a:p>
            <a:pPr>
              <a:buClr>
                <a:schemeClr val="dk1"/>
              </a:buClr>
              <a:buSzPts val="3200"/>
            </a:pPr>
            <a:endParaRPr lang="en-GB" sz="2400" b="1" dirty="0"/>
          </a:p>
          <a:p>
            <a:pPr marL="457200" indent="-457200">
              <a:buClr>
                <a:schemeClr val="dk1"/>
              </a:buClr>
              <a:buSzPts val="3200"/>
              <a:buFont typeface="Wingdings" panose="05000000000000000000" pitchFamily="2" charset="2"/>
              <a:buChar char="Ø"/>
            </a:pPr>
            <a:r>
              <a:rPr lang="en-GB" sz="2800" b="1" dirty="0"/>
              <a:t>Provide relevant guidance to support content and submission</a:t>
            </a:r>
          </a:p>
          <a:p>
            <a:pPr>
              <a:buClr>
                <a:schemeClr val="dk1"/>
              </a:buClr>
              <a:buSzPts val="3200"/>
            </a:pPr>
            <a:endParaRPr lang="en-GB" sz="2400" b="1" dirty="0"/>
          </a:p>
          <a:p>
            <a:pPr marL="457200" indent="-457200">
              <a:buClr>
                <a:schemeClr val="dk1"/>
              </a:buClr>
              <a:buSzPts val="3200"/>
              <a:buFont typeface="Wingdings" panose="05000000000000000000" pitchFamily="2" charset="2"/>
              <a:buChar char="Ø"/>
            </a:pPr>
            <a:r>
              <a:rPr lang="en-GB" sz="2800" b="1" dirty="0"/>
              <a:t>Provide partners with monthly CPI data performance reports</a:t>
            </a:r>
          </a:p>
          <a:p>
            <a:pPr>
              <a:buClr>
                <a:schemeClr val="dk1"/>
              </a:buClr>
              <a:buSzPts val="3200"/>
            </a:pPr>
            <a:endParaRPr lang="en-GB" sz="2400" b="1" dirty="0"/>
          </a:p>
          <a:p>
            <a:pPr marL="457200" indent="-457200">
              <a:buClr>
                <a:schemeClr val="dk1"/>
              </a:buClr>
              <a:buSzPts val="3200"/>
              <a:buFont typeface="Wingdings" panose="05000000000000000000" pitchFamily="2" charset="2"/>
              <a:buChar char="Ø"/>
            </a:pPr>
            <a:r>
              <a:rPr lang="en-GB" sz="2800" b="1" dirty="0"/>
              <a:t>Continue events for professionals across county</a:t>
            </a:r>
          </a:p>
        </p:txBody>
      </p:sp>
    </p:spTree>
    <p:extLst>
      <p:ext uri="{BB962C8B-B14F-4D97-AF65-F5344CB8AC3E}">
        <p14:creationId xmlns:p14="http://schemas.microsoft.com/office/powerpoint/2010/main" val="265237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5385" b="9020"/>
          <a:stretch/>
        </p:blipFill>
        <p:spPr>
          <a:xfrm>
            <a:off x="324908" y="1368118"/>
            <a:ext cx="3651250" cy="4914899"/>
          </a:xfrm>
          <a:prstGeom prst="rect">
            <a:avLst/>
          </a:prstGeom>
          <a:ln>
            <a:noFill/>
          </a:ln>
          <a:effectLst>
            <a:softEdge rad="317500"/>
          </a:effectLst>
        </p:spPr>
      </p:pic>
      <p:sp>
        <p:nvSpPr>
          <p:cNvPr id="10" name="TextBox 4">
            <a:extLst>
              <a:ext uri="{FF2B5EF4-FFF2-40B4-BE49-F238E27FC236}">
                <a16:creationId xmlns:a16="http://schemas.microsoft.com/office/drawing/2014/main" id="{CD4A5AC6-DB58-2245-A310-349652D8320D}"/>
              </a:ext>
            </a:extLst>
          </p:cNvPr>
          <p:cNvSpPr txBox="1">
            <a:spLocks noChangeArrowheads="1"/>
          </p:cNvSpPr>
          <p:nvPr/>
        </p:nvSpPr>
        <p:spPr bwMode="auto">
          <a:xfrm>
            <a:off x="0" y="0"/>
            <a:ext cx="11226800" cy="78325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COMMUNITY PARTNERSHIP INFORMATION FORM (CPI)</a:t>
            </a:r>
          </a:p>
        </p:txBody>
      </p:sp>
      <p:sp>
        <p:nvSpPr>
          <p:cNvPr id="11" name="TextBox 4">
            <a:extLst>
              <a:ext uri="{FF2B5EF4-FFF2-40B4-BE49-F238E27FC236}">
                <a16:creationId xmlns:a16="http://schemas.microsoft.com/office/drawing/2014/main" id="{CD4A5AC6-DB58-2245-A310-349652D8320D}"/>
              </a:ext>
            </a:extLst>
          </p:cNvPr>
          <p:cNvSpPr txBox="1">
            <a:spLocks noGrp="1" noChangeArrowheads="1"/>
          </p:cNvSpPr>
          <p:nvPr>
            <p:ph type="title"/>
          </p:nvPr>
        </p:nvSpPr>
        <p:spPr bwMode="auto">
          <a:xfrm>
            <a:off x="0" y="4144"/>
            <a:ext cx="11467042" cy="783255"/>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r="100000" b="100000"/>
            </a:path>
            <a:tileRect l="-100000" t="-100000"/>
          </a:gra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3200" b="1" dirty="0">
                <a:solidFill>
                  <a:schemeClr val="bg1"/>
                </a:solidFill>
              </a:rPr>
              <a:t>Going Forward…. What can you do?</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
        <p:nvSpPr>
          <p:cNvPr id="13" name="TextBox 12">
            <a:extLst>
              <a:ext uri="{FF2B5EF4-FFF2-40B4-BE49-F238E27FC236}">
                <a16:creationId xmlns:a16="http://schemas.microsoft.com/office/drawing/2014/main" id="{9B39E75D-91FD-C34A-9317-83F5094D42B3}"/>
              </a:ext>
            </a:extLst>
          </p:cNvPr>
          <p:cNvSpPr txBox="1"/>
          <p:nvPr/>
        </p:nvSpPr>
        <p:spPr>
          <a:xfrm>
            <a:off x="4076700" y="1016002"/>
            <a:ext cx="7289800" cy="5619132"/>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path path="circle">
              <a:fillToRect t="100000" r="100000"/>
            </a:path>
            <a:tileRect l="-100000" b="-100000"/>
          </a:gradFill>
          <a:effectLst>
            <a:softEdge rad="127000"/>
          </a:effectLst>
        </p:spPr>
        <p:txBody>
          <a:bodyPr wrap="square" lIns="180000" tIns="108000" rIns="180000" bIns="180000">
            <a:spAutoFit/>
          </a:bodyPr>
          <a:lstStyle/>
          <a:p>
            <a:pPr marL="457200" indent="-457200">
              <a:buClr>
                <a:schemeClr val="dk1"/>
              </a:buClr>
              <a:buSzPts val="3200"/>
              <a:buFont typeface="Wingdings" panose="05000000000000000000" pitchFamily="2" charset="2"/>
              <a:buChar char="Ø"/>
            </a:pPr>
            <a:r>
              <a:rPr lang="en-GB" sz="2800" b="1" dirty="0"/>
              <a:t>Discuss: </a:t>
            </a:r>
            <a:r>
              <a:rPr lang="en-GB" sz="2800" dirty="0"/>
              <a:t>talk about this with the relevant people within your organisation</a:t>
            </a:r>
          </a:p>
          <a:p>
            <a:pPr marL="457200" indent="-457200">
              <a:buClr>
                <a:schemeClr val="dk1"/>
              </a:buClr>
              <a:buSzPts val="3200"/>
              <a:buFont typeface="Wingdings" panose="05000000000000000000" pitchFamily="2" charset="2"/>
              <a:buChar char="Ø"/>
            </a:pPr>
            <a:endParaRPr lang="en-GB" sz="2800" b="1" dirty="0"/>
          </a:p>
          <a:p>
            <a:pPr marL="457200" indent="-457200">
              <a:buClr>
                <a:schemeClr val="dk1"/>
              </a:buClr>
              <a:buSzPts val="3200"/>
              <a:buFont typeface="Wingdings" panose="05000000000000000000" pitchFamily="2" charset="2"/>
              <a:buChar char="Ø"/>
            </a:pPr>
            <a:r>
              <a:rPr lang="en-GB" sz="2800" b="1" dirty="0"/>
              <a:t>Action: </a:t>
            </a:r>
            <a:r>
              <a:rPr lang="en-GB" sz="2800" dirty="0"/>
              <a:t>consider a plan/strategy formed on what your organisation could do to tackle the threat and risk of drug-related harm and crime in communities - County Lines, CCE and CSE</a:t>
            </a:r>
          </a:p>
          <a:p>
            <a:pPr marL="457200" indent="-457200">
              <a:buClr>
                <a:schemeClr val="dk1"/>
              </a:buClr>
              <a:buSzPts val="3200"/>
              <a:buFont typeface="Wingdings" panose="05000000000000000000" pitchFamily="2" charset="2"/>
              <a:buChar char="Ø"/>
            </a:pPr>
            <a:endParaRPr lang="en-GB" sz="2800" b="1" dirty="0"/>
          </a:p>
          <a:p>
            <a:pPr marL="457200" indent="-457200">
              <a:buClr>
                <a:schemeClr val="dk1"/>
              </a:buClr>
              <a:buSzPts val="3200"/>
              <a:buFont typeface="Wingdings" panose="05000000000000000000" pitchFamily="2" charset="2"/>
              <a:buChar char="Ø"/>
            </a:pPr>
            <a:r>
              <a:rPr lang="en-GB" sz="2800" b="1" dirty="0"/>
              <a:t>Awareness: </a:t>
            </a:r>
            <a:r>
              <a:rPr lang="en-GB" sz="2800" dirty="0"/>
              <a:t>share your knowledge - encourage others to use the CPI form and increase quality of information</a:t>
            </a:r>
          </a:p>
        </p:txBody>
      </p:sp>
    </p:spTree>
    <p:extLst>
      <p:ext uri="{BB962C8B-B14F-4D97-AF65-F5344CB8AC3E}">
        <p14:creationId xmlns:p14="http://schemas.microsoft.com/office/powerpoint/2010/main" val="157482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B44FB2-DD68-7E49-88FB-2D7CCF81C2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5869" y="4010046"/>
            <a:ext cx="3485408" cy="1074667"/>
          </a:xfrm>
          <a:prstGeom prst="rect">
            <a:avLst/>
          </a:prstGeom>
        </p:spPr>
      </p:pic>
      <p:pic>
        <p:nvPicPr>
          <p:cNvPr id="12" name="Picture 11">
            <a:extLst>
              <a:ext uri="{FF2B5EF4-FFF2-40B4-BE49-F238E27FC236}">
                <a16:creationId xmlns:a16="http://schemas.microsoft.com/office/drawing/2014/main" id="{63B9BDD5-5FBA-994B-9A33-1DC33D3C1C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353" y="3890913"/>
            <a:ext cx="3073616" cy="1567544"/>
          </a:xfrm>
          <a:prstGeom prst="rect">
            <a:avLst/>
          </a:prstGeom>
        </p:spPr>
      </p:pic>
      <p:sp>
        <p:nvSpPr>
          <p:cNvPr id="2" name="TextBox 1"/>
          <p:cNvSpPr txBox="1"/>
          <p:nvPr/>
        </p:nvSpPr>
        <p:spPr>
          <a:xfrm>
            <a:off x="2603500" y="1320800"/>
            <a:ext cx="6947777" cy="1569660"/>
          </a:xfrm>
          <a:prstGeom prst="rect">
            <a:avLst/>
          </a:prstGeom>
          <a:noFill/>
        </p:spPr>
        <p:txBody>
          <a:bodyPr wrap="square" rtlCol="0">
            <a:spAutoFit/>
          </a:bodyPr>
          <a:lstStyle/>
          <a:p>
            <a:pPr algn="ctr"/>
            <a:r>
              <a:rPr lang="en-GB" sz="9600" dirty="0">
                <a:solidFill>
                  <a:schemeClr val="bg1"/>
                </a:solidFill>
              </a:rPr>
              <a:t>Questions</a:t>
            </a:r>
          </a:p>
        </p:txBody>
      </p:sp>
    </p:spTree>
    <p:extLst>
      <p:ext uri="{BB962C8B-B14F-4D97-AF65-F5344CB8AC3E}">
        <p14:creationId xmlns:p14="http://schemas.microsoft.com/office/powerpoint/2010/main" val="198588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65642"/>
            <a:ext cx="10515600" cy="6726713"/>
          </a:xfrm>
          <a:prstGeom prst="rect">
            <a:avLst/>
          </a:prstGeom>
        </p:spPr>
        <p:txBody>
          <a:bodyPr wrap="square">
            <a:spAutoFit/>
          </a:bodyPr>
          <a:lstStyle/>
          <a:p>
            <a:pPr>
              <a:lnSpc>
                <a:spcPct val="120000"/>
              </a:lnSpc>
            </a:pPr>
            <a:r>
              <a:rPr lang="en-GB" sz="4400" b="1" dirty="0"/>
              <a:t>County Lines - Home Office term for drug networks deriving from “Urban Hubs” that supply drugs to </a:t>
            </a:r>
          </a:p>
          <a:p>
            <a:pPr>
              <a:lnSpc>
                <a:spcPct val="120000"/>
              </a:lnSpc>
            </a:pPr>
            <a:r>
              <a:rPr lang="en-GB" sz="4400" b="1" dirty="0"/>
              <a:t>outer-city, suburban and coastal areas using dedicated mobile phone lines or “deal lines” - presenting significant risks to children, vulnerable adults and communities.</a:t>
            </a:r>
          </a:p>
          <a:p>
            <a:pPr>
              <a:lnSpc>
                <a:spcPct val="120000"/>
              </a:lnSpc>
            </a:pPr>
            <a:endParaRPr lang="en-GB" sz="800" dirty="0"/>
          </a:p>
        </p:txBody>
      </p:sp>
    </p:spTree>
    <p:extLst>
      <p:ext uri="{BB962C8B-B14F-4D97-AF65-F5344CB8AC3E}">
        <p14:creationId xmlns:p14="http://schemas.microsoft.com/office/powerpoint/2010/main" val="277949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21D00AB-DE8B-4C40-AC31-86EE5ADBEA6F}"/>
              </a:ext>
            </a:extLst>
          </p:cNvPr>
          <p:cNvCxnSpPr/>
          <p:nvPr/>
        </p:nvCxnSpPr>
        <p:spPr>
          <a:xfrm>
            <a:off x="2074863" y="3322638"/>
            <a:ext cx="0" cy="376237"/>
          </a:xfrm>
          <a:prstGeom prst="straightConnector1">
            <a:avLst/>
          </a:prstGeom>
          <a:ln w="25400">
            <a:solidFill>
              <a:schemeClr val="accent5"/>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3635A3-2C7E-924D-8A7F-3013348A2EB9}"/>
              </a:ext>
            </a:extLst>
          </p:cNvPr>
          <p:cNvSpPr txBox="1"/>
          <p:nvPr/>
        </p:nvSpPr>
        <p:spPr>
          <a:xfrm>
            <a:off x="336550" y="323850"/>
            <a:ext cx="3459163" cy="2796307"/>
          </a:xfrm>
          <a:prstGeom prst="rect">
            <a:avLst/>
          </a:prstGeom>
          <a:solidFill>
            <a:schemeClr val="accent2"/>
          </a:solidFill>
        </p:spPr>
        <p:txBody>
          <a:bodyPr lIns="180000" tIns="108000" rIns="180000" bIns="180000">
            <a:spAutoFit/>
          </a:bodyPr>
          <a:lstStyle/>
          <a:p>
            <a:pPr>
              <a:lnSpc>
                <a:spcPct val="150000"/>
              </a:lnSpc>
              <a:defRPr/>
            </a:pPr>
            <a:r>
              <a:rPr lang="en-GB" altLang="en-US" sz="2800" b="1" dirty="0">
                <a:solidFill>
                  <a:schemeClr val="bg1"/>
                </a:solidFill>
              </a:rPr>
              <a:t>Street supply of Crack cocaine and heroin into another County</a:t>
            </a:r>
          </a:p>
        </p:txBody>
      </p:sp>
      <p:sp>
        <p:nvSpPr>
          <p:cNvPr id="8" name="TextBox 8">
            <a:extLst>
              <a:ext uri="{FF2B5EF4-FFF2-40B4-BE49-F238E27FC236}">
                <a16:creationId xmlns:a16="http://schemas.microsoft.com/office/drawing/2014/main" id="{E0252E4C-E5AA-6A43-9DBA-F308F0CBA1DD}"/>
              </a:ext>
            </a:extLst>
          </p:cNvPr>
          <p:cNvSpPr txBox="1">
            <a:spLocks noChangeArrowheads="1"/>
          </p:cNvSpPr>
          <p:nvPr/>
        </p:nvSpPr>
        <p:spPr bwMode="auto">
          <a:xfrm>
            <a:off x="3951288" y="323850"/>
            <a:ext cx="3459162" cy="1121809"/>
          </a:xfrm>
          <a:prstGeom prst="rect">
            <a:avLst/>
          </a:prstGeom>
          <a:solidFill>
            <a:schemeClr val="bg2">
              <a:lumMod val="90000"/>
              <a:alpha val="59999"/>
            </a:schemeClr>
          </a:solidFill>
          <a:ln>
            <a:noFill/>
          </a:ln>
        </p:spPr>
        <p:txBody>
          <a:bodyPr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None/>
            </a:pPr>
            <a:r>
              <a:rPr lang="en-US" altLang="en-US" sz="5400" b="1" dirty="0">
                <a:cs typeface="Arial" panose="020B0604020202020204" pitchFamily="34" charset="0"/>
              </a:rPr>
              <a:t>Synopsis</a:t>
            </a:r>
          </a:p>
        </p:txBody>
      </p:sp>
      <p:sp>
        <p:nvSpPr>
          <p:cNvPr id="9"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3951288" y="1616928"/>
            <a:ext cx="3579812" cy="2229805"/>
          </a:xfrm>
          <a:prstGeom prst="rect">
            <a:avLst/>
          </a:prstGeom>
          <a:solidFill>
            <a:schemeClr val="accent4"/>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50000"/>
              </a:lnSpc>
              <a:spcBef>
                <a:spcPct val="0"/>
              </a:spcBef>
              <a:buNone/>
            </a:pPr>
            <a:r>
              <a:rPr lang="en-GB" altLang="en-US" b="1" dirty="0"/>
              <a:t>Use hire cars &amp; railways to travel into counties</a:t>
            </a:r>
          </a:p>
        </p:txBody>
      </p:sp>
      <p:sp>
        <p:nvSpPr>
          <p:cNvPr id="16" name="TextBox 15">
            <a:extLst>
              <a:ext uri="{FF2B5EF4-FFF2-40B4-BE49-F238E27FC236}">
                <a16:creationId xmlns:a16="http://schemas.microsoft.com/office/drawing/2014/main" id="{DDC93C3A-D80D-3546-90B4-055B2E81F57B}"/>
              </a:ext>
            </a:extLst>
          </p:cNvPr>
          <p:cNvSpPr txBox="1"/>
          <p:nvPr/>
        </p:nvSpPr>
        <p:spPr>
          <a:xfrm>
            <a:off x="332205" y="3322638"/>
            <a:ext cx="3459163" cy="3318834"/>
          </a:xfrm>
          <a:prstGeom prst="rect">
            <a:avLst/>
          </a:prstGeom>
          <a:solidFill>
            <a:schemeClr val="accent6"/>
          </a:solidFill>
        </p:spPr>
        <p:txBody>
          <a:bodyPr lIns="180000" tIns="108000" rIns="180000" bIns="180000"/>
          <a:lstStyle/>
          <a:p>
            <a:r>
              <a:rPr lang="en-GB" altLang="en-US" sz="2800" b="1" dirty="0"/>
              <a:t>From an ‘Urban Hub’ </a:t>
            </a:r>
            <a:endParaRPr lang="en-GB" altLang="en-US" sz="2800" dirty="0"/>
          </a:p>
          <a:p>
            <a:pPr>
              <a:lnSpc>
                <a:spcPct val="150000"/>
              </a:lnSpc>
            </a:pPr>
            <a:r>
              <a:rPr lang="en-GB" altLang="en-US" sz="2800" dirty="0"/>
              <a:t>London</a:t>
            </a:r>
          </a:p>
          <a:p>
            <a:pPr>
              <a:lnSpc>
                <a:spcPct val="150000"/>
              </a:lnSpc>
            </a:pPr>
            <a:r>
              <a:rPr lang="en-GB" altLang="en-US" sz="2800" dirty="0"/>
              <a:t>Liverpool Manchester</a:t>
            </a:r>
          </a:p>
        </p:txBody>
      </p:sp>
      <p:sp>
        <p:nvSpPr>
          <p:cNvPr id="18" name="Hexagon 17">
            <a:extLst>
              <a:ext uri="{FF2B5EF4-FFF2-40B4-BE49-F238E27FC236}">
                <a16:creationId xmlns:a16="http://schemas.microsoft.com/office/drawing/2014/main" id="{49FBD122-196B-664C-B884-614B09B09D71}"/>
              </a:ext>
            </a:extLst>
          </p:cNvPr>
          <p:cNvSpPr/>
          <p:nvPr/>
        </p:nvSpPr>
        <p:spPr bwMode="auto">
          <a:xfrm>
            <a:off x="7734300" y="469787"/>
            <a:ext cx="3481784" cy="3229087"/>
          </a:xfrm>
          <a:prstGeom prst="hexagon">
            <a:avLst>
              <a:gd name="adj" fmla="val 16414"/>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solidFill>
                <a:srgbClr val="002060"/>
              </a:solidFill>
            </a:endParaRPr>
          </a:p>
        </p:txBody>
      </p:sp>
      <p:sp>
        <p:nvSpPr>
          <p:cNvPr id="3" name="Rectangle 2"/>
          <p:cNvSpPr/>
          <p:nvPr/>
        </p:nvSpPr>
        <p:spPr>
          <a:xfrm>
            <a:off x="3986828" y="3994593"/>
            <a:ext cx="6312871" cy="2646878"/>
          </a:xfrm>
          <a:prstGeom prst="rect">
            <a:avLst/>
          </a:prstGeom>
          <a:solidFill>
            <a:schemeClr val="accent1">
              <a:lumMod val="20000"/>
              <a:lumOff val="80000"/>
            </a:schemeClr>
          </a:solidFill>
        </p:spPr>
        <p:txBody>
          <a:bodyPr wrap="square">
            <a:spAutoFit/>
          </a:bodyPr>
          <a:lstStyle/>
          <a:p>
            <a:r>
              <a:rPr lang="en-GB" altLang="en-US" sz="2800" b="1" dirty="0"/>
              <a:t>Aggravating factors: </a:t>
            </a:r>
          </a:p>
          <a:p>
            <a:endParaRPr lang="en-GB" altLang="en-US" sz="1200" b="1" dirty="0"/>
          </a:p>
          <a:p>
            <a:pPr marL="457200" indent="-457200">
              <a:lnSpc>
                <a:spcPct val="150000"/>
              </a:lnSpc>
              <a:buFont typeface="Wingdings" panose="05000000000000000000" pitchFamily="2" charset="2"/>
              <a:buChar char="Ø"/>
            </a:pPr>
            <a:r>
              <a:rPr lang="en-GB" altLang="en-US" sz="2800" dirty="0"/>
              <a:t>Cuckoo nesting vulnerable adults</a:t>
            </a:r>
          </a:p>
          <a:p>
            <a:pPr marL="457200" indent="-457200">
              <a:lnSpc>
                <a:spcPct val="150000"/>
              </a:lnSpc>
              <a:buFont typeface="Wingdings" panose="05000000000000000000" pitchFamily="2" charset="2"/>
              <a:buChar char="Ø"/>
            </a:pPr>
            <a:r>
              <a:rPr lang="en-GB" altLang="en-US" sz="2800" dirty="0"/>
              <a:t>Child exploitation (CCE/CSE)</a:t>
            </a:r>
          </a:p>
          <a:p>
            <a:pPr marL="457200" indent="-457200">
              <a:lnSpc>
                <a:spcPct val="150000"/>
              </a:lnSpc>
              <a:buFont typeface="Wingdings" panose="05000000000000000000" pitchFamily="2" charset="2"/>
              <a:buChar char="Ø"/>
            </a:pPr>
            <a:r>
              <a:rPr lang="en-GB" altLang="en-US" sz="2800" dirty="0"/>
              <a:t>Violence &amp; weapons</a:t>
            </a:r>
          </a:p>
        </p:txBody>
      </p:sp>
      <p:sp>
        <p:nvSpPr>
          <p:cNvPr id="15" name="TextBox 14"/>
          <p:cNvSpPr txBox="1"/>
          <p:nvPr/>
        </p:nvSpPr>
        <p:spPr>
          <a:xfrm>
            <a:off x="8062138" y="745502"/>
            <a:ext cx="2826108" cy="2677656"/>
          </a:xfrm>
          <a:prstGeom prst="rect">
            <a:avLst/>
          </a:prstGeom>
          <a:noFill/>
        </p:spPr>
        <p:txBody>
          <a:bodyPr wrap="square" rtlCol="0">
            <a:spAutoFit/>
          </a:bodyPr>
          <a:lstStyle/>
          <a:p>
            <a:pPr algn="ctr">
              <a:lnSpc>
                <a:spcPct val="150000"/>
              </a:lnSpc>
            </a:pPr>
            <a:r>
              <a:rPr lang="en-GB" altLang="en-US" sz="2800" b="1" dirty="0">
                <a:solidFill>
                  <a:schemeClr val="bg1"/>
                </a:solidFill>
              </a:rPr>
              <a:t>Deal Phones</a:t>
            </a:r>
          </a:p>
          <a:p>
            <a:pPr algn="ctr">
              <a:lnSpc>
                <a:spcPct val="150000"/>
              </a:lnSpc>
            </a:pPr>
            <a:r>
              <a:rPr lang="en-GB" altLang="en-US" sz="2800" dirty="0">
                <a:solidFill>
                  <a:schemeClr val="bg1"/>
                </a:solidFill>
              </a:rPr>
              <a:t>Pay as you go mobile with brand name</a:t>
            </a: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224263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021D00AB-DE8B-4C40-AC31-86EE5ADBEA6F}"/>
              </a:ext>
            </a:extLst>
          </p:cNvPr>
          <p:cNvCxnSpPr/>
          <p:nvPr/>
        </p:nvCxnSpPr>
        <p:spPr>
          <a:xfrm>
            <a:off x="2074863" y="3322638"/>
            <a:ext cx="0" cy="376237"/>
          </a:xfrm>
          <a:prstGeom prst="straightConnector1">
            <a:avLst/>
          </a:prstGeom>
          <a:ln w="25400">
            <a:solidFill>
              <a:schemeClr val="accent5"/>
            </a:solidFill>
            <a:headEnd w="lg" len="med"/>
            <a:tailEnd type="triangle" w="lg"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73635A3-2C7E-924D-8A7F-3013348A2EB9}"/>
              </a:ext>
            </a:extLst>
          </p:cNvPr>
          <p:cNvSpPr txBox="1"/>
          <p:nvPr/>
        </p:nvSpPr>
        <p:spPr>
          <a:xfrm>
            <a:off x="172630" y="341145"/>
            <a:ext cx="3778657" cy="3522466"/>
          </a:xfrm>
          <a:prstGeom prst="rect">
            <a:avLst/>
          </a:prstGeom>
          <a:solidFill>
            <a:schemeClr val="accent2"/>
          </a:solidFill>
        </p:spPr>
        <p:txBody>
          <a:bodyPr wrap="square" lIns="180000" tIns="108000" rIns="180000" bIns="180000">
            <a:spAutoFit/>
          </a:bodyPr>
          <a:lstStyle/>
          <a:p>
            <a:pPr>
              <a:lnSpc>
                <a:spcPct val="150000"/>
              </a:lnSpc>
              <a:defRPr/>
            </a:pPr>
            <a:r>
              <a:rPr lang="en-GB" altLang="en-US" sz="2800" b="1" dirty="0">
                <a:solidFill>
                  <a:schemeClr val="bg1"/>
                </a:solidFill>
              </a:rPr>
              <a:t>Lucrative business!</a:t>
            </a:r>
          </a:p>
          <a:p>
            <a:pPr>
              <a:lnSpc>
                <a:spcPct val="150000"/>
              </a:lnSpc>
              <a:defRPr/>
            </a:pPr>
            <a:r>
              <a:rPr lang="en-GB" altLang="en-US" sz="2800" b="1" dirty="0">
                <a:solidFill>
                  <a:schemeClr val="bg1"/>
                </a:solidFill>
              </a:rPr>
              <a:t>Criminal intent is not perversion or cruelty of the vulnerable</a:t>
            </a:r>
          </a:p>
        </p:txBody>
      </p:sp>
      <p:sp>
        <p:nvSpPr>
          <p:cNvPr id="8" name="TextBox 8">
            <a:extLst>
              <a:ext uri="{FF2B5EF4-FFF2-40B4-BE49-F238E27FC236}">
                <a16:creationId xmlns:a16="http://schemas.microsoft.com/office/drawing/2014/main" id="{E0252E4C-E5AA-6A43-9DBA-F308F0CBA1DD}"/>
              </a:ext>
            </a:extLst>
          </p:cNvPr>
          <p:cNvSpPr txBox="1">
            <a:spLocks noChangeArrowheads="1"/>
          </p:cNvSpPr>
          <p:nvPr/>
        </p:nvSpPr>
        <p:spPr bwMode="auto">
          <a:xfrm>
            <a:off x="4115207" y="347109"/>
            <a:ext cx="3935412" cy="1121809"/>
          </a:xfrm>
          <a:prstGeom prst="rect">
            <a:avLst/>
          </a:prstGeom>
          <a:solidFill>
            <a:schemeClr val="bg2">
              <a:lumMod val="90000"/>
              <a:alpha val="59999"/>
            </a:schemeClr>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None/>
            </a:pPr>
            <a:r>
              <a:rPr lang="en-US" altLang="en-US" sz="5400" b="1" dirty="0">
                <a:cs typeface="Arial" panose="020B0604020202020204" pitchFamily="34" charset="0"/>
              </a:rPr>
              <a:t>Motivation</a:t>
            </a:r>
          </a:p>
        </p:txBody>
      </p:sp>
      <p:sp>
        <p:nvSpPr>
          <p:cNvPr id="9"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4115207" y="4454098"/>
            <a:ext cx="7149694" cy="2098487"/>
          </a:xfrm>
          <a:prstGeom prst="rect">
            <a:avLst/>
          </a:prstGeom>
          <a:solidFill>
            <a:schemeClr val="accent4"/>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buNone/>
              <a:defRPr/>
            </a:pPr>
            <a:r>
              <a:rPr lang="en-GB" altLang="en-US" b="1" dirty="0"/>
              <a:t>A kilo of heroin costs £40,000</a:t>
            </a:r>
          </a:p>
          <a:p>
            <a:pPr algn="ctr">
              <a:buNone/>
              <a:defRPr/>
            </a:pPr>
            <a:r>
              <a:rPr lang="en-GB" altLang="en-US" b="1" dirty="0"/>
              <a:t>Using cutting agents to break it down into 10,000 street deals </a:t>
            </a:r>
          </a:p>
          <a:p>
            <a:pPr algn="ctr">
              <a:buNone/>
              <a:defRPr/>
            </a:pPr>
            <a:r>
              <a:rPr lang="en-GB" altLang="en-US" b="1" dirty="0"/>
              <a:t>@ £10 per deal = £200,000</a:t>
            </a:r>
          </a:p>
        </p:txBody>
      </p:sp>
      <p:sp>
        <p:nvSpPr>
          <p:cNvPr id="16" name="TextBox 15">
            <a:extLst>
              <a:ext uri="{FF2B5EF4-FFF2-40B4-BE49-F238E27FC236}">
                <a16:creationId xmlns:a16="http://schemas.microsoft.com/office/drawing/2014/main" id="{DDC93C3A-D80D-3546-90B4-055B2E81F57B}"/>
              </a:ext>
            </a:extLst>
          </p:cNvPr>
          <p:cNvSpPr txBox="1"/>
          <p:nvPr/>
        </p:nvSpPr>
        <p:spPr>
          <a:xfrm>
            <a:off x="172630" y="4032693"/>
            <a:ext cx="3740436" cy="2647675"/>
          </a:xfrm>
          <a:prstGeom prst="rect">
            <a:avLst/>
          </a:prstGeom>
          <a:solidFill>
            <a:schemeClr val="accent6"/>
          </a:solidFill>
        </p:spPr>
        <p:txBody>
          <a:bodyPr lIns="180000" tIns="108000" rIns="180000" bIns="180000"/>
          <a:lstStyle/>
          <a:p>
            <a:pPr>
              <a:lnSpc>
                <a:spcPct val="150000"/>
              </a:lnSpc>
            </a:pPr>
            <a:r>
              <a:rPr lang="en-GB" altLang="en-US" sz="2800" b="1" dirty="0"/>
              <a:t>This business is about money, bling/assets and peer/street status</a:t>
            </a:r>
          </a:p>
        </p:txBody>
      </p:sp>
      <p:sp>
        <p:nvSpPr>
          <p:cNvPr id="18" name="Hexagon 17">
            <a:extLst>
              <a:ext uri="{FF2B5EF4-FFF2-40B4-BE49-F238E27FC236}">
                <a16:creationId xmlns:a16="http://schemas.microsoft.com/office/drawing/2014/main" id="{49FBD122-196B-664C-B884-614B09B09D71}"/>
              </a:ext>
            </a:extLst>
          </p:cNvPr>
          <p:cNvSpPr/>
          <p:nvPr/>
        </p:nvSpPr>
        <p:spPr bwMode="auto">
          <a:xfrm>
            <a:off x="8214539" y="682531"/>
            <a:ext cx="3145603" cy="3016344"/>
          </a:xfrm>
          <a:prstGeom prst="hexagon">
            <a:avLst>
              <a:gd name="adj" fmla="val 16414"/>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b="1" dirty="0">
              <a:solidFill>
                <a:srgbClr val="002060"/>
              </a:solidFill>
            </a:endParaRPr>
          </a:p>
        </p:txBody>
      </p:sp>
      <p:sp>
        <p:nvSpPr>
          <p:cNvPr id="3" name="Rectangle 2"/>
          <p:cNvSpPr/>
          <p:nvPr/>
        </p:nvSpPr>
        <p:spPr>
          <a:xfrm>
            <a:off x="4115208" y="1647620"/>
            <a:ext cx="3935412" cy="2597827"/>
          </a:xfrm>
          <a:prstGeom prst="rect">
            <a:avLst/>
          </a:prstGeom>
          <a:solidFill>
            <a:schemeClr val="accent1">
              <a:lumMod val="20000"/>
              <a:lumOff val="80000"/>
            </a:schemeClr>
          </a:solidFill>
        </p:spPr>
        <p:txBody>
          <a:bodyPr wrap="square">
            <a:spAutoFit/>
          </a:bodyPr>
          <a:lstStyle/>
          <a:p>
            <a:pPr>
              <a:lnSpc>
                <a:spcPct val="150000"/>
              </a:lnSpc>
            </a:pPr>
            <a:r>
              <a:rPr lang="en-GB" altLang="en-US" sz="2800" b="1" dirty="0"/>
              <a:t>The dealers are often ‘victims of society’ who have limited access to role models</a:t>
            </a:r>
          </a:p>
        </p:txBody>
      </p:sp>
      <p:sp>
        <p:nvSpPr>
          <p:cNvPr id="15" name="TextBox 14"/>
          <p:cNvSpPr txBox="1"/>
          <p:nvPr/>
        </p:nvSpPr>
        <p:spPr>
          <a:xfrm>
            <a:off x="8534034" y="938929"/>
            <a:ext cx="2578466" cy="2400657"/>
          </a:xfrm>
          <a:prstGeom prst="rect">
            <a:avLst/>
          </a:prstGeom>
          <a:noFill/>
        </p:spPr>
        <p:txBody>
          <a:bodyPr wrap="square" rtlCol="0">
            <a:spAutoFit/>
          </a:bodyPr>
          <a:lstStyle/>
          <a:p>
            <a:pPr>
              <a:lnSpc>
                <a:spcPct val="150000"/>
              </a:lnSpc>
              <a:spcBef>
                <a:spcPct val="0"/>
              </a:spcBef>
              <a:buNone/>
            </a:pPr>
            <a:r>
              <a:rPr lang="en-GB" altLang="en-US" sz="2000" b="1" dirty="0">
                <a:solidFill>
                  <a:schemeClr val="bg1"/>
                </a:solidFill>
              </a:rPr>
              <a:t>The crack cocaine and heroin supply trade is possibly </a:t>
            </a:r>
          </a:p>
          <a:p>
            <a:pPr>
              <a:lnSpc>
                <a:spcPct val="150000"/>
              </a:lnSpc>
              <a:spcBef>
                <a:spcPct val="0"/>
              </a:spcBef>
              <a:buNone/>
            </a:pPr>
            <a:r>
              <a:rPr lang="en-GB" altLang="en-US" sz="2000" b="1" dirty="0">
                <a:solidFill>
                  <a:schemeClr val="bg1"/>
                </a:solidFill>
              </a:rPr>
              <a:t>the most lucrative criminal enterprise</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323022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3635A3-2C7E-924D-8A7F-3013348A2EB9}"/>
              </a:ext>
            </a:extLst>
          </p:cNvPr>
          <p:cNvSpPr txBox="1"/>
          <p:nvPr/>
        </p:nvSpPr>
        <p:spPr>
          <a:xfrm>
            <a:off x="172631" y="341145"/>
            <a:ext cx="3548470" cy="1503645"/>
          </a:xfrm>
          <a:prstGeom prst="rect">
            <a:avLst/>
          </a:prstGeom>
          <a:solidFill>
            <a:schemeClr val="accent2"/>
          </a:solidFill>
        </p:spPr>
        <p:txBody>
          <a:bodyPr wrap="square" lIns="180000" tIns="108000" rIns="180000" bIns="180000">
            <a:spAutoFit/>
          </a:bodyPr>
          <a:lstStyle/>
          <a:p>
            <a:pPr>
              <a:lnSpc>
                <a:spcPct val="150000"/>
              </a:lnSpc>
              <a:defRPr/>
            </a:pPr>
            <a:r>
              <a:rPr lang="en-GB" altLang="en-US" sz="2800" b="1" dirty="0">
                <a:solidFill>
                  <a:schemeClr val="bg1"/>
                </a:solidFill>
              </a:rPr>
              <a:t>Not generally Cannabis supply</a:t>
            </a:r>
          </a:p>
        </p:txBody>
      </p:sp>
      <p:sp>
        <p:nvSpPr>
          <p:cNvPr id="8" name="TextBox 8">
            <a:extLst>
              <a:ext uri="{FF2B5EF4-FFF2-40B4-BE49-F238E27FC236}">
                <a16:creationId xmlns:a16="http://schemas.microsoft.com/office/drawing/2014/main" id="{E0252E4C-E5AA-6A43-9DBA-F308F0CBA1DD}"/>
              </a:ext>
            </a:extLst>
          </p:cNvPr>
          <p:cNvSpPr txBox="1">
            <a:spLocks noChangeArrowheads="1"/>
          </p:cNvSpPr>
          <p:nvPr/>
        </p:nvSpPr>
        <p:spPr bwMode="auto">
          <a:xfrm>
            <a:off x="5167720" y="341145"/>
            <a:ext cx="4254908" cy="1121809"/>
          </a:xfrm>
          <a:prstGeom prst="rect">
            <a:avLst/>
          </a:prstGeom>
          <a:solidFill>
            <a:schemeClr val="bg2">
              <a:lumMod val="90000"/>
              <a:alpha val="59999"/>
            </a:schemeClr>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nSpc>
                <a:spcPct val="100000"/>
              </a:lnSpc>
              <a:spcBef>
                <a:spcPct val="0"/>
              </a:spcBef>
              <a:buNone/>
            </a:pPr>
            <a:r>
              <a:rPr lang="en-US" altLang="en-US" sz="5400" b="1" dirty="0">
                <a:cs typeface="Arial" panose="020B0604020202020204" pitchFamily="34" charset="0"/>
              </a:rPr>
              <a:t>Commodity</a:t>
            </a:r>
          </a:p>
        </p:txBody>
      </p:sp>
      <p:sp>
        <p:nvSpPr>
          <p:cNvPr id="9" name="TextBox 9">
            <a:extLst>
              <a:ext uri="{FF2B5EF4-FFF2-40B4-BE49-F238E27FC236}">
                <a16:creationId xmlns:a16="http://schemas.microsoft.com/office/drawing/2014/main" id="{61075E20-241D-0243-A1DD-3C15CB10B7A5}"/>
              </a:ext>
            </a:extLst>
          </p:cNvPr>
          <p:cNvSpPr txBox="1">
            <a:spLocks noChangeArrowheads="1"/>
          </p:cNvSpPr>
          <p:nvPr/>
        </p:nvSpPr>
        <p:spPr bwMode="auto">
          <a:xfrm>
            <a:off x="3885018" y="3857647"/>
            <a:ext cx="7379881" cy="2742766"/>
          </a:xfrm>
          <a:prstGeom prst="rect">
            <a:avLst/>
          </a:prstGeom>
          <a:solidFill>
            <a:schemeClr val="accent4"/>
          </a:solidFill>
          <a:ln>
            <a:noFill/>
          </a:ln>
        </p:spPr>
        <p:txBody>
          <a:bodyPr wrap="square" lIns="180000" tIns="108000" rIns="180000" bIns="180000">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457200" indent="-457200">
              <a:buFont typeface="Wingdings" panose="05000000000000000000" pitchFamily="2" charset="2"/>
              <a:buChar char="Ø"/>
            </a:pPr>
            <a:r>
              <a:rPr lang="en-GB" altLang="en-US" b="1" dirty="0"/>
              <a:t>Murder</a:t>
            </a:r>
          </a:p>
          <a:p>
            <a:pPr marL="457200" indent="-457200">
              <a:buFont typeface="Wingdings" panose="05000000000000000000" pitchFamily="2" charset="2"/>
              <a:buChar char="Ø"/>
            </a:pPr>
            <a:r>
              <a:rPr lang="en-GB" altLang="en-US" b="1" dirty="0"/>
              <a:t>Assault </a:t>
            </a:r>
          </a:p>
          <a:p>
            <a:pPr marL="457200" indent="-457200">
              <a:buFont typeface="Wingdings" panose="05000000000000000000" pitchFamily="2" charset="2"/>
              <a:buChar char="Ø"/>
            </a:pPr>
            <a:r>
              <a:rPr lang="en-GB" altLang="en-US" b="1" dirty="0"/>
              <a:t>Sexual assault/exploitation</a:t>
            </a:r>
          </a:p>
          <a:p>
            <a:pPr marL="457200" indent="-457200">
              <a:buFont typeface="Wingdings" panose="05000000000000000000" pitchFamily="2" charset="2"/>
              <a:buChar char="Ø"/>
            </a:pPr>
            <a:r>
              <a:rPr lang="en-GB" altLang="en-US" b="1" dirty="0"/>
              <a:t>Money laundering</a:t>
            </a:r>
          </a:p>
          <a:p>
            <a:pPr marL="457200" indent="-457200">
              <a:buFont typeface="Wingdings" panose="05000000000000000000" pitchFamily="2" charset="2"/>
              <a:buChar char="Ø"/>
            </a:pPr>
            <a:r>
              <a:rPr lang="en-GB" altLang="en-US" b="1" dirty="0"/>
              <a:t>Modern day slavery</a:t>
            </a:r>
          </a:p>
        </p:txBody>
      </p:sp>
      <p:sp>
        <p:nvSpPr>
          <p:cNvPr id="16" name="TextBox 15">
            <a:extLst>
              <a:ext uri="{FF2B5EF4-FFF2-40B4-BE49-F238E27FC236}">
                <a16:creationId xmlns:a16="http://schemas.microsoft.com/office/drawing/2014/main" id="{DDC93C3A-D80D-3546-90B4-055B2E81F57B}"/>
              </a:ext>
            </a:extLst>
          </p:cNvPr>
          <p:cNvSpPr txBox="1"/>
          <p:nvPr/>
        </p:nvSpPr>
        <p:spPr>
          <a:xfrm>
            <a:off x="172630" y="2101215"/>
            <a:ext cx="3548471" cy="2291627"/>
          </a:xfrm>
          <a:prstGeom prst="rect">
            <a:avLst/>
          </a:prstGeom>
          <a:solidFill>
            <a:schemeClr val="accent6"/>
          </a:solidFill>
        </p:spPr>
        <p:txBody>
          <a:bodyPr lIns="180000" tIns="108000" rIns="180000" bIns="180000"/>
          <a:lstStyle/>
          <a:p>
            <a:pPr>
              <a:lnSpc>
                <a:spcPct val="150000"/>
              </a:lnSpc>
            </a:pPr>
            <a:r>
              <a:rPr lang="en-GB" altLang="en-US" sz="2800" b="1" dirty="0"/>
              <a:t>Not generally MDMA or other party drugs</a:t>
            </a:r>
          </a:p>
        </p:txBody>
      </p:sp>
      <p:sp>
        <p:nvSpPr>
          <p:cNvPr id="3" name="Rectangle 2"/>
          <p:cNvSpPr/>
          <p:nvPr/>
        </p:nvSpPr>
        <p:spPr>
          <a:xfrm>
            <a:off x="3885019" y="1647620"/>
            <a:ext cx="7379881" cy="2031325"/>
          </a:xfrm>
          <a:prstGeom prst="rect">
            <a:avLst/>
          </a:prstGeom>
          <a:solidFill>
            <a:schemeClr val="accent1">
              <a:lumMod val="20000"/>
              <a:lumOff val="80000"/>
            </a:schemeClr>
          </a:solidFill>
        </p:spPr>
        <p:txBody>
          <a:bodyPr wrap="square">
            <a:spAutoFit/>
          </a:bodyPr>
          <a:lstStyle/>
          <a:p>
            <a:pPr>
              <a:lnSpc>
                <a:spcPct val="150000"/>
              </a:lnSpc>
            </a:pPr>
            <a:r>
              <a:rPr lang="en-GB" altLang="en-US" sz="2800" b="1" dirty="0"/>
              <a:t>Not generally other crime types, albeit associated aggravating factors can present other crimes</a:t>
            </a:r>
          </a:p>
        </p:txBody>
      </p:sp>
      <p:sp>
        <p:nvSpPr>
          <p:cNvPr id="10" name="TextBox 9">
            <a:extLst>
              <a:ext uri="{FF2B5EF4-FFF2-40B4-BE49-F238E27FC236}">
                <a16:creationId xmlns:a16="http://schemas.microsoft.com/office/drawing/2014/main" id="{9B39E75D-91FD-C34A-9317-83F5094D42B3}"/>
              </a:ext>
            </a:extLst>
          </p:cNvPr>
          <p:cNvSpPr txBox="1"/>
          <p:nvPr/>
        </p:nvSpPr>
        <p:spPr>
          <a:xfrm>
            <a:off x="172630" y="4649267"/>
            <a:ext cx="3548471" cy="1906639"/>
          </a:xfrm>
          <a:prstGeom prst="rect">
            <a:avLst/>
          </a:prstGeom>
          <a:solidFill>
            <a:schemeClr val="accent5"/>
          </a:solidFill>
        </p:spPr>
        <p:txBody>
          <a:bodyPr wrap="square" lIns="180000" tIns="108000" rIns="180000" bIns="180000">
            <a:spAutoFit/>
          </a:bodyPr>
          <a:lstStyle/>
          <a:p>
            <a:pPr>
              <a:lnSpc>
                <a:spcPct val="150000"/>
              </a:lnSpc>
            </a:pPr>
            <a:r>
              <a:rPr lang="en-GB" altLang="en-US" sz="2800" b="1" dirty="0"/>
              <a:t>Not generally powder cocaine </a:t>
            </a:r>
            <a:r>
              <a:rPr lang="en-GB" altLang="en-US" sz="1400" dirty="0"/>
              <a:t>(recent reports suggest this on the rise)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7042" y="6083300"/>
            <a:ext cx="774700" cy="774700"/>
          </a:xfrm>
          <a:prstGeom prst="rect">
            <a:avLst/>
          </a:prstGeom>
        </p:spPr>
      </p:pic>
    </p:spTree>
    <p:extLst>
      <p:ext uri="{BB962C8B-B14F-4D97-AF65-F5344CB8AC3E}">
        <p14:creationId xmlns:p14="http://schemas.microsoft.com/office/powerpoint/2010/main" val="2346406165"/>
      </p:ext>
    </p:extLst>
  </p:cSld>
  <p:clrMapOvr>
    <a:masterClrMapping/>
  </p:clrMapOvr>
</p:sld>
</file>

<file path=ppt/theme/theme1.xml><?xml version="1.0" encoding="utf-8"?>
<a:theme xmlns:a="http://schemas.openxmlformats.org/drawingml/2006/main" name="Office Theme">
  <a:themeElements>
    <a:clrScheme name="Safe4me">
      <a:dk1>
        <a:srgbClr val="000000"/>
      </a:dk1>
      <a:lt1>
        <a:srgbClr val="FFFFFF"/>
      </a:lt1>
      <a:dk2>
        <a:srgbClr val="44546A"/>
      </a:dk2>
      <a:lt2>
        <a:srgbClr val="E7E6E6"/>
      </a:lt2>
      <a:accent1>
        <a:srgbClr val="B3D918"/>
      </a:accent1>
      <a:accent2>
        <a:srgbClr val="24C7ED"/>
      </a:accent2>
      <a:accent3>
        <a:srgbClr val="FF5369"/>
      </a:accent3>
      <a:accent4>
        <a:srgbClr val="FFC000"/>
      </a:accent4>
      <a:accent5>
        <a:srgbClr val="00D5C5"/>
      </a:accent5>
      <a:accent6>
        <a:srgbClr val="ED8BBD"/>
      </a:accent6>
      <a:hlink>
        <a:srgbClr val="0040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4me slide CCE" id="{7058FC55-66C1-4502-B272-A64125CC2965}" vid="{7668C2C6-3E73-4893-A6CF-FE040F2A28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Safe4me slide CCE</Template>
  <TotalTime>3209</TotalTime>
  <Words>3847</Words>
  <Application>Microsoft Office PowerPoint</Application>
  <PresentationFormat>Widescreen</PresentationFormat>
  <Paragraphs>639</Paragraphs>
  <Slides>56</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Wingdings</vt:lpstr>
      <vt:lpstr>Office Theme</vt:lpstr>
      <vt:lpstr>‘County Lines’ Child Criminal Exploitation  &amp;  Police Information Sharing Processes </vt:lpstr>
      <vt:lpstr>What will be covered in this presentation</vt:lpstr>
      <vt:lpstr>TDCI Ross Toms: 19 year Journey</vt:lpstr>
      <vt:lpstr>PowerPoint Presentation</vt:lpstr>
      <vt:lpstr>Introduction</vt:lpstr>
      <vt:lpstr>PowerPoint Presentation</vt:lpstr>
      <vt:lpstr>PowerPoint Presentation</vt:lpstr>
      <vt:lpstr>PowerPoint Presentation</vt:lpstr>
      <vt:lpstr>PowerPoint Presentation</vt:lpstr>
      <vt:lpstr>Crack Cocaine</vt:lpstr>
      <vt:lpstr>Powder Cocaine</vt:lpstr>
      <vt:lpstr>Heroin</vt:lpstr>
      <vt:lpstr>Kinder Egg Cases</vt:lpstr>
      <vt:lpstr>The Deal Phone</vt:lpstr>
      <vt:lpstr>Trains and Hire Cars</vt:lpstr>
      <vt:lpstr>Terminology of “County Lines</vt:lpstr>
      <vt:lpstr>Terminology of “County Lines</vt:lpstr>
      <vt:lpstr>Terminology of County Lines </vt:lpstr>
      <vt:lpstr>Examples of Text Messaging</vt:lpstr>
      <vt:lpstr>The reality of County Lines</vt:lpstr>
      <vt:lpstr>The reality of County Lines</vt:lpstr>
      <vt:lpstr>The reality of County Lines</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PowerPoint Presentation</vt:lpstr>
      <vt:lpstr>PowerPoint Presentation</vt:lpstr>
      <vt:lpstr>PowerPoint Presentation</vt:lpstr>
      <vt:lpstr>PowerPoint Presentation</vt:lpstr>
      <vt:lpstr>         </vt:lpstr>
      <vt:lpstr>Introduction to Community Partnership Information Form</vt:lpstr>
      <vt:lpstr>PowerPoint Presentation</vt:lpstr>
      <vt:lpstr>PowerPoint Presentation</vt:lpstr>
      <vt:lpstr>PowerPoint Presentation</vt:lpstr>
      <vt:lpstr>‘Sterile Corridor’</vt:lpstr>
      <vt:lpstr>PowerPoint Presentation</vt:lpstr>
      <vt:lpstr>PowerPoint Presentation</vt:lpstr>
      <vt:lpstr>PowerPoint Presentation</vt:lpstr>
      <vt:lpstr>PowerPoint Presentation</vt:lpstr>
      <vt:lpstr>‘Communicate with Caution’</vt:lpstr>
      <vt:lpstr>Importance of providing detailed information</vt:lpstr>
      <vt:lpstr>Completing the CPI Form</vt:lpstr>
      <vt:lpstr>CPI Examples: Best Practice Document</vt:lpstr>
      <vt:lpstr>Accessing the CPI Form and Supporting Information</vt:lpstr>
      <vt:lpstr>Accessing the CPI Form and Supporting Information</vt:lpstr>
      <vt:lpstr>PowerPoint Presentation</vt:lpstr>
      <vt:lpstr>Going Forward…. What we will do?</vt:lpstr>
      <vt:lpstr>Going Forward…. What can you do?</vt:lpstr>
      <vt:lpstr>PowerPoint Presentation</vt:lpstr>
    </vt:vector>
  </TitlesOfParts>
  <Company>Hampshire Constabulary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Criminal Exploitation</dc:title>
  <dc:creator>Carrick, Maria</dc:creator>
  <cp:lastModifiedBy>Anstey, Matt</cp:lastModifiedBy>
  <cp:revision>165</cp:revision>
  <dcterms:created xsi:type="dcterms:W3CDTF">2019-01-18T17:39:13Z</dcterms:created>
  <dcterms:modified xsi:type="dcterms:W3CDTF">2020-02-10T21:11:22Z</dcterms:modified>
</cp:coreProperties>
</file>