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6"/>
    <p:sldMasterId id="2147483768" r:id="rId7"/>
    <p:sldMasterId id="2147483770" r:id="rId8"/>
  </p:sldMasterIdLst>
  <p:notesMasterIdLst>
    <p:notesMasterId r:id="rId33"/>
  </p:notesMasterIdLst>
  <p:handoutMasterIdLst>
    <p:handoutMasterId r:id="rId34"/>
  </p:handoutMasterIdLst>
  <p:sldIdLst>
    <p:sldId id="266" r:id="rId9"/>
    <p:sldId id="306" r:id="rId10"/>
    <p:sldId id="272" r:id="rId11"/>
    <p:sldId id="273" r:id="rId12"/>
    <p:sldId id="289" r:id="rId13"/>
    <p:sldId id="290" r:id="rId14"/>
    <p:sldId id="285" r:id="rId15"/>
    <p:sldId id="304" r:id="rId16"/>
    <p:sldId id="307" r:id="rId17"/>
    <p:sldId id="308" r:id="rId18"/>
    <p:sldId id="291" r:id="rId19"/>
    <p:sldId id="300" r:id="rId20"/>
    <p:sldId id="301" r:id="rId21"/>
    <p:sldId id="298" r:id="rId22"/>
    <p:sldId id="294" r:id="rId23"/>
    <p:sldId id="303" r:id="rId24"/>
    <p:sldId id="305" r:id="rId25"/>
    <p:sldId id="269" r:id="rId26"/>
    <p:sldId id="275" r:id="rId27"/>
    <p:sldId id="276" r:id="rId28"/>
    <p:sldId id="277" r:id="rId29"/>
    <p:sldId id="309" r:id="rId30"/>
    <p:sldId id="265" r:id="rId31"/>
    <p:sldId id="271" r:id="rId32"/>
  </p:sldIdLst>
  <p:sldSz cx="12192000" cy="6858000"/>
  <p:notesSz cx="6623050" cy="9810750"/>
  <p:defaultTextStyle>
    <a:defPPr>
      <a:defRPr lang="en-GB"/>
    </a:defPPr>
    <a:lvl1pPr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F4D1DE-4A76-484F-8689-6027E07C29C6}" v="195" dt="2023-11-24T09:55:20.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17"/>
    <p:restoredTop sz="85328" autoAdjust="0"/>
  </p:normalViewPr>
  <p:slideViewPr>
    <p:cSldViewPr>
      <p:cViewPr varScale="1">
        <p:scale>
          <a:sx n="94" d="100"/>
          <a:sy n="94" d="100"/>
        </p:scale>
        <p:origin x="6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Wendy (Childrens Services)" userId="ccf14525-30ec-4eb3-9ec0-c8e827388be1" providerId="ADAL" clId="{C6F4D1DE-4A76-484F-8689-6027E07C29C6}"/>
    <pc:docChg chg="custSel addSld modSld">
      <pc:chgData name="Scott, Wendy (Childrens Services)" userId="ccf14525-30ec-4eb3-9ec0-c8e827388be1" providerId="ADAL" clId="{C6F4D1DE-4A76-484F-8689-6027E07C29C6}" dt="2023-11-24T09:55:44.957" v="1263" actId="122"/>
      <pc:docMkLst>
        <pc:docMk/>
      </pc:docMkLst>
      <pc:sldChg chg="modSp mod">
        <pc:chgData name="Scott, Wendy (Childrens Services)" userId="ccf14525-30ec-4eb3-9ec0-c8e827388be1" providerId="ADAL" clId="{C6F4D1DE-4A76-484F-8689-6027E07C29C6}" dt="2023-11-24T09:35:28.228" v="1080" actId="20577"/>
        <pc:sldMkLst>
          <pc:docMk/>
          <pc:sldMk cId="0" sldId="265"/>
        </pc:sldMkLst>
        <pc:spChg chg="mod">
          <ac:chgData name="Scott, Wendy (Childrens Services)" userId="ccf14525-30ec-4eb3-9ec0-c8e827388be1" providerId="ADAL" clId="{C6F4D1DE-4A76-484F-8689-6027E07C29C6}" dt="2023-11-24T08:38:58.862" v="1"/>
          <ac:spMkLst>
            <pc:docMk/>
            <pc:sldMk cId="0" sldId="265"/>
            <ac:spMk id="13313" creationId="{04E89043-39A9-4075-B4DC-8F0E8B003ADA}"/>
          </ac:spMkLst>
        </pc:spChg>
        <pc:spChg chg="mod">
          <ac:chgData name="Scott, Wendy (Childrens Services)" userId="ccf14525-30ec-4eb3-9ec0-c8e827388be1" providerId="ADAL" clId="{C6F4D1DE-4A76-484F-8689-6027E07C29C6}" dt="2023-11-24T09:35:28.228" v="1080" actId="20577"/>
          <ac:spMkLst>
            <pc:docMk/>
            <pc:sldMk cId="0" sldId="265"/>
            <ac:spMk id="13314" creationId="{2469DFA1-D2E7-4B78-98F1-B6E6889FAE8B}"/>
          </ac:spMkLst>
        </pc:spChg>
      </pc:sldChg>
      <pc:sldChg chg="addSp modSp mod">
        <pc:chgData name="Scott, Wendy (Childrens Services)" userId="ccf14525-30ec-4eb3-9ec0-c8e827388be1" providerId="ADAL" clId="{C6F4D1DE-4A76-484F-8689-6027E07C29C6}" dt="2023-11-24T09:55:44.957" v="1263" actId="122"/>
        <pc:sldMkLst>
          <pc:docMk/>
          <pc:sldMk cId="0" sldId="266"/>
        </pc:sldMkLst>
        <pc:spChg chg="add mod">
          <ac:chgData name="Scott, Wendy (Childrens Services)" userId="ccf14525-30ec-4eb3-9ec0-c8e827388be1" providerId="ADAL" clId="{C6F4D1DE-4A76-484F-8689-6027E07C29C6}" dt="2023-11-24T09:55:44.957" v="1263" actId="122"/>
          <ac:spMkLst>
            <pc:docMk/>
            <pc:sldMk cId="0" sldId="266"/>
            <ac:spMk id="2" creationId="{47CB230F-34A3-6D5E-2831-9EFCE123834C}"/>
          </ac:spMkLst>
        </pc:spChg>
      </pc:sldChg>
      <pc:sldChg chg="modSp">
        <pc:chgData name="Scott, Wendy (Childrens Services)" userId="ccf14525-30ec-4eb3-9ec0-c8e827388be1" providerId="ADAL" clId="{C6F4D1DE-4A76-484F-8689-6027E07C29C6}" dt="2023-11-24T08:38:58.862" v="1"/>
        <pc:sldMkLst>
          <pc:docMk/>
          <pc:sldMk cId="2378014023" sldId="269"/>
        </pc:sldMkLst>
        <pc:spChg chg="mod">
          <ac:chgData name="Scott, Wendy (Childrens Services)" userId="ccf14525-30ec-4eb3-9ec0-c8e827388be1" providerId="ADAL" clId="{C6F4D1DE-4A76-484F-8689-6027E07C29C6}" dt="2023-11-24T08:38:58.862" v="1"/>
          <ac:spMkLst>
            <pc:docMk/>
            <pc:sldMk cId="2378014023" sldId="269"/>
            <ac:spMk id="2" creationId="{D9850D0B-4085-4B22-900E-C36141ACAE03}"/>
          </ac:spMkLst>
        </pc:spChg>
        <pc:spChg chg="mod">
          <ac:chgData name="Scott, Wendy (Childrens Services)" userId="ccf14525-30ec-4eb3-9ec0-c8e827388be1" providerId="ADAL" clId="{C6F4D1DE-4A76-484F-8689-6027E07C29C6}" dt="2023-11-24T08:38:58.862" v="1"/>
          <ac:spMkLst>
            <pc:docMk/>
            <pc:sldMk cId="2378014023" sldId="269"/>
            <ac:spMk id="3" creationId="{E3E339C0-0D52-4552-9CF5-045260A50FBE}"/>
          </ac:spMkLst>
        </pc:spChg>
      </pc:sldChg>
      <pc:sldChg chg="modSp">
        <pc:chgData name="Scott, Wendy (Childrens Services)" userId="ccf14525-30ec-4eb3-9ec0-c8e827388be1" providerId="ADAL" clId="{C6F4D1DE-4A76-484F-8689-6027E07C29C6}" dt="2023-11-24T08:38:58.862" v="1"/>
        <pc:sldMkLst>
          <pc:docMk/>
          <pc:sldMk cId="1161909980" sldId="271"/>
        </pc:sldMkLst>
        <pc:spChg chg="mod">
          <ac:chgData name="Scott, Wendy (Childrens Services)" userId="ccf14525-30ec-4eb3-9ec0-c8e827388be1" providerId="ADAL" clId="{C6F4D1DE-4A76-484F-8689-6027E07C29C6}" dt="2023-11-24T08:38:58.862" v="1"/>
          <ac:spMkLst>
            <pc:docMk/>
            <pc:sldMk cId="1161909980" sldId="271"/>
            <ac:spMk id="2" creationId="{4243F182-6247-4366-9471-2E7582A5D679}"/>
          </ac:spMkLst>
        </pc:spChg>
        <pc:spChg chg="mod">
          <ac:chgData name="Scott, Wendy (Childrens Services)" userId="ccf14525-30ec-4eb3-9ec0-c8e827388be1" providerId="ADAL" clId="{C6F4D1DE-4A76-484F-8689-6027E07C29C6}" dt="2023-11-24T08:38:58.862" v="1"/>
          <ac:spMkLst>
            <pc:docMk/>
            <pc:sldMk cId="1161909980" sldId="271"/>
            <ac:spMk id="3" creationId="{2DD3AD9E-F895-4508-8C7C-CCEAFB70FC68}"/>
          </ac:spMkLst>
        </pc:spChg>
      </pc:sldChg>
      <pc:sldChg chg="modSp modNotesTx">
        <pc:chgData name="Scott, Wendy (Childrens Services)" userId="ccf14525-30ec-4eb3-9ec0-c8e827388be1" providerId="ADAL" clId="{C6F4D1DE-4A76-484F-8689-6027E07C29C6}" dt="2023-11-24T08:46:07.780" v="229" actId="20577"/>
        <pc:sldMkLst>
          <pc:docMk/>
          <pc:sldMk cId="3174161453" sldId="272"/>
        </pc:sldMkLst>
        <pc:spChg chg="mod">
          <ac:chgData name="Scott, Wendy (Childrens Services)" userId="ccf14525-30ec-4eb3-9ec0-c8e827388be1" providerId="ADAL" clId="{C6F4D1DE-4A76-484F-8689-6027E07C29C6}" dt="2023-11-24T08:38:58.862" v="1"/>
          <ac:spMkLst>
            <pc:docMk/>
            <pc:sldMk cId="3174161453" sldId="272"/>
            <ac:spMk id="2" creationId="{47659A9D-D036-42DC-9571-1C3DBCDDD785}"/>
          </ac:spMkLst>
        </pc:spChg>
        <pc:picChg chg="mod">
          <ac:chgData name="Scott, Wendy (Childrens Services)" userId="ccf14525-30ec-4eb3-9ec0-c8e827388be1" providerId="ADAL" clId="{C6F4D1DE-4A76-484F-8689-6027E07C29C6}" dt="2023-11-24T08:45:39.606" v="144" actId="1076"/>
          <ac:picMkLst>
            <pc:docMk/>
            <pc:sldMk cId="3174161453" sldId="272"/>
            <ac:picMk id="4" creationId="{C69D2C11-29B6-4248-B92E-73FBF06973A7}"/>
          </ac:picMkLst>
        </pc:picChg>
      </pc:sldChg>
      <pc:sldChg chg="addSp delSp modSp mod">
        <pc:chgData name="Scott, Wendy (Childrens Services)" userId="ccf14525-30ec-4eb3-9ec0-c8e827388be1" providerId="ADAL" clId="{C6F4D1DE-4A76-484F-8689-6027E07C29C6}" dt="2023-11-24T09:45:46.358" v="1234" actId="14100"/>
        <pc:sldMkLst>
          <pc:docMk/>
          <pc:sldMk cId="536983914" sldId="273"/>
        </pc:sldMkLst>
        <pc:spChg chg="add mod">
          <ac:chgData name="Scott, Wendy (Childrens Services)" userId="ccf14525-30ec-4eb3-9ec0-c8e827388be1" providerId="ADAL" clId="{C6F4D1DE-4A76-484F-8689-6027E07C29C6}" dt="2023-11-24T09:45:40.911" v="1232" actId="1076"/>
          <ac:spMkLst>
            <pc:docMk/>
            <pc:sldMk cId="536983914" sldId="273"/>
            <ac:spMk id="3" creationId="{E6B60062-13D7-438E-ADED-7CC3651C34F0}"/>
          </ac:spMkLst>
        </pc:spChg>
        <pc:picChg chg="add mod">
          <ac:chgData name="Scott, Wendy (Childrens Services)" userId="ccf14525-30ec-4eb3-9ec0-c8e827388be1" providerId="ADAL" clId="{C6F4D1DE-4A76-484F-8689-6027E07C29C6}" dt="2023-11-24T09:45:46.358" v="1234" actId="14100"/>
          <ac:picMkLst>
            <pc:docMk/>
            <pc:sldMk cId="536983914" sldId="273"/>
            <ac:picMk id="2" creationId="{03461B32-7162-6A91-AEF3-F4D837AD65C3}"/>
          </ac:picMkLst>
        </pc:picChg>
        <pc:picChg chg="del">
          <ac:chgData name="Scott, Wendy (Childrens Services)" userId="ccf14525-30ec-4eb3-9ec0-c8e827388be1" providerId="ADAL" clId="{C6F4D1DE-4A76-484F-8689-6027E07C29C6}" dt="2023-11-24T09:45:06.999" v="1192" actId="478"/>
          <ac:picMkLst>
            <pc:docMk/>
            <pc:sldMk cId="536983914" sldId="273"/>
            <ac:picMk id="2050" creationId="{59F2AF41-D3C0-4043-BFA8-710FB6C9C490}"/>
          </ac:picMkLst>
        </pc:picChg>
      </pc:sldChg>
      <pc:sldChg chg="modSp">
        <pc:chgData name="Scott, Wendy (Childrens Services)" userId="ccf14525-30ec-4eb3-9ec0-c8e827388be1" providerId="ADAL" clId="{C6F4D1DE-4A76-484F-8689-6027E07C29C6}" dt="2023-11-24T08:38:58.862" v="1"/>
        <pc:sldMkLst>
          <pc:docMk/>
          <pc:sldMk cId="1444298340" sldId="275"/>
        </pc:sldMkLst>
        <pc:spChg chg="mod">
          <ac:chgData name="Scott, Wendy (Childrens Services)" userId="ccf14525-30ec-4eb3-9ec0-c8e827388be1" providerId="ADAL" clId="{C6F4D1DE-4A76-484F-8689-6027E07C29C6}" dt="2023-11-24T08:38:58.862" v="1"/>
          <ac:spMkLst>
            <pc:docMk/>
            <pc:sldMk cId="1444298340" sldId="275"/>
            <ac:spMk id="2" creationId="{A82726DC-C12F-413D-834D-86C05BA89569}"/>
          </ac:spMkLst>
        </pc:spChg>
        <pc:spChg chg="mod">
          <ac:chgData name="Scott, Wendy (Childrens Services)" userId="ccf14525-30ec-4eb3-9ec0-c8e827388be1" providerId="ADAL" clId="{C6F4D1DE-4A76-484F-8689-6027E07C29C6}" dt="2023-11-24T08:38:58.862" v="1"/>
          <ac:spMkLst>
            <pc:docMk/>
            <pc:sldMk cId="1444298340" sldId="275"/>
            <ac:spMk id="3" creationId="{2A26D2DF-70B2-4257-AC7C-967EA6E01FDF}"/>
          </ac:spMkLst>
        </pc:spChg>
      </pc:sldChg>
      <pc:sldChg chg="modSp">
        <pc:chgData name="Scott, Wendy (Childrens Services)" userId="ccf14525-30ec-4eb3-9ec0-c8e827388be1" providerId="ADAL" clId="{C6F4D1DE-4A76-484F-8689-6027E07C29C6}" dt="2023-11-24T08:38:58.862" v="1"/>
        <pc:sldMkLst>
          <pc:docMk/>
          <pc:sldMk cId="3563286129" sldId="276"/>
        </pc:sldMkLst>
        <pc:spChg chg="mod">
          <ac:chgData name="Scott, Wendy (Childrens Services)" userId="ccf14525-30ec-4eb3-9ec0-c8e827388be1" providerId="ADAL" clId="{C6F4D1DE-4A76-484F-8689-6027E07C29C6}" dt="2023-11-24T08:38:58.862" v="1"/>
          <ac:spMkLst>
            <pc:docMk/>
            <pc:sldMk cId="3563286129" sldId="276"/>
            <ac:spMk id="4" creationId="{A56D62B2-B62E-4F4B-8A7E-B5405FC539EA}"/>
          </ac:spMkLst>
        </pc:spChg>
        <pc:spChg chg="mod">
          <ac:chgData name="Scott, Wendy (Childrens Services)" userId="ccf14525-30ec-4eb3-9ec0-c8e827388be1" providerId="ADAL" clId="{C6F4D1DE-4A76-484F-8689-6027E07C29C6}" dt="2023-11-24T08:38:58.862" v="1"/>
          <ac:spMkLst>
            <pc:docMk/>
            <pc:sldMk cId="3563286129" sldId="276"/>
            <ac:spMk id="5" creationId="{EDE1FDB4-B2F3-4AAA-AF15-E988D9EE6E96}"/>
          </ac:spMkLst>
        </pc:spChg>
      </pc:sldChg>
      <pc:sldChg chg="modSp modNotesTx">
        <pc:chgData name="Scott, Wendy (Childrens Services)" userId="ccf14525-30ec-4eb3-9ec0-c8e827388be1" providerId="ADAL" clId="{C6F4D1DE-4A76-484F-8689-6027E07C29C6}" dt="2023-11-24T09:36:55.231" v="1151" actId="20577"/>
        <pc:sldMkLst>
          <pc:docMk/>
          <pc:sldMk cId="3041155315" sldId="277"/>
        </pc:sldMkLst>
        <pc:spChg chg="mod">
          <ac:chgData name="Scott, Wendy (Childrens Services)" userId="ccf14525-30ec-4eb3-9ec0-c8e827388be1" providerId="ADAL" clId="{C6F4D1DE-4A76-484F-8689-6027E07C29C6}" dt="2023-11-24T08:38:58.862" v="1"/>
          <ac:spMkLst>
            <pc:docMk/>
            <pc:sldMk cId="3041155315" sldId="277"/>
            <ac:spMk id="2" creationId="{44A288F2-1566-4BE4-A614-D45AF1549F87}"/>
          </ac:spMkLst>
        </pc:spChg>
        <pc:spChg chg="mod">
          <ac:chgData name="Scott, Wendy (Childrens Services)" userId="ccf14525-30ec-4eb3-9ec0-c8e827388be1" providerId="ADAL" clId="{C6F4D1DE-4A76-484F-8689-6027E07C29C6}" dt="2023-11-24T08:38:58.862" v="1"/>
          <ac:spMkLst>
            <pc:docMk/>
            <pc:sldMk cId="3041155315" sldId="277"/>
            <ac:spMk id="3" creationId="{1417F205-61E1-4501-A853-B8665D9EB5E7}"/>
          </ac:spMkLst>
        </pc:spChg>
      </pc:sldChg>
      <pc:sldChg chg="modSp">
        <pc:chgData name="Scott, Wendy (Childrens Services)" userId="ccf14525-30ec-4eb3-9ec0-c8e827388be1" providerId="ADAL" clId="{C6F4D1DE-4A76-484F-8689-6027E07C29C6}" dt="2023-11-24T08:41:28.576" v="137" actId="962"/>
        <pc:sldMkLst>
          <pc:docMk/>
          <pc:sldMk cId="3704442879" sldId="285"/>
        </pc:sldMkLst>
        <pc:picChg chg="mod">
          <ac:chgData name="Scott, Wendy (Childrens Services)" userId="ccf14525-30ec-4eb3-9ec0-c8e827388be1" providerId="ADAL" clId="{C6F4D1DE-4A76-484F-8689-6027E07C29C6}" dt="2023-11-24T08:41:28.576" v="137" actId="962"/>
          <ac:picMkLst>
            <pc:docMk/>
            <pc:sldMk cId="3704442879" sldId="285"/>
            <ac:picMk id="6148" creationId="{D3FC2915-62D7-4AE3-8F4B-A7BC539DF238}"/>
          </ac:picMkLst>
        </pc:picChg>
      </pc:sldChg>
      <pc:sldChg chg="modSp">
        <pc:chgData name="Scott, Wendy (Childrens Services)" userId="ccf14525-30ec-4eb3-9ec0-c8e827388be1" providerId="ADAL" clId="{C6F4D1DE-4A76-484F-8689-6027E07C29C6}" dt="2023-11-24T08:40:10.158" v="7" actId="20577"/>
        <pc:sldMkLst>
          <pc:docMk/>
          <pc:sldMk cId="1871831778" sldId="289"/>
        </pc:sldMkLst>
        <pc:spChg chg="mod">
          <ac:chgData name="Scott, Wendy (Childrens Services)" userId="ccf14525-30ec-4eb3-9ec0-c8e827388be1" providerId="ADAL" clId="{C6F4D1DE-4A76-484F-8689-6027E07C29C6}" dt="2023-11-24T08:40:10.158" v="7" actId="20577"/>
          <ac:spMkLst>
            <pc:docMk/>
            <pc:sldMk cId="1871831778" sldId="289"/>
            <ac:spMk id="5" creationId="{7745D1D1-9260-4B34-905B-C65D74465B09}"/>
          </ac:spMkLst>
        </pc:spChg>
        <pc:picChg chg="mod">
          <ac:chgData name="Scott, Wendy (Childrens Services)" userId="ccf14525-30ec-4eb3-9ec0-c8e827388be1" providerId="ADAL" clId="{C6F4D1DE-4A76-484F-8689-6027E07C29C6}" dt="2023-11-24T08:38:58.862" v="1"/>
          <ac:picMkLst>
            <pc:docMk/>
            <pc:sldMk cId="1871831778" sldId="289"/>
            <ac:picMk id="4" creationId="{B8648B5D-0E72-49BA-8BCC-985A1804E487}"/>
          </ac:picMkLst>
        </pc:picChg>
      </pc:sldChg>
      <pc:sldChg chg="modSp modNotesTx">
        <pc:chgData name="Scott, Wendy (Childrens Services)" userId="ccf14525-30ec-4eb3-9ec0-c8e827388be1" providerId="ADAL" clId="{C6F4D1DE-4A76-484F-8689-6027E07C29C6}" dt="2023-11-24T09:25:58.181" v="917" actId="20577"/>
        <pc:sldMkLst>
          <pc:docMk/>
          <pc:sldMk cId="3597892492" sldId="291"/>
        </pc:sldMkLst>
        <pc:spChg chg="mod">
          <ac:chgData name="Scott, Wendy (Childrens Services)" userId="ccf14525-30ec-4eb3-9ec0-c8e827388be1" providerId="ADAL" clId="{C6F4D1DE-4A76-484F-8689-6027E07C29C6}" dt="2023-11-24T08:38:58.862" v="1"/>
          <ac:spMkLst>
            <pc:docMk/>
            <pc:sldMk cId="3597892492" sldId="291"/>
            <ac:spMk id="2" creationId="{B725D09D-4F13-4396-B5BC-31872F5C8B0E}"/>
          </ac:spMkLst>
        </pc:spChg>
        <pc:spChg chg="mod">
          <ac:chgData name="Scott, Wendy (Childrens Services)" userId="ccf14525-30ec-4eb3-9ec0-c8e827388be1" providerId="ADAL" clId="{C6F4D1DE-4A76-484F-8689-6027E07C29C6}" dt="2023-11-24T08:38:58.862" v="1"/>
          <ac:spMkLst>
            <pc:docMk/>
            <pc:sldMk cId="3597892492" sldId="291"/>
            <ac:spMk id="3" creationId="{5953C7D1-1714-4269-81F8-8B52FD290C01}"/>
          </ac:spMkLst>
        </pc:spChg>
      </pc:sldChg>
      <pc:sldChg chg="delSp modSp mod modNotesTx">
        <pc:chgData name="Scott, Wendy (Childrens Services)" userId="ccf14525-30ec-4eb3-9ec0-c8e827388be1" providerId="ADAL" clId="{C6F4D1DE-4A76-484F-8689-6027E07C29C6}" dt="2023-11-24T09:33:49.898" v="1078"/>
        <pc:sldMkLst>
          <pc:docMk/>
          <pc:sldMk cId="3786542931" sldId="294"/>
        </pc:sldMkLst>
        <pc:spChg chg="del mod">
          <ac:chgData name="Scott, Wendy (Childrens Services)" userId="ccf14525-30ec-4eb3-9ec0-c8e827388be1" providerId="ADAL" clId="{C6F4D1DE-4A76-484F-8689-6027E07C29C6}" dt="2023-11-24T09:33:49.898" v="1078"/>
          <ac:spMkLst>
            <pc:docMk/>
            <pc:sldMk cId="3786542931" sldId="294"/>
            <ac:spMk id="5" creationId="{1C76D532-2126-430F-80DE-E827BDB9F0B4}"/>
          </ac:spMkLst>
        </pc:spChg>
        <pc:picChg chg="mod">
          <ac:chgData name="Scott, Wendy (Childrens Services)" userId="ccf14525-30ec-4eb3-9ec0-c8e827388be1" providerId="ADAL" clId="{C6F4D1DE-4A76-484F-8689-6027E07C29C6}" dt="2023-11-24T09:31:46.107" v="1011" actId="1076"/>
          <ac:picMkLst>
            <pc:docMk/>
            <pc:sldMk cId="3786542931" sldId="294"/>
            <ac:picMk id="8194" creationId="{F3F77096-7026-4645-899C-5D9B164AA410}"/>
          </ac:picMkLst>
        </pc:picChg>
      </pc:sldChg>
      <pc:sldChg chg="modSp">
        <pc:chgData name="Scott, Wendy (Childrens Services)" userId="ccf14525-30ec-4eb3-9ec0-c8e827388be1" providerId="ADAL" clId="{C6F4D1DE-4A76-484F-8689-6027E07C29C6}" dt="2023-11-24T08:38:58.862" v="1"/>
        <pc:sldMkLst>
          <pc:docMk/>
          <pc:sldMk cId="3300169709" sldId="305"/>
        </pc:sldMkLst>
        <pc:spChg chg="mod">
          <ac:chgData name="Scott, Wendy (Childrens Services)" userId="ccf14525-30ec-4eb3-9ec0-c8e827388be1" providerId="ADAL" clId="{C6F4D1DE-4A76-484F-8689-6027E07C29C6}" dt="2023-11-24T08:38:58.862" v="1"/>
          <ac:spMkLst>
            <pc:docMk/>
            <pc:sldMk cId="3300169709" sldId="305"/>
            <ac:spMk id="2" creationId="{B277545A-F2FF-4D7F-88BD-321F85A4307C}"/>
          </ac:spMkLst>
        </pc:spChg>
      </pc:sldChg>
      <pc:sldChg chg="modSp mod">
        <pc:chgData name="Scott, Wendy (Childrens Services)" userId="ccf14525-30ec-4eb3-9ec0-c8e827388be1" providerId="ADAL" clId="{C6F4D1DE-4A76-484F-8689-6027E07C29C6}" dt="2023-11-24T08:39:19.970" v="5" actId="20577"/>
        <pc:sldMkLst>
          <pc:docMk/>
          <pc:sldMk cId="3495675664" sldId="306"/>
        </pc:sldMkLst>
        <pc:spChg chg="mod">
          <ac:chgData name="Scott, Wendy (Childrens Services)" userId="ccf14525-30ec-4eb3-9ec0-c8e827388be1" providerId="ADAL" clId="{C6F4D1DE-4A76-484F-8689-6027E07C29C6}" dt="2023-11-24T08:38:58.862" v="1"/>
          <ac:spMkLst>
            <pc:docMk/>
            <pc:sldMk cId="3495675664" sldId="306"/>
            <ac:spMk id="2" creationId="{C6240ED1-C72D-4655-AC86-42916D044672}"/>
          </ac:spMkLst>
        </pc:spChg>
        <pc:spChg chg="mod">
          <ac:chgData name="Scott, Wendy (Childrens Services)" userId="ccf14525-30ec-4eb3-9ec0-c8e827388be1" providerId="ADAL" clId="{C6F4D1DE-4A76-484F-8689-6027E07C29C6}" dt="2023-11-24T08:39:19.970" v="5" actId="20577"/>
          <ac:spMkLst>
            <pc:docMk/>
            <pc:sldMk cId="3495675664" sldId="306"/>
            <ac:spMk id="3" creationId="{DACC44F6-849D-46E1-AA80-0527088FED5C}"/>
          </ac:spMkLst>
        </pc:spChg>
      </pc:sldChg>
      <pc:sldChg chg="addSp delSp modSp new mod modClrScheme modAnim chgLayout modNotesTx">
        <pc:chgData name="Scott, Wendy (Childrens Services)" userId="ccf14525-30ec-4eb3-9ec0-c8e827388be1" providerId="ADAL" clId="{C6F4D1DE-4A76-484F-8689-6027E07C29C6}" dt="2023-11-24T09:27:40.669" v="1006" actId="113"/>
        <pc:sldMkLst>
          <pc:docMk/>
          <pc:sldMk cId="296529461" sldId="307"/>
        </pc:sldMkLst>
        <pc:spChg chg="del mod ord">
          <ac:chgData name="Scott, Wendy (Childrens Services)" userId="ccf14525-30ec-4eb3-9ec0-c8e827388be1" providerId="ADAL" clId="{C6F4D1DE-4A76-484F-8689-6027E07C29C6}" dt="2023-11-24T09:10:12.487" v="306" actId="700"/>
          <ac:spMkLst>
            <pc:docMk/>
            <pc:sldMk cId="296529461" sldId="307"/>
            <ac:spMk id="2" creationId="{9948C686-C31B-6C67-6BEE-260F9A37DB89}"/>
          </ac:spMkLst>
        </pc:spChg>
        <pc:spChg chg="del mod ord">
          <ac:chgData name="Scott, Wendy (Childrens Services)" userId="ccf14525-30ec-4eb3-9ec0-c8e827388be1" providerId="ADAL" clId="{C6F4D1DE-4A76-484F-8689-6027E07C29C6}" dt="2023-11-24T09:10:12.487" v="306" actId="700"/>
          <ac:spMkLst>
            <pc:docMk/>
            <pc:sldMk cId="296529461" sldId="307"/>
            <ac:spMk id="3" creationId="{32D1042A-19C2-B44D-2116-59DD7E8195D3}"/>
          </ac:spMkLst>
        </pc:spChg>
        <pc:spChg chg="add del mod ord">
          <ac:chgData name="Scott, Wendy (Childrens Services)" userId="ccf14525-30ec-4eb3-9ec0-c8e827388be1" providerId="ADAL" clId="{C6F4D1DE-4A76-484F-8689-6027E07C29C6}" dt="2023-11-24T09:12:57.365" v="521" actId="478"/>
          <ac:spMkLst>
            <pc:docMk/>
            <pc:sldMk cId="296529461" sldId="307"/>
            <ac:spMk id="4" creationId="{F10D31BF-BAAE-C72F-BA9D-582D4A0EC0CD}"/>
          </ac:spMkLst>
        </pc:spChg>
        <pc:spChg chg="add del mod ord">
          <ac:chgData name="Scott, Wendy (Childrens Services)" userId="ccf14525-30ec-4eb3-9ec0-c8e827388be1" providerId="ADAL" clId="{C6F4D1DE-4A76-484F-8689-6027E07C29C6}" dt="2023-11-24T09:11:43.432" v="478"/>
          <ac:spMkLst>
            <pc:docMk/>
            <pc:sldMk cId="296529461" sldId="307"/>
            <ac:spMk id="5" creationId="{FE08D119-D385-4347-3242-C5CC0FEBECF8}"/>
          </ac:spMkLst>
        </pc:spChg>
        <pc:spChg chg="add mod">
          <ac:chgData name="Scott, Wendy (Childrens Services)" userId="ccf14525-30ec-4eb3-9ec0-c8e827388be1" providerId="ADAL" clId="{C6F4D1DE-4A76-484F-8689-6027E07C29C6}" dt="2023-11-24T09:24:15.647" v="796" actId="1076"/>
          <ac:spMkLst>
            <pc:docMk/>
            <pc:sldMk cId="296529461" sldId="307"/>
            <ac:spMk id="6" creationId="{D679AD0E-AAEE-2A5F-5F7D-049ABAFF3FB1}"/>
          </ac:spMkLst>
        </pc:spChg>
        <pc:spChg chg="add mod">
          <ac:chgData name="Scott, Wendy (Childrens Services)" userId="ccf14525-30ec-4eb3-9ec0-c8e827388be1" providerId="ADAL" clId="{C6F4D1DE-4A76-484F-8689-6027E07C29C6}" dt="2023-11-24T09:21:09.343" v="561" actId="1076"/>
          <ac:spMkLst>
            <pc:docMk/>
            <pc:sldMk cId="296529461" sldId="307"/>
            <ac:spMk id="7" creationId="{F4148743-3FF2-31F2-F7E6-180720897B05}"/>
          </ac:spMkLst>
        </pc:spChg>
        <pc:spChg chg="add mod">
          <ac:chgData name="Scott, Wendy (Childrens Services)" userId="ccf14525-30ec-4eb3-9ec0-c8e827388be1" providerId="ADAL" clId="{C6F4D1DE-4A76-484F-8689-6027E07C29C6}" dt="2023-11-24T09:12:53.079" v="520" actId="20577"/>
          <ac:spMkLst>
            <pc:docMk/>
            <pc:sldMk cId="296529461" sldId="307"/>
            <ac:spMk id="8" creationId="{A7D9D317-2E50-5FDA-057D-981BEAF2C7B9}"/>
          </ac:spMkLst>
        </pc:spChg>
        <pc:spChg chg="add mod">
          <ac:chgData name="Scott, Wendy (Childrens Services)" userId="ccf14525-30ec-4eb3-9ec0-c8e827388be1" providerId="ADAL" clId="{C6F4D1DE-4A76-484F-8689-6027E07C29C6}" dt="2023-11-24T09:13:26.021" v="540" actId="313"/>
          <ac:spMkLst>
            <pc:docMk/>
            <pc:sldMk cId="296529461" sldId="307"/>
            <ac:spMk id="9" creationId="{CF6EB99F-43BD-609E-2BFB-2C46F207DB4F}"/>
          </ac:spMkLst>
        </pc:spChg>
        <pc:spChg chg="add mod">
          <ac:chgData name="Scott, Wendy (Childrens Services)" userId="ccf14525-30ec-4eb3-9ec0-c8e827388be1" providerId="ADAL" clId="{C6F4D1DE-4A76-484F-8689-6027E07C29C6}" dt="2023-11-24T09:21:15.412" v="562" actId="1076"/>
          <ac:spMkLst>
            <pc:docMk/>
            <pc:sldMk cId="296529461" sldId="307"/>
            <ac:spMk id="11" creationId="{27EB260C-CC6D-3C01-940C-8598290EAF7F}"/>
          </ac:spMkLst>
        </pc:spChg>
        <pc:picChg chg="add del mod">
          <ac:chgData name="Scott, Wendy (Childrens Services)" userId="ccf14525-30ec-4eb3-9ec0-c8e827388be1" providerId="ADAL" clId="{C6F4D1DE-4A76-484F-8689-6027E07C29C6}" dt="2023-11-24T09:20:51.808" v="544" actId="478"/>
          <ac:picMkLst>
            <pc:docMk/>
            <pc:sldMk cId="296529461" sldId="307"/>
            <ac:picMk id="10" creationId="{D1779852-E690-84C5-F4E8-A9F89BB91296}"/>
          </ac:picMkLst>
        </pc:picChg>
      </pc:sldChg>
      <pc:sldChg chg="addSp modSp new mod modAnim modNotesTx">
        <pc:chgData name="Scott, Wendy (Childrens Services)" userId="ccf14525-30ec-4eb3-9ec0-c8e827388be1" providerId="ADAL" clId="{C6F4D1DE-4A76-484F-8689-6027E07C29C6}" dt="2023-11-24T09:25:27.495" v="808"/>
        <pc:sldMkLst>
          <pc:docMk/>
          <pc:sldMk cId="551813786" sldId="308"/>
        </pc:sldMkLst>
        <pc:spChg chg="add mod">
          <ac:chgData name="Scott, Wendy (Childrens Services)" userId="ccf14525-30ec-4eb3-9ec0-c8e827388be1" providerId="ADAL" clId="{C6F4D1DE-4A76-484F-8689-6027E07C29C6}" dt="2023-11-24T09:22:49.702" v="720" actId="207"/>
          <ac:spMkLst>
            <pc:docMk/>
            <pc:sldMk cId="551813786" sldId="308"/>
            <ac:spMk id="2" creationId="{6ED8D910-9CE4-E027-993A-1E2EB51622B0}"/>
          </ac:spMkLst>
        </pc:spChg>
        <pc:spChg chg="add mod">
          <ac:chgData name="Scott, Wendy (Childrens Services)" userId="ccf14525-30ec-4eb3-9ec0-c8e827388be1" providerId="ADAL" clId="{C6F4D1DE-4A76-484F-8689-6027E07C29C6}" dt="2023-11-24T09:22:51.510" v="721" actId="207"/>
          <ac:spMkLst>
            <pc:docMk/>
            <pc:sldMk cId="551813786" sldId="308"/>
            <ac:spMk id="3" creationId="{1721485A-E4AD-0C81-E3B8-E97E599670E9}"/>
          </ac:spMkLst>
        </pc:spChg>
        <pc:spChg chg="add mod">
          <ac:chgData name="Scott, Wendy (Childrens Services)" userId="ccf14525-30ec-4eb3-9ec0-c8e827388be1" providerId="ADAL" clId="{C6F4D1DE-4A76-484F-8689-6027E07C29C6}" dt="2023-11-24T09:22:53.453" v="722" actId="207"/>
          <ac:spMkLst>
            <pc:docMk/>
            <pc:sldMk cId="551813786" sldId="308"/>
            <ac:spMk id="4" creationId="{8EDBB929-8577-ED85-4AB6-04D6181672F3}"/>
          </ac:spMkLst>
        </pc:spChg>
        <pc:spChg chg="add mod">
          <ac:chgData name="Scott, Wendy (Childrens Services)" userId="ccf14525-30ec-4eb3-9ec0-c8e827388be1" providerId="ADAL" clId="{C6F4D1DE-4A76-484F-8689-6027E07C29C6}" dt="2023-11-24T09:23:59.721" v="793" actId="20577"/>
          <ac:spMkLst>
            <pc:docMk/>
            <pc:sldMk cId="551813786" sldId="308"/>
            <ac:spMk id="5" creationId="{94A3B537-94B0-E7F1-6DAA-417F204A17A8}"/>
          </ac:spMkLst>
        </pc:spChg>
      </pc:sldChg>
      <pc:sldChg chg="modSp new mod modAnim">
        <pc:chgData name="Scott, Wendy (Childrens Services)" userId="ccf14525-30ec-4eb3-9ec0-c8e827388be1" providerId="ADAL" clId="{C6F4D1DE-4A76-484F-8689-6027E07C29C6}" dt="2023-11-24T09:43:34.771" v="1190" actId="20577"/>
        <pc:sldMkLst>
          <pc:docMk/>
          <pc:sldMk cId="2339644552" sldId="309"/>
        </pc:sldMkLst>
        <pc:spChg chg="mod">
          <ac:chgData name="Scott, Wendy (Childrens Services)" userId="ccf14525-30ec-4eb3-9ec0-c8e827388be1" providerId="ADAL" clId="{C6F4D1DE-4A76-484F-8689-6027E07C29C6}" dt="2023-11-24T09:42:53.583" v="1173" actId="1076"/>
          <ac:spMkLst>
            <pc:docMk/>
            <pc:sldMk cId="2339644552" sldId="309"/>
            <ac:spMk id="2" creationId="{8E1C9946-9DE4-0B76-7EB3-FCBE7297627D}"/>
          </ac:spMkLst>
        </pc:spChg>
        <pc:spChg chg="mod">
          <ac:chgData name="Scott, Wendy (Childrens Services)" userId="ccf14525-30ec-4eb3-9ec0-c8e827388be1" providerId="ADAL" clId="{C6F4D1DE-4A76-484F-8689-6027E07C29C6}" dt="2023-11-24T09:43:34.771" v="1190" actId="20577"/>
          <ac:spMkLst>
            <pc:docMk/>
            <pc:sldMk cId="2339644552" sldId="309"/>
            <ac:spMk id="3" creationId="{AF773252-B01D-78A9-1BCD-8BE2822A05B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CD2EF8D-D7A6-4A1B-BA5A-74DC80B39616}"/>
              </a:ext>
            </a:extLst>
          </p:cNvPr>
          <p:cNvSpPr>
            <a:spLocks noGrp="1" noChangeArrowheads="1"/>
          </p:cNvSpPr>
          <p:nvPr>
            <p:ph type="hdr" sz="quarter"/>
          </p:nvPr>
        </p:nvSpPr>
        <p:spPr bwMode="auto">
          <a:xfrm>
            <a:off x="0" y="0"/>
            <a:ext cx="2870200" cy="4905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099" name="Rectangle 3">
            <a:extLst>
              <a:ext uri="{FF2B5EF4-FFF2-40B4-BE49-F238E27FC236}">
                <a16:creationId xmlns:a16="http://schemas.microsoft.com/office/drawing/2014/main" id="{C9C538FE-97C9-4686-A8F9-27B79DC422F5}"/>
              </a:ext>
            </a:extLst>
          </p:cNvPr>
          <p:cNvSpPr>
            <a:spLocks noGrp="1" noChangeArrowheads="1"/>
          </p:cNvSpPr>
          <p:nvPr>
            <p:ph type="dt" sz="quarter" idx="1"/>
          </p:nvPr>
        </p:nvSpPr>
        <p:spPr bwMode="auto">
          <a:xfrm>
            <a:off x="3752850" y="0"/>
            <a:ext cx="2870200" cy="4905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GB" altLang="en-US"/>
          </a:p>
        </p:txBody>
      </p:sp>
      <p:sp>
        <p:nvSpPr>
          <p:cNvPr id="4100" name="Rectangle 4">
            <a:extLst>
              <a:ext uri="{FF2B5EF4-FFF2-40B4-BE49-F238E27FC236}">
                <a16:creationId xmlns:a16="http://schemas.microsoft.com/office/drawing/2014/main" id="{3F980E8F-974E-4935-BB56-451A20420D0B}"/>
              </a:ext>
            </a:extLst>
          </p:cNvPr>
          <p:cNvSpPr>
            <a:spLocks noGrp="1" noChangeArrowheads="1"/>
          </p:cNvSpPr>
          <p:nvPr>
            <p:ph type="ftr" sz="quarter" idx="2"/>
          </p:nvPr>
        </p:nvSpPr>
        <p:spPr bwMode="auto">
          <a:xfrm>
            <a:off x="0" y="9320213"/>
            <a:ext cx="2870200" cy="49053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101" name="Rectangle 5">
            <a:extLst>
              <a:ext uri="{FF2B5EF4-FFF2-40B4-BE49-F238E27FC236}">
                <a16:creationId xmlns:a16="http://schemas.microsoft.com/office/drawing/2014/main" id="{2D4664E7-81D2-4845-87A8-8F4ACC368FF1}"/>
              </a:ext>
            </a:extLst>
          </p:cNvPr>
          <p:cNvSpPr>
            <a:spLocks noGrp="1" noChangeArrowheads="1"/>
          </p:cNvSpPr>
          <p:nvPr>
            <p:ph type="sldNum" sz="quarter" idx="3"/>
          </p:nvPr>
        </p:nvSpPr>
        <p:spPr bwMode="auto">
          <a:xfrm>
            <a:off x="3752850" y="9320213"/>
            <a:ext cx="2870200" cy="49053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A2C4C696-9EB5-431E-9BE7-9106D283474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0200"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51263" y="0"/>
            <a:ext cx="2870200" cy="492125"/>
          </a:xfrm>
          <a:prstGeom prst="rect">
            <a:avLst/>
          </a:prstGeom>
        </p:spPr>
        <p:txBody>
          <a:bodyPr vert="horz" lIns="91440" tIns="45720" rIns="91440" bIns="45720" rtlCol="0"/>
          <a:lstStyle>
            <a:lvl1pPr algn="r">
              <a:defRPr sz="1200"/>
            </a:lvl1pPr>
          </a:lstStyle>
          <a:p>
            <a:fld id="{45F808DE-B3DB-43B0-8264-BC7FE4D483D6}" type="datetimeFigureOut">
              <a:rPr lang="en-GB" smtClean="0"/>
              <a:t>24/11/2023</a:t>
            </a:fld>
            <a:endParaRPr lang="en-GB"/>
          </a:p>
        </p:txBody>
      </p:sp>
      <p:sp>
        <p:nvSpPr>
          <p:cNvPr id="4" name="Slide Image Placeholder 3"/>
          <p:cNvSpPr>
            <a:spLocks noGrp="1" noRot="1" noChangeAspect="1"/>
          </p:cNvSpPr>
          <p:nvPr>
            <p:ph type="sldImg" idx="2"/>
          </p:nvPr>
        </p:nvSpPr>
        <p:spPr>
          <a:xfrm>
            <a:off x="369888" y="1227138"/>
            <a:ext cx="5883275" cy="3309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1988" y="4721225"/>
            <a:ext cx="5299075" cy="38639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18625"/>
            <a:ext cx="2870200" cy="492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51263" y="9318625"/>
            <a:ext cx="2870200" cy="492125"/>
          </a:xfrm>
          <a:prstGeom prst="rect">
            <a:avLst/>
          </a:prstGeom>
        </p:spPr>
        <p:txBody>
          <a:bodyPr vert="horz" lIns="91440" tIns="45720" rIns="91440" bIns="45720" rtlCol="0" anchor="b"/>
          <a:lstStyle>
            <a:lvl1pPr algn="r">
              <a:defRPr sz="1200"/>
            </a:lvl1pPr>
          </a:lstStyle>
          <a:p>
            <a:fld id="{A1FCDB2F-D752-41E7-B76B-31EA75C89736}" type="slidenum">
              <a:rPr lang="en-GB" smtClean="0"/>
              <a:t>‹#›</a:t>
            </a:fld>
            <a:endParaRPr lang="en-GB"/>
          </a:p>
        </p:txBody>
      </p:sp>
    </p:spTree>
    <p:extLst>
      <p:ext uri="{BB962C8B-B14F-4D97-AF65-F5344CB8AC3E}">
        <p14:creationId xmlns:p14="http://schemas.microsoft.com/office/powerpoint/2010/main" val="377821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log.innerdrive.co.uk/redundancy-effec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tructural-learning.com/post/picture-prompts-for-writing-a-teachers-guide"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blog.innerdrive.co.uk/multitasking-is-a-myth" TargetMode="External"/><Relationship Id="rId4" Type="http://schemas.openxmlformats.org/officeDocument/2006/relationships/hyperlink" Target="https://www.structural-learning.com/post/schema-buildi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Cognitive_load"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researchgate.net/publication/48828982_Cognitive_Load_Theory_and_the_Format_of_Instruction" TargetMode="External"/><Relationship Id="rId4" Type="http://schemas.openxmlformats.org/officeDocument/2006/relationships/hyperlink" Target="https://en.wikipedia.org/wiki/John_Swell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IkH0EGYqWO0&amp;t=3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IkH0EGYqWO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FCDB2F-D752-41E7-B76B-31EA75C89736}" type="slidenum">
              <a:rPr lang="en-GB" smtClean="0"/>
              <a:t>1</a:t>
            </a:fld>
            <a:endParaRPr lang="en-GB"/>
          </a:p>
        </p:txBody>
      </p:sp>
    </p:spTree>
    <p:extLst>
      <p:ext uri="{BB962C8B-B14F-4D97-AF65-F5344CB8AC3E}">
        <p14:creationId xmlns:p14="http://schemas.microsoft.com/office/powerpoint/2010/main" val="1441063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We can do this via arrows or rings around the information. This reduces cognitive load by taking the work of scanning this visual away from the working memory.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results in more juice for the germane load!</a:t>
            </a:r>
          </a:p>
          <a:p>
            <a:endParaRPr lang="en-GB" dirty="0"/>
          </a:p>
        </p:txBody>
      </p:sp>
      <p:sp>
        <p:nvSpPr>
          <p:cNvPr id="4" name="Slide Number Placeholder 3"/>
          <p:cNvSpPr>
            <a:spLocks noGrp="1"/>
          </p:cNvSpPr>
          <p:nvPr>
            <p:ph type="sldNum" sz="quarter" idx="5"/>
          </p:nvPr>
        </p:nvSpPr>
        <p:spPr/>
        <p:txBody>
          <a:bodyPr/>
          <a:lstStyle/>
          <a:p>
            <a:fld id="{E9B09566-71B1-4648-9A92-8F2B8AF7C6F4}" type="slidenum">
              <a:rPr lang="en-GB" smtClean="0"/>
              <a:t>13</a:t>
            </a:fld>
            <a:endParaRPr lang="en-GB"/>
          </a:p>
        </p:txBody>
      </p:sp>
    </p:spTree>
    <p:extLst>
      <p:ext uri="{BB962C8B-B14F-4D97-AF65-F5344CB8AC3E}">
        <p14:creationId xmlns:p14="http://schemas.microsoft.com/office/powerpoint/2010/main" val="226986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hlinkClick r:id="rId3"/>
              </a:rPr>
              <a:t>The Redundancy Effect</a:t>
            </a:r>
            <a:r>
              <a:rPr lang="en-GB" sz="1200" b="0" i="0" kern="1200" dirty="0">
                <a:solidFill>
                  <a:schemeClr val="tx1"/>
                </a:solidFill>
                <a:effectLst/>
                <a:latin typeface="+mn-lt"/>
                <a:ea typeface="+mn-ea"/>
                <a:cs typeface="+mn-cs"/>
              </a:rPr>
              <a:t> often hinders learning due to inefficient use of working memory resources. For educators, this means reducing the unnecessary cognitive load of redundant information for students and focusing primarily on what matters most.</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0" i="0" kern="1200" dirty="0">
                <a:solidFill>
                  <a:schemeClr val="tx1"/>
                </a:solidFill>
                <a:effectLst/>
                <a:latin typeface="+mn-lt"/>
                <a:ea typeface="+mn-ea"/>
                <a:cs typeface="+mn-cs"/>
              </a:rPr>
            </a:br>
            <a:r>
              <a:rPr lang="en-GB" sz="1200" dirty="0"/>
              <a:t>When a students’ working memory becomes clogged up by unnecessary information, they may remember the irrelevant information and forget what they actually need to know</a:t>
            </a:r>
          </a:p>
          <a:p>
            <a:endParaRPr lang="en-GB" dirty="0"/>
          </a:p>
        </p:txBody>
      </p:sp>
      <p:sp>
        <p:nvSpPr>
          <p:cNvPr id="4" name="Slide Number Placeholder 3"/>
          <p:cNvSpPr>
            <a:spLocks noGrp="1"/>
          </p:cNvSpPr>
          <p:nvPr>
            <p:ph type="sldNum" sz="quarter" idx="5"/>
          </p:nvPr>
        </p:nvSpPr>
        <p:spPr/>
        <p:txBody>
          <a:bodyPr/>
          <a:lstStyle/>
          <a:p>
            <a:fld id="{E9B09566-71B1-4648-9A92-8F2B8AF7C6F4}" type="slidenum">
              <a:rPr lang="en-GB" smtClean="0"/>
              <a:t>14</a:t>
            </a:fld>
            <a:endParaRPr lang="en-GB"/>
          </a:p>
        </p:txBody>
      </p:sp>
    </p:spTree>
    <p:extLst>
      <p:ext uri="{BB962C8B-B14F-4D97-AF65-F5344CB8AC3E}">
        <p14:creationId xmlns:p14="http://schemas.microsoft.com/office/powerpoint/2010/main" val="406251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03643"/>
                </a:solidFill>
                <a:effectLst/>
                <a:latin typeface="Roboto" panose="02000000000000000000" pitchFamily="2" charset="0"/>
              </a:rPr>
              <a:t>Using more than a single piece of </a:t>
            </a:r>
            <a:r>
              <a:rPr lang="en-GB" b="1" i="0" u="sng" dirty="0">
                <a:effectLst/>
                <a:latin typeface="Roboto" panose="02000000000000000000" pitchFamily="2" charset="0"/>
                <a:hlinkClick r:id="rId3"/>
              </a:rPr>
              <a:t>visual information</a:t>
            </a:r>
            <a:r>
              <a:rPr lang="en-GB" b="1" i="0" dirty="0">
                <a:solidFill>
                  <a:srgbClr val="303643"/>
                </a:solidFill>
                <a:effectLst/>
                <a:latin typeface="Roboto" panose="02000000000000000000" pitchFamily="2" charset="0"/>
              </a:rPr>
              <a:t>, </a:t>
            </a:r>
            <a:r>
              <a:rPr lang="en-GB" b="0" i="0" dirty="0">
                <a:solidFill>
                  <a:srgbClr val="303643"/>
                </a:solidFill>
                <a:effectLst/>
                <a:latin typeface="Roboto" panose="02000000000000000000" pitchFamily="2" charset="0"/>
              </a:rPr>
              <a:t>such as graphs, diagrams and explanatory text, may divide a students' attention between them. This increase in the </a:t>
            </a:r>
            <a:r>
              <a:rPr lang="en-GB" b="1" i="0" dirty="0">
                <a:solidFill>
                  <a:srgbClr val="303643"/>
                </a:solidFill>
                <a:effectLst/>
                <a:latin typeface="Roboto" panose="02000000000000000000" pitchFamily="2" charset="0"/>
              </a:rPr>
              <a:t>memory load</a:t>
            </a:r>
            <a:r>
              <a:rPr lang="en-GB" b="0" i="0" dirty="0">
                <a:solidFill>
                  <a:srgbClr val="303643"/>
                </a:solidFill>
                <a:effectLst/>
                <a:latin typeface="Roboto" panose="02000000000000000000" pitchFamily="2" charset="0"/>
              </a:rPr>
              <a:t> may make it more difficult to establish new </a:t>
            </a:r>
            <a:r>
              <a:rPr lang="en-GB" b="0" i="0" u="sng" dirty="0">
                <a:effectLst/>
                <a:latin typeface="Roboto" panose="02000000000000000000" pitchFamily="2" charset="0"/>
                <a:hlinkClick r:id="rId4"/>
              </a:rPr>
              <a:t>schemas</a:t>
            </a:r>
            <a:r>
              <a:rPr lang="en-GB" b="0" i="0" dirty="0">
                <a:solidFill>
                  <a:srgbClr val="303643"/>
                </a:solidFill>
                <a:effectLst/>
                <a:latin typeface="Roboto" panose="02000000000000000000" pitchFamily="2" charset="0"/>
              </a:rPr>
              <a:t>.</a:t>
            </a:r>
          </a:p>
          <a:p>
            <a:r>
              <a:rPr lang="en-GB" sz="1200" dirty="0">
                <a:solidFill>
                  <a:srgbClr val="2C2C2C"/>
                </a:solidFill>
                <a:latin typeface="Arial" panose="020B0604020202020204" pitchFamily="34" charset="0"/>
                <a:cs typeface="Arial" panose="020B0604020202020204" pitchFamily="34" charset="0"/>
              </a:rPr>
              <a:t>The Split Attention Effect occurs when learners have to refer to two different sources of information simultaneously when learning something. </a:t>
            </a:r>
          </a:p>
          <a:p>
            <a:endParaRPr lang="en-GB" sz="1200" dirty="0">
              <a:solidFill>
                <a:srgbClr val="2C2C2C"/>
              </a:solidFill>
              <a:latin typeface="Arial" panose="020B0604020202020204" pitchFamily="34" charset="0"/>
              <a:cs typeface="Arial" panose="020B0604020202020204" pitchFamily="34" charset="0"/>
            </a:endParaRPr>
          </a:p>
          <a:p>
            <a:r>
              <a:rPr lang="en-GB" sz="1200" dirty="0">
                <a:solidFill>
                  <a:srgbClr val="2C2C2C"/>
                </a:solidFill>
                <a:latin typeface="Arial" panose="020B0604020202020204" pitchFamily="34" charset="0"/>
                <a:cs typeface="Arial" panose="020B0604020202020204" pitchFamily="34" charset="0"/>
              </a:rPr>
              <a:t>This creates an extra load on their brain as </a:t>
            </a:r>
            <a:r>
              <a:rPr lang="en-GB" sz="1200" dirty="0">
                <a:solidFill>
                  <a:srgbClr val="1968D1"/>
                </a:solidFill>
                <a:latin typeface="Arial" panose="020B0604020202020204" pitchFamily="34" charset="0"/>
                <a:cs typeface="Arial" panose="020B0604020202020204" pitchFamily="34" charset="0"/>
                <a:hlinkClick r:id="rId5"/>
              </a:rPr>
              <a:t>switching between tasks</a:t>
            </a:r>
            <a:r>
              <a:rPr lang="en-GB" sz="1200" dirty="0">
                <a:solidFill>
                  <a:srgbClr val="2C2C2C"/>
                </a:solidFill>
                <a:latin typeface="Arial" panose="020B0604020202020204" pitchFamily="34" charset="0"/>
                <a:cs typeface="Arial" panose="020B0604020202020204" pitchFamily="34" charset="0"/>
              </a:rPr>
              <a:t> takes time, effort and energy.</a:t>
            </a:r>
          </a:p>
          <a:p>
            <a:r>
              <a:rPr lang="en-GB" sz="1200" b="0" i="0" dirty="0">
                <a:solidFill>
                  <a:srgbClr val="2C2C2C"/>
                </a:solidFill>
                <a:effectLst/>
                <a:latin typeface="Arial" panose="020B0604020202020204" pitchFamily="34" charset="0"/>
                <a:cs typeface="Arial" panose="020B0604020202020204" pitchFamily="34" charset="0"/>
              </a:rPr>
              <a:t>Prevents learners decoding lost of text/information/images</a:t>
            </a:r>
          </a:p>
          <a:p>
            <a:endParaRPr lang="en-GB" dirty="0"/>
          </a:p>
        </p:txBody>
      </p:sp>
      <p:sp>
        <p:nvSpPr>
          <p:cNvPr id="4" name="Slide Number Placeholder 3"/>
          <p:cNvSpPr>
            <a:spLocks noGrp="1"/>
          </p:cNvSpPr>
          <p:nvPr>
            <p:ph type="sldNum" sz="quarter" idx="5"/>
          </p:nvPr>
        </p:nvSpPr>
        <p:spPr/>
        <p:txBody>
          <a:bodyPr/>
          <a:lstStyle/>
          <a:p>
            <a:fld id="{E9B09566-71B1-4648-9A92-8F2B8AF7C6F4}" type="slidenum">
              <a:rPr lang="en-GB" smtClean="0"/>
              <a:t>15</a:t>
            </a:fld>
            <a:endParaRPr lang="en-GB"/>
          </a:p>
        </p:txBody>
      </p:sp>
    </p:spTree>
    <p:extLst>
      <p:ext uri="{BB962C8B-B14F-4D97-AF65-F5344CB8AC3E}">
        <p14:creationId xmlns:p14="http://schemas.microsoft.com/office/powerpoint/2010/main" val="14717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Placing labels next to the thing they are describing, so students don’t have to waste cognitive load juice working anything out.</a:t>
            </a:r>
          </a:p>
          <a:p>
            <a:endParaRPr lang="en-GB" dirty="0"/>
          </a:p>
        </p:txBody>
      </p:sp>
      <p:sp>
        <p:nvSpPr>
          <p:cNvPr id="4" name="Slide Number Placeholder 3"/>
          <p:cNvSpPr>
            <a:spLocks noGrp="1"/>
          </p:cNvSpPr>
          <p:nvPr>
            <p:ph type="sldNum" sz="quarter" idx="5"/>
          </p:nvPr>
        </p:nvSpPr>
        <p:spPr/>
        <p:txBody>
          <a:bodyPr/>
          <a:lstStyle/>
          <a:p>
            <a:fld id="{A1FCDB2F-D752-41E7-B76B-31EA75C89736}" type="slidenum">
              <a:rPr lang="en-GB" smtClean="0"/>
              <a:t>16</a:t>
            </a:fld>
            <a:endParaRPr lang="en-GB"/>
          </a:p>
        </p:txBody>
      </p:sp>
    </p:spTree>
    <p:extLst>
      <p:ext uri="{BB962C8B-B14F-4D97-AF65-F5344CB8AC3E}">
        <p14:creationId xmlns:p14="http://schemas.microsoft.com/office/powerpoint/2010/main" val="355421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Memory has 2 points of entry – audio and visual – use both to establish strong learning path</a:t>
            </a:r>
          </a:p>
        </p:txBody>
      </p:sp>
      <p:sp>
        <p:nvSpPr>
          <p:cNvPr id="4" name="Slide Number Placeholder 3"/>
          <p:cNvSpPr>
            <a:spLocks noGrp="1"/>
          </p:cNvSpPr>
          <p:nvPr>
            <p:ph type="sldNum" sz="quarter" idx="5"/>
          </p:nvPr>
        </p:nvSpPr>
        <p:spPr/>
        <p:txBody>
          <a:bodyPr/>
          <a:lstStyle/>
          <a:p>
            <a:fld id="{A1FCDB2F-D752-41E7-B76B-31EA75C89736}" type="slidenum">
              <a:rPr lang="en-GB" smtClean="0"/>
              <a:t>18</a:t>
            </a:fld>
            <a:endParaRPr lang="en-GB"/>
          </a:p>
        </p:txBody>
      </p:sp>
    </p:spTree>
    <p:extLst>
      <p:ext uri="{BB962C8B-B14F-4D97-AF65-F5344CB8AC3E}">
        <p14:creationId xmlns:p14="http://schemas.microsoft.com/office/powerpoint/2010/main" val="736416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distractions</a:t>
            </a:r>
          </a:p>
        </p:txBody>
      </p:sp>
      <p:sp>
        <p:nvSpPr>
          <p:cNvPr id="4" name="Slide Number Placeholder 3"/>
          <p:cNvSpPr>
            <a:spLocks noGrp="1"/>
          </p:cNvSpPr>
          <p:nvPr>
            <p:ph type="sldNum" sz="quarter" idx="5"/>
          </p:nvPr>
        </p:nvSpPr>
        <p:spPr/>
        <p:txBody>
          <a:bodyPr/>
          <a:lstStyle/>
          <a:p>
            <a:fld id="{A1FCDB2F-D752-41E7-B76B-31EA75C89736}" type="slidenum">
              <a:rPr lang="en-GB" smtClean="0"/>
              <a:t>20</a:t>
            </a:fld>
            <a:endParaRPr lang="en-GB"/>
          </a:p>
        </p:txBody>
      </p:sp>
    </p:spTree>
    <p:extLst>
      <p:ext uri="{BB962C8B-B14F-4D97-AF65-F5344CB8AC3E}">
        <p14:creationId xmlns:p14="http://schemas.microsoft.com/office/powerpoint/2010/main" val="3813739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Making connections – linking to existing schemas</a:t>
            </a:r>
          </a:p>
          <a:p>
            <a:r>
              <a:rPr lang="en-GB" dirty="0"/>
              <a:t>Recall, sequencing, retrieval practice</a:t>
            </a:r>
          </a:p>
        </p:txBody>
      </p:sp>
      <p:sp>
        <p:nvSpPr>
          <p:cNvPr id="4" name="Slide Number Placeholder 3"/>
          <p:cNvSpPr>
            <a:spLocks noGrp="1"/>
          </p:cNvSpPr>
          <p:nvPr>
            <p:ph type="sldNum" sz="quarter" idx="5"/>
          </p:nvPr>
        </p:nvSpPr>
        <p:spPr/>
        <p:txBody>
          <a:bodyPr/>
          <a:lstStyle/>
          <a:p>
            <a:fld id="{A1FCDB2F-D752-41E7-B76B-31EA75C89736}" type="slidenum">
              <a:rPr lang="en-GB" smtClean="0"/>
              <a:t>21</a:t>
            </a:fld>
            <a:endParaRPr lang="en-GB"/>
          </a:p>
        </p:txBody>
      </p:sp>
    </p:spTree>
    <p:extLst>
      <p:ext uri="{BB962C8B-B14F-4D97-AF65-F5344CB8AC3E}">
        <p14:creationId xmlns:p14="http://schemas.microsoft.com/office/powerpoint/2010/main" val="2215340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FCDB2F-D752-41E7-B76B-31EA75C89736}" type="slidenum">
              <a:rPr lang="en-GB" smtClean="0"/>
              <a:t>22</a:t>
            </a:fld>
            <a:endParaRPr lang="en-GB"/>
          </a:p>
        </p:txBody>
      </p:sp>
    </p:spTree>
    <p:extLst>
      <p:ext uri="{BB962C8B-B14F-4D97-AF65-F5344CB8AC3E}">
        <p14:creationId xmlns:p14="http://schemas.microsoft.com/office/powerpoint/2010/main" val="3678231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FCDB2F-D752-41E7-B76B-31EA75C89736}" type="slidenum">
              <a:rPr lang="en-GB" smtClean="0"/>
              <a:t>23</a:t>
            </a:fld>
            <a:endParaRPr lang="en-GB"/>
          </a:p>
        </p:txBody>
      </p:sp>
    </p:spTree>
    <p:extLst>
      <p:ext uri="{BB962C8B-B14F-4D97-AF65-F5344CB8AC3E}">
        <p14:creationId xmlns:p14="http://schemas.microsoft.com/office/powerpoint/2010/main" val="113469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Montserrat" panose="00000500000000000000" pitchFamily="2" charset="0"/>
              </a:rPr>
              <a:t>The </a:t>
            </a:r>
            <a:r>
              <a:rPr lang="en-GB" b="0" i="0" u="none" strike="noStrike" dirty="0">
                <a:solidFill>
                  <a:srgbClr val="999999"/>
                </a:solidFill>
                <a:effectLst/>
                <a:latin typeface="Montserrat" panose="00000500000000000000" pitchFamily="2" charset="0"/>
                <a:hlinkClick r:id="rId3"/>
              </a:rPr>
              <a:t>Cognitive Load Theory (</a:t>
            </a:r>
            <a:r>
              <a:rPr lang="en-GB" b="0" i="0" u="none" strike="noStrike" dirty="0" err="1">
                <a:solidFill>
                  <a:srgbClr val="999999"/>
                </a:solidFill>
                <a:effectLst/>
                <a:latin typeface="Montserrat" panose="00000500000000000000" pitchFamily="2" charset="0"/>
                <a:hlinkClick r:id="rId3"/>
              </a:rPr>
              <a:t>CLT</a:t>
            </a:r>
            <a:r>
              <a:rPr lang="en-GB" b="0" i="0" u="none" strike="noStrike" dirty="0">
                <a:solidFill>
                  <a:srgbClr val="999999"/>
                </a:solidFill>
                <a:effectLst/>
                <a:latin typeface="Montserrat" panose="00000500000000000000" pitchFamily="2" charset="0"/>
                <a:hlinkClick r:id="rId3"/>
              </a:rPr>
              <a:t>)</a:t>
            </a:r>
            <a:r>
              <a:rPr lang="en-GB" b="0" i="0" dirty="0">
                <a:solidFill>
                  <a:srgbClr val="333333"/>
                </a:solidFill>
                <a:effectLst/>
                <a:latin typeface="Montserrat" panose="00000500000000000000" pitchFamily="2" charset="0"/>
              </a:rPr>
              <a:t> was developed by </a:t>
            </a:r>
            <a:r>
              <a:rPr lang="en-GB" b="0" i="0" u="none" strike="noStrike" dirty="0">
                <a:solidFill>
                  <a:srgbClr val="999999"/>
                </a:solidFill>
                <a:effectLst/>
                <a:latin typeface="Montserrat" panose="00000500000000000000" pitchFamily="2" charset="0"/>
                <a:hlinkClick r:id="rId4"/>
              </a:rPr>
              <a:t>John Sewell</a:t>
            </a:r>
            <a:r>
              <a:rPr lang="en-GB" b="0" i="0" dirty="0">
                <a:solidFill>
                  <a:srgbClr val="333333"/>
                </a:solidFill>
                <a:effectLst/>
                <a:latin typeface="Montserrat" panose="00000500000000000000" pitchFamily="2" charset="0"/>
              </a:rPr>
              <a:t> in the </a:t>
            </a:r>
            <a:r>
              <a:rPr lang="en-GB" b="0" i="0" dirty="0" err="1">
                <a:solidFill>
                  <a:srgbClr val="333333"/>
                </a:solidFill>
                <a:effectLst/>
                <a:latin typeface="Montserrat" panose="00000500000000000000" pitchFamily="2" charset="0"/>
              </a:rPr>
              <a:t>80s</a:t>
            </a:r>
            <a:r>
              <a:rPr lang="en-GB" b="0" i="0" dirty="0">
                <a:solidFill>
                  <a:srgbClr val="333333"/>
                </a:solidFill>
                <a:effectLst/>
                <a:latin typeface="Montserrat" panose="00000500000000000000" pitchFamily="2" charset="0"/>
              </a:rPr>
              <a:t> and it focused on the learner’s cognitive process when learning new topics or problem solving </a:t>
            </a:r>
            <a:r>
              <a:rPr lang="en-GB" b="0" i="0" u="none" strike="noStrike" dirty="0">
                <a:solidFill>
                  <a:srgbClr val="999999"/>
                </a:solidFill>
                <a:effectLst/>
                <a:latin typeface="Montserrat" panose="00000500000000000000" pitchFamily="2" charset="0"/>
                <a:hlinkClick r:id="rId5"/>
              </a:rPr>
              <a:t>(Chandler &amp; </a:t>
            </a:r>
            <a:r>
              <a:rPr lang="en-GB" b="0" i="0" u="none" strike="noStrike" dirty="0" err="1">
                <a:solidFill>
                  <a:srgbClr val="999999"/>
                </a:solidFill>
                <a:effectLst/>
                <a:latin typeface="Montserrat" panose="00000500000000000000" pitchFamily="2" charset="0"/>
                <a:hlinkClick r:id="rId5"/>
              </a:rPr>
              <a:t>Sweller</a:t>
            </a:r>
            <a:r>
              <a:rPr lang="en-GB" b="0" i="0" u="none" strike="noStrike" dirty="0">
                <a:solidFill>
                  <a:srgbClr val="999999"/>
                </a:solidFill>
                <a:effectLst/>
                <a:latin typeface="Montserrat" panose="00000500000000000000" pitchFamily="2" charset="0"/>
                <a:hlinkClick r:id="rId5"/>
              </a:rPr>
              <a:t>, 1991)</a:t>
            </a:r>
            <a:r>
              <a:rPr lang="en-GB" b="0" i="0" dirty="0">
                <a:solidFill>
                  <a:srgbClr val="333333"/>
                </a:solidFill>
                <a:effectLst/>
                <a:latin typeface="Montserrat" panose="00000500000000000000" pitchFamily="2" charset="0"/>
              </a:rPr>
              <a:t>. </a:t>
            </a:r>
          </a:p>
          <a:p>
            <a:endParaRPr lang="en-GB" b="0" i="0" dirty="0">
              <a:solidFill>
                <a:srgbClr val="333333"/>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Cognitive load theory builds on the premise that </a:t>
            </a:r>
            <a:r>
              <a:rPr lang="en-GB" sz="1200" b="1" dirty="0">
                <a:latin typeface="Arial" panose="020B0604020202020204" pitchFamily="34" charset="0"/>
                <a:cs typeface="Arial" panose="020B0604020202020204" pitchFamily="34" charset="0"/>
              </a:rPr>
              <a:t>working memory (or short-term) </a:t>
            </a:r>
            <a:r>
              <a:rPr lang="en-GB" sz="1200" dirty="0">
                <a:latin typeface="Arial" panose="020B0604020202020204" pitchFamily="34" charset="0"/>
                <a:cs typeface="Arial" panose="020B0604020202020204" pitchFamily="34" charset="0"/>
              </a:rPr>
              <a:t>has a limited capacity and that overloading it reduces the effectiveness of teaching.</a:t>
            </a:r>
          </a:p>
          <a:p>
            <a:endParaRPr lang="en-GB" b="0" i="0" dirty="0">
              <a:solidFill>
                <a:srgbClr val="333333"/>
              </a:solidFill>
              <a:effectLst/>
              <a:latin typeface="Montserrat" panose="00000500000000000000" pitchFamily="2" charset="0"/>
            </a:endParaRPr>
          </a:p>
          <a:p>
            <a:r>
              <a:rPr lang="en-GB" sz="1200" b="0" i="0" kern="1200" dirty="0">
                <a:solidFill>
                  <a:schemeClr val="tx1"/>
                </a:solidFill>
                <a:effectLst/>
                <a:latin typeface="+mn-lt"/>
                <a:ea typeface="+mn-ea"/>
                <a:cs typeface="+mn-cs"/>
              </a:rPr>
              <a:t>Given that the goal of learning is to move new information from the working memory into the long term memory,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Cognitive load theory suggests that instructional materials and environments should be designed by practitioners to reduce this load, thus removing distractions enables a more efficient passage of the desired learning from working memory to the long term memory.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is because as we learn the working memory can be overloaded reducing the capacity to store information in our long term memory. – a bit like when you have too many windows open on your computer – it slows down.</a:t>
            </a:r>
            <a:endParaRPr lang="en-GB" dirty="0"/>
          </a:p>
          <a:p>
            <a:endParaRPr lang="en-GB" dirty="0"/>
          </a:p>
        </p:txBody>
      </p:sp>
      <p:sp>
        <p:nvSpPr>
          <p:cNvPr id="4" name="Slide Number Placeholder 3"/>
          <p:cNvSpPr>
            <a:spLocks noGrp="1"/>
          </p:cNvSpPr>
          <p:nvPr>
            <p:ph type="sldNum" sz="quarter" idx="5"/>
          </p:nvPr>
        </p:nvSpPr>
        <p:spPr/>
        <p:txBody>
          <a:bodyPr/>
          <a:lstStyle/>
          <a:p>
            <a:fld id="{A1FCDB2F-D752-41E7-B76B-31EA75C89736}" type="slidenum">
              <a:rPr lang="en-GB" smtClean="0"/>
              <a:t>3</a:t>
            </a:fld>
            <a:endParaRPr lang="en-GB"/>
          </a:p>
        </p:txBody>
      </p:sp>
    </p:spTree>
    <p:extLst>
      <p:ext uri="{BB962C8B-B14F-4D97-AF65-F5344CB8AC3E}">
        <p14:creationId xmlns:p14="http://schemas.microsoft.com/office/powerpoint/2010/main" val="375124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Neurodiversity: some learners will find sensory elements overload their brain – creating a barrier to learning</a:t>
            </a:r>
          </a:p>
        </p:txBody>
      </p:sp>
      <p:sp>
        <p:nvSpPr>
          <p:cNvPr id="4" name="Slide Number Placeholder 3"/>
          <p:cNvSpPr>
            <a:spLocks noGrp="1"/>
          </p:cNvSpPr>
          <p:nvPr>
            <p:ph type="sldNum" sz="quarter" idx="5"/>
          </p:nvPr>
        </p:nvSpPr>
        <p:spPr/>
        <p:txBody>
          <a:bodyPr/>
          <a:lstStyle/>
          <a:p>
            <a:fld id="{A1FCDB2F-D752-41E7-B76B-31EA75C89736}" type="slidenum">
              <a:rPr lang="en-GB" smtClean="0"/>
              <a:t>4</a:t>
            </a:fld>
            <a:endParaRPr lang="en-GB"/>
          </a:p>
        </p:txBody>
      </p:sp>
    </p:spTree>
    <p:extLst>
      <p:ext uri="{BB962C8B-B14F-4D97-AF65-F5344CB8AC3E}">
        <p14:creationId xmlns:p14="http://schemas.microsoft.com/office/powerpoint/2010/main" val="145301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Cognitive load refers to the amount of </a:t>
            </a:r>
            <a:r>
              <a:rPr lang="en-GB" sz="1200" b="1" dirty="0">
                <a:latin typeface="Arial" panose="020B0604020202020204" pitchFamily="34" charset="0"/>
                <a:cs typeface="Arial" panose="020B0604020202020204" pitchFamily="34" charset="0"/>
              </a:rPr>
              <a:t>information</a:t>
            </a:r>
            <a:r>
              <a:rPr lang="en-GB" sz="1200" dirty="0">
                <a:latin typeface="Arial" panose="020B0604020202020204" pitchFamily="34" charset="0"/>
                <a:cs typeface="Arial" panose="020B0604020202020204" pitchFamily="34" charset="0"/>
              </a:rPr>
              <a:t> the working memory can hold at any one given time.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Most people can handle a cognitive load of between </a:t>
            </a:r>
            <a:r>
              <a:rPr lang="en-GB" sz="1200" b="1" dirty="0">
                <a:latin typeface="Arial" panose="020B0604020202020204" pitchFamily="34" charset="0"/>
                <a:cs typeface="Arial" panose="020B0604020202020204" pitchFamily="34" charset="0"/>
              </a:rPr>
              <a:t>3 to 7 </a:t>
            </a:r>
            <a:r>
              <a:rPr lang="en-GB" sz="1200" dirty="0">
                <a:latin typeface="Arial" panose="020B0604020202020204" pitchFamily="34" charset="0"/>
                <a:cs typeface="Arial" panose="020B0604020202020204" pitchFamily="34" charset="0"/>
              </a:rPr>
              <a:t>separate pieces of information</a:t>
            </a:r>
            <a:r>
              <a:rPr lang="en-GB" dirty="0"/>
              <a:t>.</a:t>
            </a:r>
          </a:p>
          <a:p>
            <a:pPr algn="l"/>
            <a:r>
              <a:rPr lang="en-GB" b="1" i="0" dirty="0">
                <a:solidFill>
                  <a:srgbClr val="003057"/>
                </a:solidFill>
                <a:effectLst/>
                <a:latin typeface="Open Sans" panose="020B0606030504020204" pitchFamily="34" charset="0"/>
              </a:rPr>
              <a:t>Intrinsic cognitive load</a:t>
            </a:r>
          </a:p>
          <a:p>
            <a:pPr algn="l"/>
            <a:r>
              <a:rPr lang="en-GB" b="0" i="0" dirty="0">
                <a:solidFill>
                  <a:srgbClr val="333333"/>
                </a:solidFill>
                <a:effectLst/>
                <a:latin typeface="Open Sans" panose="020B0606030504020204" pitchFamily="34" charset="0"/>
              </a:rPr>
              <a:t>Sometimes a task is just hard. Consider calculus vs. arithmetic. Perhaps you’re great with math and this wouldn’t be a heavy lift for you. For others, this task would require a great deal of mental concentration.</a:t>
            </a:r>
          </a:p>
          <a:p>
            <a:pPr algn="l"/>
            <a:r>
              <a:rPr lang="en-GB" b="1" i="0" dirty="0">
                <a:solidFill>
                  <a:srgbClr val="003057"/>
                </a:solidFill>
                <a:effectLst/>
                <a:latin typeface="Open Sans" panose="020B0606030504020204" pitchFamily="34" charset="0"/>
              </a:rPr>
              <a:t>Germane cognitive load</a:t>
            </a:r>
          </a:p>
          <a:p>
            <a:pPr algn="l"/>
            <a:r>
              <a:rPr lang="en-GB" b="0" i="0" dirty="0">
                <a:solidFill>
                  <a:srgbClr val="333333"/>
                </a:solidFill>
                <a:effectLst/>
                <a:latin typeface="Open Sans" panose="020B0606030504020204" pitchFamily="34" charset="0"/>
              </a:rPr>
              <a:t>This refers to the actual processing of information. How will we organize it in our brains? Does this information connect with anything we’ve previously learned? Making connections is part of learning, and strengthens knowledge moving forward.</a:t>
            </a:r>
          </a:p>
          <a:p>
            <a:pPr algn="l"/>
            <a:r>
              <a:rPr lang="en-GB" b="1" i="0" dirty="0">
                <a:solidFill>
                  <a:srgbClr val="003057"/>
                </a:solidFill>
                <a:effectLst/>
                <a:latin typeface="Open Sans" panose="020B0606030504020204" pitchFamily="34" charset="0"/>
              </a:rPr>
              <a:t>Extraneous cognitive load</a:t>
            </a:r>
          </a:p>
          <a:p>
            <a:pPr algn="l"/>
            <a:r>
              <a:rPr lang="en-GB" b="0" i="0" dirty="0">
                <a:solidFill>
                  <a:srgbClr val="333333"/>
                </a:solidFill>
                <a:effectLst/>
                <a:latin typeface="Open Sans" panose="020B0606030504020204" pitchFamily="34" charset="0"/>
              </a:rPr>
              <a:t>This is the part that teachers have the most control over. It is generated by the way the information is presented and has nothing to do with the task. Are you learning calculus in a rock concert or a library? Have you used a PowerPoint slide theme that is distracting or clean?</a:t>
            </a:r>
          </a:p>
          <a:p>
            <a:pPr algn="l"/>
            <a:r>
              <a:rPr lang="en-GB" b="0" i="0" dirty="0">
                <a:solidFill>
                  <a:srgbClr val="333333"/>
                </a:solidFill>
                <a:effectLst/>
                <a:latin typeface="Open Sans" panose="020B0606030504020204" pitchFamily="34" charset="0"/>
              </a:rPr>
              <a:t>Learner emotional level will also impact here (stress, worry, anxiety, mood)</a:t>
            </a:r>
          </a:p>
          <a:p>
            <a:endParaRPr lang="en-GB" dirty="0"/>
          </a:p>
          <a:p>
            <a:pPr algn="l">
              <a:buFont typeface="+mj-lt"/>
              <a:buAutoNum type="arabicPeriod"/>
            </a:pPr>
            <a:r>
              <a:rPr lang="en-GB" b="1" i="0" dirty="0">
                <a:solidFill>
                  <a:srgbClr val="222222"/>
                </a:solidFill>
                <a:effectLst/>
                <a:latin typeface="Montserrat" panose="00000500000000000000" pitchFamily="2" charset="0"/>
              </a:rPr>
              <a:t>Intrinsic </a:t>
            </a:r>
            <a:r>
              <a:rPr lang="en-GB" b="0" i="0" dirty="0">
                <a:solidFill>
                  <a:srgbClr val="222222"/>
                </a:solidFill>
                <a:effectLst/>
                <a:latin typeface="Montserrat" panose="00000500000000000000" pitchFamily="2" charset="0"/>
              </a:rPr>
              <a:t>– the actual difficulty of the subject matter itself. Instructional design has less influence on this than the other load types.</a:t>
            </a:r>
          </a:p>
          <a:p>
            <a:pPr algn="l">
              <a:buFont typeface="+mj-lt"/>
              <a:buAutoNum type="arabicPeriod"/>
            </a:pPr>
            <a:r>
              <a:rPr lang="en-GB" b="1" i="0" dirty="0">
                <a:solidFill>
                  <a:srgbClr val="222222"/>
                </a:solidFill>
                <a:effectLst/>
                <a:latin typeface="Montserrat" panose="00000500000000000000" pitchFamily="2" charset="0"/>
              </a:rPr>
              <a:t>Extraneous </a:t>
            </a:r>
            <a:r>
              <a:rPr lang="en-GB" b="0" i="0" dirty="0">
                <a:solidFill>
                  <a:srgbClr val="222222"/>
                </a:solidFill>
                <a:effectLst/>
                <a:latin typeface="Montserrat" panose="00000500000000000000" pitchFamily="2" charset="0"/>
              </a:rPr>
              <a:t>– unnecessary </a:t>
            </a:r>
            <a:r>
              <a:rPr lang="en-GB" b="1" i="0" dirty="0">
                <a:solidFill>
                  <a:srgbClr val="222222"/>
                </a:solidFill>
                <a:effectLst/>
                <a:latin typeface="Montserrat" panose="00000500000000000000" pitchFamily="2" charset="0"/>
              </a:rPr>
              <a:t>distraction</a:t>
            </a:r>
            <a:r>
              <a:rPr lang="en-GB" b="0" i="0" dirty="0">
                <a:solidFill>
                  <a:srgbClr val="222222"/>
                </a:solidFill>
                <a:effectLst/>
                <a:latin typeface="Montserrat" panose="00000500000000000000" pitchFamily="2" charset="0"/>
              </a:rPr>
              <a:t> and increase in cognitive load without benefiting the learning such as decorative graphics that don’t serve a learning purpose.</a:t>
            </a:r>
          </a:p>
          <a:p>
            <a:pPr algn="l">
              <a:buFont typeface="+mj-lt"/>
              <a:buAutoNum type="arabicPeriod"/>
            </a:pPr>
            <a:r>
              <a:rPr lang="en-GB" b="1" i="0" dirty="0">
                <a:solidFill>
                  <a:srgbClr val="222222"/>
                </a:solidFill>
                <a:effectLst/>
                <a:latin typeface="Montserrat" panose="00000500000000000000" pitchFamily="2" charset="0"/>
              </a:rPr>
              <a:t>Germaine </a:t>
            </a:r>
            <a:r>
              <a:rPr lang="en-GB" b="0" i="0" dirty="0">
                <a:solidFill>
                  <a:srgbClr val="222222"/>
                </a:solidFill>
                <a:effectLst/>
                <a:latin typeface="Montserrat" panose="00000500000000000000" pitchFamily="2" charset="0"/>
              </a:rPr>
              <a:t>– highly beneficial and can help the learners move information from working to long-term memory via models and mental </a:t>
            </a:r>
            <a:r>
              <a:rPr lang="en-GB" b="1" i="0" dirty="0">
                <a:solidFill>
                  <a:srgbClr val="222222"/>
                </a:solidFill>
                <a:effectLst/>
                <a:latin typeface="Montserrat" panose="00000500000000000000" pitchFamily="2" charset="0"/>
              </a:rPr>
              <a:t>connections.</a:t>
            </a:r>
          </a:p>
          <a:p>
            <a:endParaRPr lang="en-GB" dirty="0"/>
          </a:p>
          <a:p>
            <a:endParaRPr lang="en-GB" dirty="0"/>
          </a:p>
        </p:txBody>
      </p:sp>
      <p:sp>
        <p:nvSpPr>
          <p:cNvPr id="4" name="Slide Number Placeholder 3"/>
          <p:cNvSpPr>
            <a:spLocks noGrp="1"/>
          </p:cNvSpPr>
          <p:nvPr>
            <p:ph type="sldNum" sz="quarter" idx="5"/>
          </p:nvPr>
        </p:nvSpPr>
        <p:spPr/>
        <p:txBody>
          <a:bodyPr/>
          <a:lstStyle/>
          <a:p>
            <a:fld id="{A1FCDB2F-D752-41E7-B76B-31EA75C89736}" type="slidenum">
              <a:rPr lang="en-GB" smtClean="0"/>
              <a:t>7</a:t>
            </a:fld>
            <a:endParaRPr lang="en-GB"/>
          </a:p>
        </p:txBody>
      </p:sp>
    </p:spTree>
    <p:extLst>
      <p:ext uri="{BB962C8B-B14F-4D97-AF65-F5344CB8AC3E}">
        <p14:creationId xmlns:p14="http://schemas.microsoft.com/office/powerpoint/2010/main" val="1306033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Cognitive Load Theory 3 - intrinsic, extraneous, germane. – YouTube</a:t>
            </a:r>
            <a:endParaRPr lang="en-GB" dirty="0"/>
          </a:p>
          <a:p>
            <a:endParaRPr lang="en-GB" dirty="0"/>
          </a:p>
          <a:p>
            <a:r>
              <a:rPr lang="en-GB" dirty="0">
                <a:hlinkClick r:id="rId4"/>
              </a:rPr>
              <a:t>Cognitive Load Theory 3 - intrinsic, extraneous, germane. - YouTube</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1FCDB2F-D752-41E7-B76B-31EA75C89736}" type="slidenum">
              <a:rPr lang="en-GB" smtClean="0"/>
              <a:t>8</a:t>
            </a:fld>
            <a:endParaRPr lang="en-GB"/>
          </a:p>
        </p:txBody>
      </p:sp>
    </p:spTree>
    <p:extLst>
      <p:ext uri="{BB962C8B-B14F-4D97-AF65-F5344CB8AC3E}">
        <p14:creationId xmlns:p14="http://schemas.microsoft.com/office/powerpoint/2010/main" val="175508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phrases to you hear when learners are struggling to process the information</a:t>
            </a:r>
          </a:p>
          <a:p>
            <a:r>
              <a:rPr lang="en-GB" dirty="0"/>
              <a:t>When we apply cognitive load theory we are trying to prevent</a:t>
            </a:r>
          </a:p>
          <a:p>
            <a:r>
              <a:rPr lang="en-GB" dirty="0"/>
              <a:t>I give up</a:t>
            </a:r>
          </a:p>
          <a:p>
            <a:r>
              <a:rPr lang="en-GB" dirty="0"/>
              <a:t>My brain hurts</a:t>
            </a:r>
          </a:p>
          <a:p>
            <a:r>
              <a:rPr lang="en-GB" dirty="0"/>
              <a:t>It’s too much to remember</a:t>
            </a:r>
          </a:p>
          <a:p>
            <a:endParaRPr lang="en-GB" dirty="0"/>
          </a:p>
          <a:p>
            <a:r>
              <a:rPr lang="en-GB" b="1" dirty="0"/>
              <a:t>Overload causes stress</a:t>
            </a:r>
          </a:p>
          <a:p>
            <a:r>
              <a:rPr lang="en-GB" b="1" dirty="0"/>
              <a:t>Stress prevent concentration</a:t>
            </a:r>
          </a:p>
          <a:p>
            <a:r>
              <a:rPr lang="en-GB" b="1" dirty="0"/>
              <a:t>leads to not remembering</a:t>
            </a:r>
          </a:p>
        </p:txBody>
      </p:sp>
      <p:sp>
        <p:nvSpPr>
          <p:cNvPr id="4" name="Slide Number Placeholder 3"/>
          <p:cNvSpPr>
            <a:spLocks noGrp="1"/>
          </p:cNvSpPr>
          <p:nvPr>
            <p:ph type="sldNum" sz="quarter" idx="5"/>
          </p:nvPr>
        </p:nvSpPr>
        <p:spPr/>
        <p:txBody>
          <a:bodyPr/>
          <a:lstStyle/>
          <a:p>
            <a:fld id="{A1FCDB2F-D752-41E7-B76B-31EA75C89736}" type="slidenum">
              <a:rPr lang="en-GB" smtClean="0"/>
              <a:t>9</a:t>
            </a:fld>
            <a:endParaRPr lang="en-GB"/>
          </a:p>
        </p:txBody>
      </p:sp>
    </p:spTree>
    <p:extLst>
      <p:ext uri="{BB962C8B-B14F-4D97-AF65-F5344CB8AC3E}">
        <p14:creationId xmlns:p14="http://schemas.microsoft.com/office/powerpoint/2010/main" val="316316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Managing cognitive load leads to.. Eureka! </a:t>
            </a:r>
          </a:p>
        </p:txBody>
      </p:sp>
      <p:sp>
        <p:nvSpPr>
          <p:cNvPr id="4" name="Slide Number Placeholder 3"/>
          <p:cNvSpPr>
            <a:spLocks noGrp="1"/>
          </p:cNvSpPr>
          <p:nvPr>
            <p:ph type="sldNum" sz="quarter" idx="5"/>
          </p:nvPr>
        </p:nvSpPr>
        <p:spPr/>
        <p:txBody>
          <a:bodyPr/>
          <a:lstStyle/>
          <a:p>
            <a:fld id="{A1FCDB2F-D752-41E7-B76B-31EA75C89736}" type="slidenum">
              <a:rPr lang="en-GB" smtClean="0"/>
              <a:t>10</a:t>
            </a:fld>
            <a:endParaRPr lang="en-GB"/>
          </a:p>
        </p:txBody>
      </p:sp>
    </p:spTree>
    <p:extLst>
      <p:ext uri="{BB962C8B-B14F-4D97-AF65-F5344CB8AC3E}">
        <p14:creationId xmlns:p14="http://schemas.microsoft.com/office/powerpoint/2010/main" val="1944930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things we have control over to aid learning, however there are factors we do not have control over</a:t>
            </a:r>
          </a:p>
          <a:p>
            <a:r>
              <a:rPr lang="en-GB" dirty="0"/>
              <a:t>There are five key factors that we can apply to prevent cognitive overload.</a:t>
            </a:r>
          </a:p>
        </p:txBody>
      </p:sp>
      <p:sp>
        <p:nvSpPr>
          <p:cNvPr id="4" name="Slide Number Placeholder 3"/>
          <p:cNvSpPr>
            <a:spLocks noGrp="1"/>
          </p:cNvSpPr>
          <p:nvPr>
            <p:ph type="sldNum" sz="quarter" idx="5"/>
          </p:nvPr>
        </p:nvSpPr>
        <p:spPr/>
        <p:txBody>
          <a:bodyPr/>
          <a:lstStyle/>
          <a:p>
            <a:fld id="{A1FCDB2F-D752-41E7-B76B-31EA75C89736}" type="slidenum">
              <a:rPr lang="en-GB" smtClean="0"/>
              <a:t>11</a:t>
            </a:fld>
            <a:endParaRPr lang="en-GB"/>
          </a:p>
        </p:txBody>
      </p:sp>
    </p:spTree>
    <p:extLst>
      <p:ext uri="{BB962C8B-B14F-4D97-AF65-F5344CB8AC3E}">
        <p14:creationId xmlns:p14="http://schemas.microsoft.com/office/powerpoint/2010/main" val="170128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sounds and words that are not essential, add to cognitive load.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Giving the student’s working memory fewer stimuli to focus on enables more processing power to be used by the germane load (remember this is our goal).</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9B09566-71B1-4648-9A92-8F2B8AF7C6F4}" type="slidenum">
              <a:rPr lang="en-GB" smtClean="0"/>
              <a:t>12</a:t>
            </a:fld>
            <a:endParaRPr lang="en-GB"/>
          </a:p>
        </p:txBody>
      </p:sp>
    </p:spTree>
    <p:extLst>
      <p:ext uri="{BB962C8B-B14F-4D97-AF65-F5344CB8AC3E}">
        <p14:creationId xmlns:p14="http://schemas.microsoft.com/office/powerpoint/2010/main" val="198282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27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701949"/>
            <a:ext cx="6172200" cy="426402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771923"/>
            <a:ext cx="3932237" cy="31940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CA42217-C4C9-7127-6291-3704809CB2D6}"/>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430BFE71-C2F0-0853-B88B-A2630215E15F}"/>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3EA79E44-7A08-BA5B-8D89-B53E74942CEB}"/>
              </a:ext>
            </a:extLst>
          </p:cNvPr>
          <p:cNvSpPr>
            <a:spLocks noGrp="1"/>
          </p:cNvSpPr>
          <p:nvPr>
            <p:ph type="sldNum" sz="quarter" idx="12"/>
          </p:nvPr>
        </p:nvSpPr>
        <p:spPr>
          <a:xfrm>
            <a:off x="8610600" y="6088063"/>
            <a:ext cx="2743200" cy="365125"/>
          </a:xfrm>
        </p:spPr>
        <p:txBody>
          <a:bodyPr/>
          <a:lstStyle>
            <a:lvl1pPr>
              <a:defRPr/>
            </a:lvl1pPr>
          </a:lstStyle>
          <a:p>
            <a:fld id="{1523F59C-9638-3345-9868-2B8431BDAE55}" type="slidenum">
              <a:rPr lang="en-GB" altLang="en-US"/>
              <a:pPr/>
              <a:t>‹#›</a:t>
            </a:fld>
            <a:endParaRPr lang="en-GB" altLang="en-US"/>
          </a:p>
        </p:txBody>
      </p:sp>
    </p:spTree>
    <p:extLst>
      <p:ext uri="{BB962C8B-B14F-4D97-AF65-F5344CB8AC3E}">
        <p14:creationId xmlns:p14="http://schemas.microsoft.com/office/powerpoint/2010/main" val="155162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19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7"/>
            <a:ext cx="10515600" cy="1325564"/>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2540148"/>
            <a:ext cx="10515600" cy="3403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06B912-1C57-5842-FEB1-C4BE496BBB1B}"/>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BFE7CE75-3949-2943-ED7A-013DD8B8153A}"/>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0DF14A54-1F58-C1F0-FF59-4CBD8A0B5890}"/>
              </a:ext>
            </a:extLst>
          </p:cNvPr>
          <p:cNvSpPr>
            <a:spLocks noGrp="1"/>
          </p:cNvSpPr>
          <p:nvPr>
            <p:ph type="sldNum" sz="quarter" idx="12"/>
          </p:nvPr>
        </p:nvSpPr>
        <p:spPr>
          <a:xfrm>
            <a:off x="8610600" y="6088063"/>
            <a:ext cx="2743200" cy="365125"/>
          </a:xfrm>
        </p:spPr>
        <p:txBody>
          <a:bodyPr/>
          <a:lstStyle>
            <a:lvl1pPr>
              <a:defRPr/>
            </a:lvl1pPr>
          </a:lstStyle>
          <a:p>
            <a:fld id="{2C4E74B9-931F-EC4E-B46F-6C5E97DEB860}" type="slidenum">
              <a:rPr lang="en-GB" altLang="en-US"/>
              <a:pPr/>
              <a:t>‹#›</a:t>
            </a:fld>
            <a:endParaRPr lang="en-GB" altLang="en-US"/>
          </a:p>
        </p:txBody>
      </p:sp>
    </p:spTree>
    <p:extLst>
      <p:ext uri="{BB962C8B-B14F-4D97-AF65-F5344CB8AC3E}">
        <p14:creationId xmlns:p14="http://schemas.microsoft.com/office/powerpoint/2010/main" val="388418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71088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3BCBB9-68A4-5949-60B4-BC933BBD5B20}"/>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C28FFFF-2CCB-DF9A-6D3D-3B2E35FD663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8FFA03FB-8E9D-4E54-2307-0FCC16FF39AB}"/>
              </a:ext>
            </a:extLst>
          </p:cNvPr>
          <p:cNvSpPr>
            <a:spLocks noGrp="1"/>
          </p:cNvSpPr>
          <p:nvPr>
            <p:ph type="sldNum" sz="quarter" idx="12"/>
          </p:nvPr>
        </p:nvSpPr>
        <p:spPr>
          <a:xfrm>
            <a:off x="8610600" y="6088063"/>
            <a:ext cx="2743200" cy="365125"/>
          </a:xfrm>
        </p:spPr>
        <p:txBody>
          <a:bodyPr/>
          <a:lstStyle>
            <a:lvl1pPr>
              <a:defRPr/>
            </a:lvl1pPr>
          </a:lstStyle>
          <a:p>
            <a:fld id="{452102A4-FE60-224F-8105-191A45641F62}" type="slidenum">
              <a:rPr lang="en-GB" altLang="en-US"/>
              <a:pPr/>
              <a:t>‹#›</a:t>
            </a:fld>
            <a:endParaRPr lang="en-GB" altLang="en-US"/>
          </a:p>
        </p:txBody>
      </p:sp>
    </p:spTree>
    <p:extLst>
      <p:ext uri="{BB962C8B-B14F-4D97-AF65-F5344CB8AC3E}">
        <p14:creationId xmlns:p14="http://schemas.microsoft.com/office/powerpoint/2010/main" val="312443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40148"/>
            <a:ext cx="5181600" cy="34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540148"/>
            <a:ext cx="5181600" cy="34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83C1F19-466D-D815-DD70-6F783797CB5D}"/>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FBB14524-64CB-A39E-DD72-0AEB2E5A8B9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25262CEC-88FE-6FF1-28F4-6CBEA3E63AD6}"/>
              </a:ext>
            </a:extLst>
          </p:cNvPr>
          <p:cNvSpPr>
            <a:spLocks noGrp="1"/>
          </p:cNvSpPr>
          <p:nvPr>
            <p:ph type="sldNum" sz="quarter" idx="12"/>
          </p:nvPr>
        </p:nvSpPr>
        <p:spPr>
          <a:xfrm>
            <a:off x="8610600" y="6088063"/>
            <a:ext cx="2743200" cy="365125"/>
          </a:xfrm>
        </p:spPr>
        <p:txBody>
          <a:bodyPr/>
          <a:lstStyle>
            <a:lvl1pPr>
              <a:defRPr/>
            </a:lvl1pPr>
          </a:lstStyle>
          <a:p>
            <a:fld id="{0631B25F-E638-B348-8F6B-70C7EE55F4E3}" type="slidenum">
              <a:rPr lang="en-GB" altLang="en-US"/>
              <a:pPr/>
              <a:t>‹#›</a:t>
            </a:fld>
            <a:endParaRPr lang="en-GB" altLang="en-US"/>
          </a:p>
        </p:txBody>
      </p:sp>
    </p:spTree>
    <p:extLst>
      <p:ext uri="{BB962C8B-B14F-4D97-AF65-F5344CB8AC3E}">
        <p14:creationId xmlns:p14="http://schemas.microsoft.com/office/powerpoint/2010/main" val="3848762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7964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239568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219598"/>
            <a:ext cx="5157787" cy="27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39568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19598"/>
            <a:ext cx="5183188" cy="27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159F4DE-37B8-0465-BFD4-7F34A6B14BBF}"/>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0E004B53-29F8-80BC-BC23-4EAA3318A76C}"/>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7299737D-7A1C-E1F7-6D26-FFD0300FFF47}"/>
              </a:ext>
            </a:extLst>
          </p:cNvPr>
          <p:cNvSpPr>
            <a:spLocks noGrp="1"/>
          </p:cNvSpPr>
          <p:nvPr>
            <p:ph type="sldNum" sz="quarter" idx="12"/>
          </p:nvPr>
        </p:nvSpPr>
        <p:spPr>
          <a:xfrm>
            <a:off x="8610600" y="6088063"/>
            <a:ext cx="2743200" cy="365125"/>
          </a:xfrm>
        </p:spPr>
        <p:txBody>
          <a:bodyPr/>
          <a:lstStyle>
            <a:lvl1pPr>
              <a:defRPr/>
            </a:lvl1pPr>
          </a:lstStyle>
          <a:p>
            <a:fld id="{EC6C8DAA-25B9-6B46-A719-B6808359BFB6}" type="slidenum">
              <a:rPr lang="en-GB" altLang="en-US"/>
              <a:pPr/>
              <a:t>‹#›</a:t>
            </a:fld>
            <a:endParaRPr lang="en-GB" altLang="en-US"/>
          </a:p>
        </p:txBody>
      </p:sp>
    </p:spTree>
    <p:extLst>
      <p:ext uri="{BB962C8B-B14F-4D97-AF65-F5344CB8AC3E}">
        <p14:creationId xmlns:p14="http://schemas.microsoft.com/office/powerpoint/2010/main" val="165401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13917C6-F934-139C-AF29-F965F0A8E4CB}"/>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AC8BEE61-87A2-F85F-91D3-FD9D86E23A17}"/>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B2D88215-1064-DE2B-822A-768BCAD3538D}"/>
              </a:ext>
            </a:extLst>
          </p:cNvPr>
          <p:cNvSpPr>
            <a:spLocks noGrp="1"/>
          </p:cNvSpPr>
          <p:nvPr>
            <p:ph type="sldNum" sz="quarter" idx="12"/>
          </p:nvPr>
        </p:nvSpPr>
        <p:spPr>
          <a:xfrm>
            <a:off x="8610600" y="6088063"/>
            <a:ext cx="2743200" cy="365125"/>
          </a:xfrm>
        </p:spPr>
        <p:txBody>
          <a:bodyPr/>
          <a:lstStyle>
            <a:lvl1pPr>
              <a:defRPr/>
            </a:lvl1pPr>
          </a:lstStyle>
          <a:p>
            <a:fld id="{1EE51265-4874-DF4A-9241-40945F0484FE}" type="slidenum">
              <a:rPr lang="en-GB" altLang="en-US"/>
              <a:pPr/>
              <a:t>‹#›</a:t>
            </a:fld>
            <a:endParaRPr lang="en-GB" altLang="en-US"/>
          </a:p>
        </p:txBody>
      </p:sp>
    </p:spTree>
    <p:extLst>
      <p:ext uri="{BB962C8B-B14F-4D97-AF65-F5344CB8AC3E}">
        <p14:creationId xmlns:p14="http://schemas.microsoft.com/office/powerpoint/2010/main" val="395490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FDEADA-EBAE-F35B-A10D-371B79E7C36A}"/>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77E28C2B-741F-566B-D22B-DBD049AC6A1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7298320D-BA2A-C1E1-CB35-0B32D0DBFF8C}"/>
              </a:ext>
            </a:extLst>
          </p:cNvPr>
          <p:cNvSpPr>
            <a:spLocks noGrp="1"/>
          </p:cNvSpPr>
          <p:nvPr>
            <p:ph type="sldNum" sz="quarter" idx="12"/>
          </p:nvPr>
        </p:nvSpPr>
        <p:spPr>
          <a:xfrm>
            <a:off x="8610600" y="6088063"/>
            <a:ext cx="2743200" cy="365125"/>
          </a:xfrm>
        </p:spPr>
        <p:txBody>
          <a:bodyPr/>
          <a:lstStyle>
            <a:lvl1pPr>
              <a:defRPr/>
            </a:lvl1pPr>
          </a:lstStyle>
          <a:p>
            <a:fld id="{ABD4642B-7B75-E54A-A570-28AB4E1A1A1C}" type="slidenum">
              <a:rPr lang="en-GB" altLang="en-US"/>
              <a:pPr/>
              <a:t>‹#›</a:t>
            </a:fld>
            <a:endParaRPr lang="en-GB" altLang="en-US"/>
          </a:p>
        </p:txBody>
      </p:sp>
    </p:spTree>
    <p:extLst>
      <p:ext uri="{BB962C8B-B14F-4D97-AF65-F5344CB8AC3E}">
        <p14:creationId xmlns:p14="http://schemas.microsoft.com/office/powerpoint/2010/main" val="1072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701949"/>
            <a:ext cx="6172200" cy="4241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71923"/>
            <a:ext cx="3932237" cy="31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16EFF61-2DD1-7E73-1BD0-A65049999D59}"/>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B1AB48E2-9409-C8E2-5DC6-53D51C8763A1}"/>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DE169B17-4F1A-FB64-9DC2-5CC9A27C5E04}"/>
              </a:ext>
            </a:extLst>
          </p:cNvPr>
          <p:cNvSpPr>
            <a:spLocks noGrp="1"/>
          </p:cNvSpPr>
          <p:nvPr>
            <p:ph type="sldNum" sz="quarter" idx="12"/>
          </p:nvPr>
        </p:nvSpPr>
        <p:spPr>
          <a:xfrm>
            <a:off x="8610600" y="6088063"/>
            <a:ext cx="2743200" cy="365125"/>
          </a:xfrm>
        </p:spPr>
        <p:txBody>
          <a:bodyPr/>
          <a:lstStyle>
            <a:lvl1pPr>
              <a:defRPr/>
            </a:lvl1pPr>
          </a:lstStyle>
          <a:p>
            <a:fld id="{083F0AFA-AE20-D94B-84C4-93D4D76C0AF7}" type="slidenum">
              <a:rPr lang="en-GB" altLang="en-US"/>
              <a:pPr/>
              <a:t>‹#›</a:t>
            </a:fld>
            <a:endParaRPr lang="en-GB" altLang="en-US"/>
          </a:p>
        </p:txBody>
      </p:sp>
    </p:spTree>
    <p:extLst>
      <p:ext uri="{BB962C8B-B14F-4D97-AF65-F5344CB8AC3E}">
        <p14:creationId xmlns:p14="http://schemas.microsoft.com/office/powerpoint/2010/main" val="2863253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9" r:id="rId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833054"/>
      </p:ext>
    </p:extLst>
  </p:cSld>
  <p:clrMap bg1="lt1" tx1="dk1" bg2="lt2" tx2="dk2" accent1="accent1" accent2="accent2" accent3="accent3" accent4="accent4" accent5="accent5" accent6="accent6" hlink="hlink" folHlink="folHlink"/>
  <p:sldLayoutIdLst>
    <p:sldLayoutId id="2147483769" r:id="rId1"/>
  </p:sldLayoutIdLst>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F5854C-F95D-B9FB-98A7-9488F815276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83FCBDC-DEE2-C4D4-5C2C-AAA96775B614}"/>
              </a:ext>
            </a:extLst>
          </p:cNvPr>
          <p:cNvSpPr>
            <a:spLocks noGrp="1" noChangeArrowheads="1"/>
          </p:cNvSpPr>
          <p:nvPr>
            <p:ph type="body" idx="1"/>
          </p:nvPr>
        </p:nvSpPr>
        <p:spPr bwMode="auto">
          <a:xfrm>
            <a:off x="838200" y="1825625"/>
            <a:ext cx="105156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76992BE-5D33-44E6-972C-26D0111EAA09}"/>
              </a:ext>
            </a:extLst>
          </p:cNvPr>
          <p:cNvSpPr>
            <a:spLocks noGrp="1"/>
          </p:cNvSpPr>
          <p:nvPr>
            <p:ph type="dt" sz="half" idx="2"/>
          </p:nvPr>
        </p:nvSpPr>
        <p:spPr>
          <a:xfrm>
            <a:off x="838200" y="53736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ltLang="en-US"/>
          </a:p>
        </p:txBody>
      </p:sp>
      <p:sp>
        <p:nvSpPr>
          <p:cNvPr id="5" name="Footer Placeholder 4">
            <a:extLst>
              <a:ext uri="{FF2B5EF4-FFF2-40B4-BE49-F238E27FC236}">
                <a16:creationId xmlns:a16="http://schemas.microsoft.com/office/drawing/2014/main" id="{56046648-F7B9-4CAD-994C-86C22E18EF3E}"/>
              </a:ext>
            </a:extLst>
          </p:cNvPr>
          <p:cNvSpPr>
            <a:spLocks noGrp="1"/>
          </p:cNvSpPr>
          <p:nvPr>
            <p:ph type="ftr" sz="quarter" idx="3"/>
          </p:nvPr>
        </p:nvSpPr>
        <p:spPr>
          <a:xfrm>
            <a:off x="4038600" y="53736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093F63AD-983A-44B5-931C-2E0AB0FA270E}"/>
              </a:ext>
            </a:extLst>
          </p:cNvPr>
          <p:cNvSpPr>
            <a:spLocks noGrp="1"/>
          </p:cNvSpPr>
          <p:nvPr>
            <p:ph type="sldNum" sz="quarter" idx="4"/>
          </p:nvPr>
        </p:nvSpPr>
        <p:spPr>
          <a:xfrm>
            <a:off x="8610600" y="5373688"/>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8483F6A-4A29-9A4E-AF0F-2A3D9A0F41AD}" type="slidenum">
              <a:rPr lang="en-GB" altLang="en-US"/>
              <a:pPr/>
              <a:t>‹#›</a:t>
            </a:fld>
            <a:endParaRPr lang="en-GB" altLang="en-US"/>
          </a:p>
        </p:txBody>
      </p:sp>
    </p:spTree>
    <p:extLst>
      <p:ext uri="{BB962C8B-B14F-4D97-AF65-F5344CB8AC3E}">
        <p14:creationId xmlns:p14="http://schemas.microsoft.com/office/powerpoint/2010/main" val="26260768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Lst>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structural-learning.com/post/how-to-use-dialogic-pedagogy-the-key-to-powerful-teachin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structural-learning.com/post/dual-coding-a-teachers-guide" TargetMode="External"/><Relationship Id="rId5" Type="http://schemas.openxmlformats.org/officeDocument/2006/relationships/hyperlink" Target="https://www.structural-learning.com/post/colourful-semantics-a-teachers-guide" TargetMode="External"/><Relationship Id="rId4" Type="http://schemas.openxmlformats.org/officeDocument/2006/relationships/hyperlink" Target="https://www.structural-learning.com/post/reading-comprehension-in-the-primary-classro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mindtools.com/pages/article/cognitive-load-theory.htm" TargetMode="External"/><Relationship Id="rId7" Type="http://schemas.openxmlformats.org/officeDocument/2006/relationships/hyperlink" Target="https://www.youtube.com/watch?v=KbzmM30NXNQ"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thinkific.com/blog/cognitive-load-theory-explained/" TargetMode="External"/><Relationship Id="rId5" Type="http://schemas.openxmlformats.org/officeDocument/2006/relationships/hyperlink" Target="https://www.structural-learning.com/post/cognitive-load-theory-a-teachers-guide" TargetMode="External"/><Relationship Id="rId4" Type="http://schemas.openxmlformats.org/officeDocument/2006/relationships/hyperlink" Target="https://set.et-foundation.co.uk/resources/the-importance-of-cognitive-load-theor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erardfriel.com/instructional-design/cognitive-load-theory/" TargetMode="External"/><Relationship Id="rId2" Type="http://schemas.openxmlformats.org/officeDocument/2006/relationships/hyperlink" Target="https://tech-eds.com/2021/03/23/what-is-cognitive-load-theory-clt-how-does-it-affect-learnin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IkH0EGYqWO0?start=3&amp;feature=oembed"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CB230F-34A3-6D5E-2831-9EFCE123834C}"/>
              </a:ext>
            </a:extLst>
          </p:cNvPr>
          <p:cNvSpPr txBox="1"/>
          <p:nvPr/>
        </p:nvSpPr>
        <p:spPr>
          <a:xfrm>
            <a:off x="1127448" y="4437112"/>
            <a:ext cx="9649072" cy="923330"/>
          </a:xfrm>
          <a:prstGeom prst="rect">
            <a:avLst/>
          </a:prstGeom>
          <a:noFill/>
        </p:spPr>
        <p:txBody>
          <a:bodyPr wrap="square" rtlCol="0">
            <a:spAutoFit/>
          </a:bodyPr>
          <a:lstStyle/>
          <a:p>
            <a:pPr algn="ctr"/>
            <a:r>
              <a:rPr lang="en-GB" sz="5400" b="1" dirty="0">
                <a:solidFill>
                  <a:schemeClr val="bg1"/>
                </a:solidFill>
              </a:rPr>
              <a:t>Cognitive Load Theory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6ED8D910-9CE4-E027-993A-1E2EB51622B0}"/>
              </a:ext>
            </a:extLst>
          </p:cNvPr>
          <p:cNvSpPr/>
          <p:nvPr/>
        </p:nvSpPr>
        <p:spPr>
          <a:xfrm>
            <a:off x="168112" y="294485"/>
            <a:ext cx="4464496" cy="2376264"/>
          </a:xfrm>
          <a:prstGeom prst="wedgeEllipse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 get it!</a:t>
            </a:r>
          </a:p>
        </p:txBody>
      </p:sp>
      <p:sp>
        <p:nvSpPr>
          <p:cNvPr id="3" name="Speech Bubble: Oval 2">
            <a:extLst>
              <a:ext uri="{FF2B5EF4-FFF2-40B4-BE49-F238E27FC236}">
                <a16:creationId xmlns:a16="http://schemas.microsoft.com/office/drawing/2014/main" id="{1721485A-E4AD-0C81-E3B8-E97E599670E9}"/>
              </a:ext>
            </a:extLst>
          </p:cNvPr>
          <p:cNvSpPr/>
          <p:nvPr/>
        </p:nvSpPr>
        <p:spPr>
          <a:xfrm>
            <a:off x="551384" y="3356549"/>
            <a:ext cx="4464496" cy="2376264"/>
          </a:xfrm>
          <a:prstGeom prst="wedgeEllipse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 understand now</a:t>
            </a:r>
          </a:p>
        </p:txBody>
      </p:sp>
      <p:sp>
        <p:nvSpPr>
          <p:cNvPr id="4" name="Speech Bubble: Oval 3">
            <a:extLst>
              <a:ext uri="{FF2B5EF4-FFF2-40B4-BE49-F238E27FC236}">
                <a16:creationId xmlns:a16="http://schemas.microsoft.com/office/drawing/2014/main" id="{8EDBB929-8577-ED85-4AB6-04D6181672F3}"/>
              </a:ext>
            </a:extLst>
          </p:cNvPr>
          <p:cNvSpPr/>
          <p:nvPr/>
        </p:nvSpPr>
        <p:spPr>
          <a:xfrm>
            <a:off x="5015880" y="294485"/>
            <a:ext cx="4464496" cy="2376264"/>
          </a:xfrm>
          <a:prstGeom prst="wedgeEllipse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 remember…</a:t>
            </a:r>
          </a:p>
        </p:txBody>
      </p:sp>
      <p:sp>
        <p:nvSpPr>
          <p:cNvPr id="5" name="Speech Bubble: Oval 4">
            <a:extLst>
              <a:ext uri="{FF2B5EF4-FFF2-40B4-BE49-F238E27FC236}">
                <a16:creationId xmlns:a16="http://schemas.microsoft.com/office/drawing/2014/main" id="{94A3B537-94B0-E7F1-6DAA-417F204A17A8}"/>
              </a:ext>
            </a:extLst>
          </p:cNvPr>
          <p:cNvSpPr/>
          <p:nvPr/>
        </p:nvSpPr>
        <p:spPr>
          <a:xfrm>
            <a:off x="5519936" y="3212976"/>
            <a:ext cx="4464496" cy="2376264"/>
          </a:xfrm>
          <a:prstGeom prst="wedgeEllipse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Look I’ve done it!</a:t>
            </a:r>
          </a:p>
        </p:txBody>
      </p:sp>
    </p:spTree>
    <p:extLst>
      <p:ext uri="{BB962C8B-B14F-4D97-AF65-F5344CB8AC3E}">
        <p14:creationId xmlns:p14="http://schemas.microsoft.com/office/powerpoint/2010/main" val="55181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D09D-4F13-4396-B5BC-31872F5C8B0E}"/>
              </a:ext>
            </a:extLst>
          </p:cNvPr>
          <p:cNvSpPr>
            <a:spLocks noGrp="1"/>
          </p:cNvSpPr>
          <p:nvPr>
            <p:ph type="title"/>
          </p:nvPr>
        </p:nvSpPr>
        <p:spPr/>
        <p:txBody>
          <a:bodyPr/>
          <a:lstStyle/>
          <a:p>
            <a:r>
              <a:rPr lang="en-GB" dirty="0"/>
              <a:t>Applying the theory to practice</a:t>
            </a:r>
          </a:p>
        </p:txBody>
      </p:sp>
      <p:sp>
        <p:nvSpPr>
          <p:cNvPr id="3" name="Content Placeholder 2">
            <a:extLst>
              <a:ext uri="{FF2B5EF4-FFF2-40B4-BE49-F238E27FC236}">
                <a16:creationId xmlns:a16="http://schemas.microsoft.com/office/drawing/2014/main" id="{5953C7D1-1714-4269-81F8-8B52FD290C01}"/>
              </a:ext>
            </a:extLst>
          </p:cNvPr>
          <p:cNvSpPr>
            <a:spLocks noGrp="1"/>
          </p:cNvSpPr>
          <p:nvPr>
            <p:ph idx="1"/>
          </p:nvPr>
        </p:nvSpPr>
        <p:spPr/>
        <p:txBody>
          <a:bodyPr/>
          <a:lstStyle/>
          <a:p>
            <a:r>
              <a:rPr lang="en-GB" dirty="0"/>
              <a:t>The coherence principle</a:t>
            </a:r>
          </a:p>
          <a:p>
            <a:r>
              <a:rPr lang="en-GB" dirty="0"/>
              <a:t>Signalling principles</a:t>
            </a:r>
          </a:p>
          <a:p>
            <a:r>
              <a:rPr lang="en-GB" dirty="0"/>
              <a:t>Redundance principle</a:t>
            </a:r>
          </a:p>
          <a:p>
            <a:r>
              <a:rPr lang="en-GB" dirty="0"/>
              <a:t>Spatial contiguity</a:t>
            </a:r>
          </a:p>
          <a:p>
            <a:r>
              <a:rPr lang="en-GB" dirty="0"/>
              <a:t>Split attention effect</a:t>
            </a:r>
          </a:p>
        </p:txBody>
      </p:sp>
    </p:spTree>
    <p:extLst>
      <p:ext uri="{BB962C8B-B14F-4D97-AF65-F5344CB8AC3E}">
        <p14:creationId xmlns:p14="http://schemas.microsoft.com/office/powerpoint/2010/main" val="359789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1708-63FD-49EE-9C8F-FFA98B87D596}"/>
              </a:ext>
            </a:extLst>
          </p:cNvPr>
          <p:cNvSpPr>
            <a:spLocks noGrp="1"/>
          </p:cNvSpPr>
          <p:nvPr>
            <p:ph type="title"/>
          </p:nvPr>
        </p:nvSpPr>
        <p:spPr>
          <a:xfrm>
            <a:off x="407368" y="365125"/>
            <a:ext cx="10515600" cy="1325563"/>
          </a:xfrm>
        </p:spPr>
        <p:txBody>
          <a:bodyPr/>
          <a:lstStyle/>
          <a:p>
            <a:r>
              <a:rPr lang="en-GB" sz="3600" dirty="0">
                <a:latin typeface="Arial" panose="020B0604020202020204" pitchFamily="34" charset="0"/>
                <a:cs typeface="Arial" panose="020B0604020202020204" pitchFamily="34" charset="0"/>
              </a:rPr>
              <a:t>The Coherence Principle</a:t>
            </a:r>
            <a:br>
              <a:rPr lang="en-GB" dirty="0"/>
            </a:br>
            <a:endParaRPr lang="en-GB" dirty="0"/>
          </a:p>
        </p:txBody>
      </p:sp>
      <p:sp>
        <p:nvSpPr>
          <p:cNvPr id="3" name="Content Placeholder 2">
            <a:extLst>
              <a:ext uri="{FF2B5EF4-FFF2-40B4-BE49-F238E27FC236}">
                <a16:creationId xmlns:a16="http://schemas.microsoft.com/office/drawing/2014/main" id="{CF56D6A8-D186-43A1-993E-9FF3BAB12E54}"/>
              </a:ext>
            </a:extLst>
          </p:cNvPr>
          <p:cNvSpPr>
            <a:spLocks noGrp="1"/>
          </p:cNvSpPr>
          <p:nvPr>
            <p:ph idx="1"/>
          </p:nvPr>
        </p:nvSpPr>
        <p:spPr>
          <a:xfrm>
            <a:off x="1016000" y="1412776"/>
            <a:ext cx="10515600" cy="5080099"/>
          </a:xfrm>
        </p:spPr>
        <p:txBody>
          <a:bodyPr/>
          <a:lstStyle/>
          <a:p>
            <a:pPr marL="0" indent="0">
              <a:buNone/>
            </a:pPr>
            <a:r>
              <a:rPr lang="en-GB" sz="2400" dirty="0">
                <a:latin typeface="Arial" panose="020B0604020202020204" pitchFamily="34" charset="0"/>
                <a:cs typeface="Arial" panose="020B0604020202020204" pitchFamily="34" charset="0"/>
              </a:rPr>
              <a:t>This involves reducing the amount of information on each slide/page/worksheet to only that that is necessary.</a:t>
            </a:r>
          </a:p>
          <a:p>
            <a:endParaRPr lang="en-GB" dirty="0"/>
          </a:p>
          <a:p>
            <a:endParaRPr lang="en-GB" dirty="0"/>
          </a:p>
        </p:txBody>
      </p:sp>
      <p:pic>
        <p:nvPicPr>
          <p:cNvPr id="10242" name="Picture 2">
            <a:extLst>
              <a:ext uri="{FF2B5EF4-FFF2-40B4-BE49-F238E27FC236}">
                <a16:creationId xmlns:a16="http://schemas.microsoft.com/office/drawing/2014/main" id="{78C62823-09A4-4AFE-9EFD-E47278149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2286174"/>
            <a:ext cx="8038282" cy="420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43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A6E0-15E3-4104-987E-F2DC5DD57F19}"/>
              </a:ext>
            </a:extLst>
          </p:cNvPr>
          <p:cNvSpPr>
            <a:spLocks noGrp="1"/>
          </p:cNvSpPr>
          <p:nvPr>
            <p:ph type="title"/>
          </p:nvPr>
        </p:nvSpPr>
        <p:spPr>
          <a:xfrm>
            <a:off x="278732" y="306488"/>
            <a:ext cx="10515600" cy="1325563"/>
          </a:xfrm>
        </p:spPr>
        <p:txBody>
          <a:bodyPr>
            <a:normAutofit/>
          </a:bodyPr>
          <a:lstStyle/>
          <a:p>
            <a:r>
              <a:rPr lang="en-GB" sz="3600" dirty="0">
                <a:latin typeface="Arial" panose="020B0604020202020204" pitchFamily="34" charset="0"/>
                <a:cs typeface="Arial" panose="020B0604020202020204" pitchFamily="34" charset="0"/>
              </a:rPr>
              <a:t>The Signalling Principle</a:t>
            </a:r>
            <a:br>
              <a:rPr lang="en-GB" sz="3600" dirty="0"/>
            </a:br>
            <a:endParaRPr lang="en-GB" sz="3600" dirty="0"/>
          </a:p>
        </p:txBody>
      </p:sp>
      <p:sp>
        <p:nvSpPr>
          <p:cNvPr id="3" name="Content Placeholder 2">
            <a:extLst>
              <a:ext uri="{FF2B5EF4-FFF2-40B4-BE49-F238E27FC236}">
                <a16:creationId xmlns:a16="http://schemas.microsoft.com/office/drawing/2014/main" id="{6A20DBEC-B8B0-44B3-B9F2-9B6F61FDF3CC}"/>
              </a:ext>
            </a:extLst>
          </p:cNvPr>
          <p:cNvSpPr>
            <a:spLocks noGrp="1"/>
          </p:cNvSpPr>
          <p:nvPr>
            <p:ph idx="1"/>
          </p:nvPr>
        </p:nvSpPr>
        <p:spPr>
          <a:xfrm>
            <a:off x="250784" y="1253331"/>
            <a:ext cx="6709311" cy="591493"/>
          </a:xfrm>
        </p:spPr>
        <p:txBody>
          <a:bodyPr/>
          <a:lstStyle/>
          <a:p>
            <a:pPr marL="0" indent="0">
              <a:buNone/>
            </a:pPr>
            <a:r>
              <a:rPr lang="en-GB" sz="2400" dirty="0"/>
              <a:t>highlighting the important details</a:t>
            </a:r>
            <a:r>
              <a:rPr lang="en-GB" dirty="0"/>
              <a:t>.</a:t>
            </a:r>
          </a:p>
          <a:p>
            <a:endParaRPr lang="en-GB" dirty="0"/>
          </a:p>
        </p:txBody>
      </p:sp>
      <p:pic>
        <p:nvPicPr>
          <p:cNvPr id="12290" name="Picture 2">
            <a:extLst>
              <a:ext uri="{FF2B5EF4-FFF2-40B4-BE49-F238E27FC236}">
                <a16:creationId xmlns:a16="http://schemas.microsoft.com/office/drawing/2014/main" id="{F933F82A-BAFD-4B34-8E4E-179249036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1874349"/>
            <a:ext cx="8784976" cy="459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33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8BB9-0D09-429F-A513-DE76AE8B072C}"/>
              </a:ext>
            </a:extLst>
          </p:cNvPr>
          <p:cNvSpPr>
            <a:spLocks noGrp="1"/>
          </p:cNvSpPr>
          <p:nvPr>
            <p:ph type="title"/>
          </p:nvPr>
        </p:nvSpPr>
        <p:spPr>
          <a:xfrm>
            <a:off x="334546" y="226309"/>
            <a:ext cx="8125178" cy="1325563"/>
          </a:xfrm>
        </p:spPr>
        <p:txBody>
          <a:bodyPr>
            <a:normAutofit/>
          </a:bodyPr>
          <a:lstStyle/>
          <a:p>
            <a:r>
              <a:rPr lang="en-GB" sz="3600" dirty="0">
                <a:latin typeface="Arial" panose="020B0604020202020204" pitchFamily="34" charset="0"/>
                <a:cs typeface="Arial" panose="020B0604020202020204" pitchFamily="34" charset="0"/>
              </a:rPr>
              <a:t>Redundancy Effect</a:t>
            </a:r>
          </a:p>
        </p:txBody>
      </p:sp>
      <p:pic>
        <p:nvPicPr>
          <p:cNvPr id="4" name="Picture 3">
            <a:extLst>
              <a:ext uri="{FF2B5EF4-FFF2-40B4-BE49-F238E27FC236}">
                <a16:creationId xmlns:a16="http://schemas.microsoft.com/office/drawing/2014/main" id="{1B31419E-D1C4-48E1-BBCD-8C7770084C9B}"/>
              </a:ext>
            </a:extLst>
          </p:cNvPr>
          <p:cNvPicPr>
            <a:picLocks noChangeAspect="1"/>
          </p:cNvPicPr>
          <p:nvPr/>
        </p:nvPicPr>
        <p:blipFill>
          <a:blip r:embed="rId3"/>
          <a:stretch>
            <a:fillRect/>
          </a:stretch>
        </p:blipFill>
        <p:spPr>
          <a:xfrm>
            <a:off x="1104325" y="1340768"/>
            <a:ext cx="9624392" cy="4865783"/>
          </a:xfrm>
          <a:prstGeom prst="rect">
            <a:avLst/>
          </a:prstGeom>
        </p:spPr>
      </p:pic>
    </p:spTree>
    <p:extLst>
      <p:ext uri="{BB962C8B-B14F-4D97-AF65-F5344CB8AC3E}">
        <p14:creationId xmlns:p14="http://schemas.microsoft.com/office/powerpoint/2010/main" val="2871819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5 reasons why multitasking is a myth infographic">
            <a:extLst>
              <a:ext uri="{FF2B5EF4-FFF2-40B4-BE49-F238E27FC236}">
                <a16:creationId xmlns:a16="http://schemas.microsoft.com/office/drawing/2014/main" id="{F3F77096-7026-4645-899C-5D9B164AA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007" y="284225"/>
            <a:ext cx="5545584" cy="62895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A61160B-1BCE-44A2-A488-3F107B825D8A}"/>
              </a:ext>
            </a:extLst>
          </p:cNvPr>
          <p:cNvSpPr/>
          <p:nvPr/>
        </p:nvSpPr>
        <p:spPr>
          <a:xfrm>
            <a:off x="441025" y="483800"/>
            <a:ext cx="4434099" cy="646331"/>
          </a:xfrm>
          <a:prstGeom prst="rect">
            <a:avLst/>
          </a:prstGeom>
        </p:spPr>
        <p:txBody>
          <a:bodyPr wrap="none">
            <a:spAutoFit/>
          </a:bodyPr>
          <a:lstStyle/>
          <a:p>
            <a:r>
              <a:rPr lang="en-GB" sz="3600" dirty="0">
                <a:solidFill>
                  <a:srgbClr val="2C2C2C"/>
                </a:solidFill>
                <a:latin typeface="Arial" panose="020B0604020202020204" pitchFamily="34" charset="0"/>
                <a:cs typeface="Arial" panose="020B0604020202020204" pitchFamily="34" charset="0"/>
              </a:rPr>
              <a:t>Split Attention Effect </a:t>
            </a:r>
            <a:endParaRPr lang="en-GB" sz="3600" dirty="0"/>
          </a:p>
        </p:txBody>
      </p:sp>
    </p:spTree>
    <p:extLst>
      <p:ext uri="{BB962C8B-B14F-4D97-AF65-F5344CB8AC3E}">
        <p14:creationId xmlns:p14="http://schemas.microsoft.com/office/powerpoint/2010/main" val="378654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3603-80D5-4B20-B2F7-C1A933EC4E39}"/>
              </a:ext>
            </a:extLst>
          </p:cNvPr>
          <p:cNvSpPr>
            <a:spLocks noGrp="1"/>
          </p:cNvSpPr>
          <p:nvPr>
            <p:ph type="title"/>
          </p:nvPr>
        </p:nvSpPr>
        <p:spPr>
          <a:xfrm>
            <a:off x="814464" y="309562"/>
            <a:ext cx="4377060" cy="815182"/>
          </a:xfrm>
        </p:spPr>
        <p:txBody>
          <a:bodyPr>
            <a:normAutofit/>
          </a:bodyPr>
          <a:lstStyle/>
          <a:p>
            <a:pPr algn="ctr"/>
            <a:r>
              <a:rPr lang="en-GB" sz="3600" dirty="0">
                <a:latin typeface="Arial" panose="020B0604020202020204" pitchFamily="34" charset="0"/>
                <a:cs typeface="Arial" panose="020B0604020202020204" pitchFamily="34" charset="0"/>
              </a:rPr>
              <a:t>Spatial Contiguity</a:t>
            </a:r>
          </a:p>
        </p:txBody>
      </p:sp>
      <p:pic>
        <p:nvPicPr>
          <p:cNvPr id="13316" name="Picture 4" descr="cognitive load theory, cognitive load, extraneous load, spatial contiguity, learning theories, learning theory. Dual coding, dual coding theory, dual coding with teachers, oliver caviglioli, teacherofsci">
            <a:extLst>
              <a:ext uri="{FF2B5EF4-FFF2-40B4-BE49-F238E27FC236}">
                <a16:creationId xmlns:a16="http://schemas.microsoft.com/office/drawing/2014/main" id="{855684BE-9A47-4C23-A1B7-4D65DE597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496" y="1268760"/>
            <a:ext cx="9261143" cy="484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63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545A-F2FF-4D7F-88BD-321F85A4307C}"/>
              </a:ext>
            </a:extLst>
          </p:cNvPr>
          <p:cNvSpPr>
            <a:spLocks noGrp="1"/>
          </p:cNvSpPr>
          <p:nvPr>
            <p:ph type="title"/>
          </p:nvPr>
        </p:nvSpPr>
        <p:spPr/>
        <p:txBody>
          <a:bodyPr/>
          <a:lstStyle/>
          <a:p>
            <a:r>
              <a:rPr lang="en-GB" dirty="0"/>
              <a:t>How can we do this within our sessions?</a:t>
            </a:r>
          </a:p>
        </p:txBody>
      </p:sp>
      <p:sp>
        <p:nvSpPr>
          <p:cNvPr id="3" name="Content Placeholder 2">
            <a:extLst>
              <a:ext uri="{FF2B5EF4-FFF2-40B4-BE49-F238E27FC236}">
                <a16:creationId xmlns:a16="http://schemas.microsoft.com/office/drawing/2014/main" id="{0DEFD7CE-8A93-4D90-B80A-B37A8F175722}"/>
              </a:ext>
            </a:extLst>
          </p:cNvPr>
          <p:cNvSpPr>
            <a:spLocks noGrp="1"/>
          </p:cNvSpPr>
          <p:nvPr>
            <p:ph idx="1"/>
          </p:nvPr>
        </p:nvSpPr>
        <p:spPr>
          <a:xfrm>
            <a:off x="838200" y="2750989"/>
            <a:ext cx="10515600" cy="3403601"/>
          </a:xfrm>
        </p:spPr>
        <p:txBody>
          <a:bodyPr/>
          <a:lstStyle/>
          <a:p>
            <a:r>
              <a:rPr lang="en-GB" dirty="0"/>
              <a:t>Breakout rooms:</a:t>
            </a:r>
          </a:p>
          <a:p>
            <a:endParaRPr lang="en-GB" dirty="0"/>
          </a:p>
          <a:p>
            <a:r>
              <a:rPr lang="en-GB" dirty="0"/>
              <a:t>Decide who will feedback three key points to manage each type of memory load</a:t>
            </a:r>
          </a:p>
          <a:p>
            <a:endParaRPr lang="en-GB" dirty="0"/>
          </a:p>
        </p:txBody>
      </p:sp>
      <p:graphicFrame>
        <p:nvGraphicFramePr>
          <p:cNvPr id="4" name="Table 4">
            <a:extLst>
              <a:ext uri="{FF2B5EF4-FFF2-40B4-BE49-F238E27FC236}">
                <a16:creationId xmlns:a16="http://schemas.microsoft.com/office/drawing/2014/main" id="{4144BBB1-73F7-47F7-888B-10C01BFCD85A}"/>
              </a:ext>
            </a:extLst>
          </p:cNvPr>
          <p:cNvGraphicFramePr>
            <a:graphicFrameLocks noGrp="1"/>
          </p:cNvGraphicFramePr>
          <p:nvPr>
            <p:extLst>
              <p:ext uri="{D42A27DB-BD31-4B8C-83A1-F6EECF244321}">
                <p14:modId xmlns:p14="http://schemas.microsoft.com/office/powerpoint/2010/main" val="998631609"/>
              </p:ext>
            </p:extLst>
          </p:nvPr>
        </p:nvGraphicFramePr>
        <p:xfrm>
          <a:off x="1559496" y="4725144"/>
          <a:ext cx="8127999" cy="914400"/>
        </p:xfrm>
        <a:graphic>
          <a:graphicData uri="http://schemas.openxmlformats.org/drawingml/2006/table">
            <a:tbl>
              <a:tblPr firstRow="1" bandRow="1">
                <a:tableStyleId>{2D5ABB26-0587-4C30-8999-92F81FD0307C}</a:tableStyleId>
              </a:tblPr>
              <a:tblGrid>
                <a:gridCol w="2709333">
                  <a:extLst>
                    <a:ext uri="{9D8B030D-6E8A-4147-A177-3AD203B41FA5}">
                      <a16:colId xmlns:a16="http://schemas.microsoft.com/office/drawing/2014/main" val="3968863753"/>
                    </a:ext>
                  </a:extLst>
                </a:gridCol>
                <a:gridCol w="2709333">
                  <a:extLst>
                    <a:ext uri="{9D8B030D-6E8A-4147-A177-3AD203B41FA5}">
                      <a16:colId xmlns:a16="http://schemas.microsoft.com/office/drawing/2014/main" val="187086439"/>
                    </a:ext>
                  </a:extLst>
                </a:gridCol>
                <a:gridCol w="2709333">
                  <a:extLst>
                    <a:ext uri="{9D8B030D-6E8A-4147-A177-3AD203B41FA5}">
                      <a16:colId xmlns:a16="http://schemas.microsoft.com/office/drawing/2014/main" val="2135314201"/>
                    </a:ext>
                  </a:extLst>
                </a:gridCol>
              </a:tblGrid>
              <a:tr h="370840">
                <a:tc>
                  <a:txBody>
                    <a:bodyPr/>
                    <a:lstStyle/>
                    <a:p>
                      <a:r>
                        <a:rPr lang="en-GB" b="1" dirty="0"/>
                        <a:t>Intrinsic:</a:t>
                      </a:r>
                    </a:p>
                    <a:p>
                      <a:r>
                        <a:rPr lang="en-GB" dirty="0"/>
                        <a:t>The 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Extraneous</a:t>
                      </a:r>
                    </a:p>
                    <a:p>
                      <a:r>
                        <a:rPr lang="en-GB" dirty="0"/>
                        <a:t>The packaging</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Germane</a:t>
                      </a:r>
                    </a:p>
                    <a:p>
                      <a:r>
                        <a:rPr lang="en-GB" dirty="0"/>
                        <a:t>The 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1866706"/>
                  </a:ext>
                </a:extLst>
              </a:tr>
            </a:tbl>
          </a:graphicData>
        </a:graphic>
      </p:graphicFrame>
    </p:spTree>
    <p:extLst>
      <p:ext uri="{BB962C8B-B14F-4D97-AF65-F5344CB8AC3E}">
        <p14:creationId xmlns:p14="http://schemas.microsoft.com/office/powerpoint/2010/main" val="330016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0D0B-4085-4B22-900E-C36141ACAE03}"/>
              </a:ext>
            </a:extLst>
          </p:cNvPr>
          <p:cNvSpPr>
            <a:spLocks noGrp="1"/>
          </p:cNvSpPr>
          <p:nvPr>
            <p:ph type="title"/>
          </p:nvPr>
        </p:nvSpPr>
        <p:spPr/>
        <p:txBody>
          <a:bodyPr/>
          <a:lstStyle/>
          <a:p>
            <a:r>
              <a:rPr lang="en-GB" dirty="0"/>
              <a:t>Strategies to reduce cognitive load</a:t>
            </a:r>
          </a:p>
        </p:txBody>
      </p:sp>
      <p:sp>
        <p:nvSpPr>
          <p:cNvPr id="3" name="Content Placeholder 2">
            <a:extLst>
              <a:ext uri="{FF2B5EF4-FFF2-40B4-BE49-F238E27FC236}">
                <a16:creationId xmlns:a16="http://schemas.microsoft.com/office/drawing/2014/main" id="{E3E339C0-0D52-4552-9CF5-045260A50FBE}"/>
              </a:ext>
            </a:extLst>
          </p:cNvPr>
          <p:cNvSpPr>
            <a:spLocks noGrp="1"/>
          </p:cNvSpPr>
          <p:nvPr>
            <p:ph idx="1"/>
          </p:nvPr>
        </p:nvSpPr>
        <p:spPr/>
        <p:txBody>
          <a:bodyPr/>
          <a:lstStyle/>
          <a:p>
            <a:r>
              <a:rPr lang="en-GB" dirty="0"/>
              <a:t>Discourage multi-tasking (reading/listening/writing)</a:t>
            </a:r>
          </a:p>
          <a:p>
            <a:r>
              <a:rPr lang="en-GB" dirty="0"/>
              <a:t>Provide cognitive helpers</a:t>
            </a:r>
          </a:p>
          <a:p>
            <a:r>
              <a:rPr lang="en-GB" dirty="0"/>
              <a:t>Manage the emotional atmosphere</a:t>
            </a:r>
          </a:p>
          <a:p>
            <a:r>
              <a:rPr lang="en-GB" dirty="0"/>
              <a:t>Teach thinking routines</a:t>
            </a:r>
          </a:p>
        </p:txBody>
      </p:sp>
    </p:spTree>
    <p:extLst>
      <p:ext uri="{BB962C8B-B14F-4D97-AF65-F5344CB8AC3E}">
        <p14:creationId xmlns:p14="http://schemas.microsoft.com/office/powerpoint/2010/main" val="2378014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26DC-C12F-413D-834D-86C05BA89569}"/>
              </a:ext>
            </a:extLst>
          </p:cNvPr>
          <p:cNvSpPr>
            <a:spLocks noGrp="1"/>
          </p:cNvSpPr>
          <p:nvPr>
            <p:ph type="title"/>
          </p:nvPr>
        </p:nvSpPr>
        <p:spPr/>
        <p:txBody>
          <a:bodyPr/>
          <a:lstStyle/>
          <a:p>
            <a:r>
              <a:rPr lang="en-GB" dirty="0"/>
              <a:t>Intrinsic </a:t>
            </a:r>
          </a:p>
        </p:txBody>
      </p:sp>
      <p:sp>
        <p:nvSpPr>
          <p:cNvPr id="3" name="Content Placeholder 2">
            <a:extLst>
              <a:ext uri="{FF2B5EF4-FFF2-40B4-BE49-F238E27FC236}">
                <a16:creationId xmlns:a16="http://schemas.microsoft.com/office/drawing/2014/main" id="{2A26D2DF-70B2-4257-AC7C-967EA6E01FDF}"/>
              </a:ext>
            </a:extLst>
          </p:cNvPr>
          <p:cNvSpPr>
            <a:spLocks noGrp="1"/>
          </p:cNvSpPr>
          <p:nvPr>
            <p:ph idx="1"/>
          </p:nvPr>
        </p:nvSpPr>
        <p:spPr/>
        <p:txBody>
          <a:bodyPr/>
          <a:lstStyle/>
          <a:p>
            <a:r>
              <a:rPr lang="en-GB" dirty="0"/>
              <a:t>Break tasks down into smaller sequenced chunks</a:t>
            </a:r>
          </a:p>
          <a:p>
            <a:r>
              <a:rPr lang="en-GB" dirty="0"/>
              <a:t>Give examples of new concepts</a:t>
            </a:r>
          </a:p>
          <a:p>
            <a:r>
              <a:rPr lang="en-GB" dirty="0"/>
              <a:t>Simplify content</a:t>
            </a:r>
          </a:p>
          <a:p>
            <a:r>
              <a:rPr lang="en-GB" dirty="0"/>
              <a:t>Reduce redundant information</a:t>
            </a:r>
          </a:p>
        </p:txBody>
      </p:sp>
    </p:spTree>
    <p:extLst>
      <p:ext uri="{BB962C8B-B14F-4D97-AF65-F5344CB8AC3E}">
        <p14:creationId xmlns:p14="http://schemas.microsoft.com/office/powerpoint/2010/main" val="1444298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0ED1-C72D-4655-AC86-42916D044672}"/>
              </a:ext>
            </a:extLst>
          </p:cNvPr>
          <p:cNvSpPr>
            <a:spLocks noGrp="1"/>
          </p:cNvSpPr>
          <p:nvPr>
            <p:ph type="title"/>
          </p:nvPr>
        </p:nvSpPr>
        <p:spPr/>
        <p:txBody>
          <a:bodyPr/>
          <a:lstStyle/>
          <a:p>
            <a:r>
              <a:rPr lang="en-GB" dirty="0"/>
              <a:t>Session outcomes</a:t>
            </a:r>
          </a:p>
        </p:txBody>
      </p:sp>
      <p:sp>
        <p:nvSpPr>
          <p:cNvPr id="3" name="Content Placeholder 2">
            <a:extLst>
              <a:ext uri="{FF2B5EF4-FFF2-40B4-BE49-F238E27FC236}">
                <a16:creationId xmlns:a16="http://schemas.microsoft.com/office/drawing/2014/main" id="{DACC44F6-849D-46E1-AA80-0527088FED5C}"/>
              </a:ext>
            </a:extLst>
          </p:cNvPr>
          <p:cNvSpPr>
            <a:spLocks noGrp="1"/>
          </p:cNvSpPr>
          <p:nvPr>
            <p:ph idx="1"/>
          </p:nvPr>
        </p:nvSpPr>
        <p:spPr/>
        <p:txBody>
          <a:bodyPr/>
          <a:lstStyle/>
          <a:p>
            <a:pPr marL="0" indent="0">
              <a:buNone/>
            </a:pPr>
            <a:r>
              <a:rPr lang="en-GB" dirty="0"/>
              <a:t>By the end of today’ session you should</a:t>
            </a:r>
          </a:p>
          <a:p>
            <a:r>
              <a:rPr lang="en-GB" dirty="0"/>
              <a:t>Be able to give an overview of what Cognitive Load theory is.</a:t>
            </a:r>
          </a:p>
          <a:p>
            <a:r>
              <a:rPr lang="en-GB" dirty="0"/>
              <a:t>Be able to identify strategies to support learners in retaining new information.</a:t>
            </a:r>
          </a:p>
        </p:txBody>
      </p:sp>
    </p:spTree>
    <p:extLst>
      <p:ext uri="{BB962C8B-B14F-4D97-AF65-F5344CB8AC3E}">
        <p14:creationId xmlns:p14="http://schemas.microsoft.com/office/powerpoint/2010/main" val="3495675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D62B2-B62E-4F4B-8A7E-B5405FC539EA}"/>
              </a:ext>
            </a:extLst>
          </p:cNvPr>
          <p:cNvSpPr>
            <a:spLocks noGrp="1"/>
          </p:cNvSpPr>
          <p:nvPr>
            <p:ph type="title"/>
          </p:nvPr>
        </p:nvSpPr>
        <p:spPr/>
        <p:txBody>
          <a:bodyPr/>
          <a:lstStyle/>
          <a:p>
            <a:r>
              <a:rPr lang="en-GB" dirty="0"/>
              <a:t>Extraneous</a:t>
            </a:r>
          </a:p>
        </p:txBody>
      </p:sp>
      <p:sp>
        <p:nvSpPr>
          <p:cNvPr id="5" name="Content Placeholder 4">
            <a:extLst>
              <a:ext uri="{FF2B5EF4-FFF2-40B4-BE49-F238E27FC236}">
                <a16:creationId xmlns:a16="http://schemas.microsoft.com/office/drawing/2014/main" id="{EDE1FDB4-B2F3-4AAA-AF15-E988D9EE6E96}"/>
              </a:ext>
            </a:extLst>
          </p:cNvPr>
          <p:cNvSpPr>
            <a:spLocks noGrp="1"/>
          </p:cNvSpPr>
          <p:nvPr>
            <p:ph idx="1"/>
          </p:nvPr>
        </p:nvSpPr>
        <p:spPr/>
        <p:txBody>
          <a:bodyPr/>
          <a:lstStyle/>
          <a:p>
            <a:r>
              <a:rPr lang="en-GB" dirty="0"/>
              <a:t>Keep related text and images in close proximity</a:t>
            </a:r>
          </a:p>
          <a:p>
            <a:r>
              <a:rPr lang="en-GB" dirty="0"/>
              <a:t>Reduce visual and audio competition</a:t>
            </a:r>
          </a:p>
          <a:p>
            <a:r>
              <a:rPr lang="en-GB" dirty="0"/>
              <a:t>Remove decorative graphics</a:t>
            </a:r>
          </a:p>
        </p:txBody>
      </p:sp>
    </p:spTree>
    <p:extLst>
      <p:ext uri="{BB962C8B-B14F-4D97-AF65-F5344CB8AC3E}">
        <p14:creationId xmlns:p14="http://schemas.microsoft.com/office/powerpoint/2010/main" val="3563286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8F2-1566-4BE4-A614-D45AF1549F87}"/>
              </a:ext>
            </a:extLst>
          </p:cNvPr>
          <p:cNvSpPr>
            <a:spLocks noGrp="1"/>
          </p:cNvSpPr>
          <p:nvPr>
            <p:ph type="title"/>
          </p:nvPr>
        </p:nvSpPr>
        <p:spPr/>
        <p:txBody>
          <a:bodyPr/>
          <a:lstStyle/>
          <a:p>
            <a:r>
              <a:rPr lang="en-GB" dirty="0"/>
              <a:t>Germane</a:t>
            </a:r>
          </a:p>
        </p:txBody>
      </p:sp>
      <p:sp>
        <p:nvSpPr>
          <p:cNvPr id="3" name="Content Placeholder 2">
            <a:extLst>
              <a:ext uri="{FF2B5EF4-FFF2-40B4-BE49-F238E27FC236}">
                <a16:creationId xmlns:a16="http://schemas.microsoft.com/office/drawing/2014/main" id="{1417F205-61E1-4501-A853-B8665D9EB5E7}"/>
              </a:ext>
            </a:extLst>
          </p:cNvPr>
          <p:cNvSpPr>
            <a:spLocks noGrp="1"/>
          </p:cNvSpPr>
          <p:nvPr>
            <p:ph idx="1"/>
          </p:nvPr>
        </p:nvSpPr>
        <p:spPr/>
        <p:txBody>
          <a:bodyPr/>
          <a:lstStyle/>
          <a:p>
            <a:r>
              <a:rPr lang="en-GB" dirty="0"/>
              <a:t>Activate prior learning or experiences </a:t>
            </a:r>
          </a:p>
          <a:p>
            <a:r>
              <a:rPr lang="en-GB" dirty="0"/>
              <a:t>Provide opportunities to practice exchange of information between the memory types </a:t>
            </a:r>
          </a:p>
        </p:txBody>
      </p:sp>
    </p:spTree>
    <p:extLst>
      <p:ext uri="{BB962C8B-B14F-4D97-AF65-F5344CB8AC3E}">
        <p14:creationId xmlns:p14="http://schemas.microsoft.com/office/powerpoint/2010/main" val="3041155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9946-9DE4-0B76-7EB3-FCBE7297627D}"/>
              </a:ext>
            </a:extLst>
          </p:cNvPr>
          <p:cNvSpPr>
            <a:spLocks noGrp="1"/>
          </p:cNvSpPr>
          <p:nvPr>
            <p:ph type="title"/>
          </p:nvPr>
        </p:nvSpPr>
        <p:spPr>
          <a:xfrm>
            <a:off x="844518" y="260648"/>
            <a:ext cx="10515600" cy="837185"/>
          </a:xfrm>
        </p:spPr>
        <p:txBody>
          <a:bodyPr/>
          <a:lstStyle/>
          <a:p>
            <a:r>
              <a:rPr lang="en-GB" dirty="0"/>
              <a:t>In conclusion </a:t>
            </a:r>
          </a:p>
        </p:txBody>
      </p:sp>
      <p:sp>
        <p:nvSpPr>
          <p:cNvPr id="3" name="Content Placeholder 2">
            <a:extLst>
              <a:ext uri="{FF2B5EF4-FFF2-40B4-BE49-F238E27FC236}">
                <a16:creationId xmlns:a16="http://schemas.microsoft.com/office/drawing/2014/main" id="{AF773252-B01D-78A9-1BCD-8BE2822A05B3}"/>
              </a:ext>
            </a:extLst>
          </p:cNvPr>
          <p:cNvSpPr>
            <a:spLocks noGrp="1"/>
          </p:cNvSpPr>
          <p:nvPr>
            <p:ph idx="1"/>
          </p:nvPr>
        </p:nvSpPr>
        <p:spPr>
          <a:xfrm>
            <a:off x="838200" y="1097834"/>
            <a:ext cx="10515600" cy="4845916"/>
          </a:xfrm>
        </p:spPr>
        <p:txBody>
          <a:bodyPr/>
          <a:lstStyle/>
          <a:p>
            <a:pPr marL="0" indent="0" algn="l">
              <a:buNone/>
            </a:pPr>
            <a:r>
              <a:rPr lang="en-GB" b="1" i="0" dirty="0">
                <a:solidFill>
                  <a:srgbClr val="303643"/>
                </a:solidFill>
                <a:effectLst/>
                <a:latin typeface="Roboto" panose="02000000000000000000" pitchFamily="2" charset="0"/>
              </a:rPr>
              <a:t>…when teaching</a:t>
            </a:r>
            <a:endParaRPr lang="en-GB" b="0" i="0" dirty="0">
              <a:solidFill>
                <a:srgbClr val="303643"/>
              </a:solidFill>
              <a:effectLst/>
              <a:latin typeface="Roboto" panose="02000000000000000000" pitchFamily="2" charset="0"/>
            </a:endParaRPr>
          </a:p>
          <a:p>
            <a:pPr algn="l">
              <a:buFont typeface="Arial" panose="020B0604020202020204" pitchFamily="34" charset="0"/>
              <a:buChar char="•"/>
            </a:pPr>
            <a:r>
              <a:rPr lang="en-GB" b="0" i="0" dirty="0">
                <a:solidFill>
                  <a:srgbClr val="303643"/>
                </a:solidFill>
                <a:effectLst/>
                <a:latin typeface="Open Sans" panose="020B0606030504020204" pitchFamily="34" charset="0"/>
              </a:rPr>
              <a:t>Avoid overloading one store with information</a:t>
            </a:r>
          </a:p>
          <a:p>
            <a:pPr algn="l">
              <a:buFont typeface="Arial" panose="020B0604020202020204" pitchFamily="34" charset="0"/>
              <a:buChar char="•"/>
            </a:pPr>
            <a:r>
              <a:rPr lang="en-GB" b="0" i="0" dirty="0">
                <a:solidFill>
                  <a:srgbClr val="303643"/>
                </a:solidFill>
                <a:effectLst/>
                <a:latin typeface="Open Sans" panose="020B0606030504020204" pitchFamily="34" charset="0"/>
              </a:rPr>
              <a:t>Don’t </a:t>
            </a:r>
            <a:r>
              <a:rPr lang="en-GB" b="0" i="0" u="sng" dirty="0">
                <a:solidFill>
                  <a:srgbClr val="303643"/>
                </a:solidFill>
                <a:effectLst/>
                <a:latin typeface="Open Sans" panose="020B0606030504020204" pitchFamily="34" charset="0"/>
                <a:hlinkClick r:id="rId3"/>
              </a:rPr>
              <a:t>speak</a:t>
            </a:r>
            <a:r>
              <a:rPr lang="en-GB" b="0" i="0" dirty="0">
                <a:solidFill>
                  <a:srgbClr val="303643"/>
                </a:solidFill>
                <a:effectLst/>
                <a:latin typeface="Open Sans" panose="020B0606030504020204" pitchFamily="34" charset="0"/>
              </a:rPr>
              <a:t> when you need learners to be </a:t>
            </a:r>
            <a:r>
              <a:rPr lang="en-GB" b="0" i="0" u="sng" dirty="0">
                <a:solidFill>
                  <a:srgbClr val="303643"/>
                </a:solidFill>
                <a:effectLst/>
                <a:latin typeface="Open Sans" panose="020B0606030504020204" pitchFamily="34" charset="0"/>
                <a:hlinkClick r:id="rId4"/>
              </a:rPr>
              <a:t>reading</a:t>
            </a:r>
            <a:endParaRPr lang="en-GB" b="0" i="0" dirty="0">
              <a:solidFill>
                <a:srgbClr val="303643"/>
              </a:solidFill>
              <a:effectLst/>
              <a:latin typeface="Open Sans" panose="020B0606030504020204" pitchFamily="34" charset="0"/>
            </a:endParaRPr>
          </a:p>
          <a:p>
            <a:pPr algn="l">
              <a:buFont typeface="Arial" panose="020B0604020202020204" pitchFamily="34" charset="0"/>
              <a:buChar char="•"/>
            </a:pPr>
            <a:r>
              <a:rPr lang="en-GB" b="0" i="0" dirty="0">
                <a:solidFill>
                  <a:srgbClr val="303643"/>
                </a:solidFill>
                <a:effectLst/>
                <a:latin typeface="Open Sans" panose="020B0606030504020204" pitchFamily="34" charset="0"/>
              </a:rPr>
              <a:t>Stop talking when there is text on the board</a:t>
            </a:r>
          </a:p>
          <a:p>
            <a:pPr algn="l">
              <a:buFont typeface="Arial" panose="020B0604020202020204" pitchFamily="34" charset="0"/>
              <a:buChar char="•"/>
            </a:pPr>
            <a:r>
              <a:rPr lang="en-GB" b="0" i="0" dirty="0">
                <a:solidFill>
                  <a:srgbClr val="303643"/>
                </a:solidFill>
                <a:effectLst/>
                <a:latin typeface="Open Sans" panose="020B0606030504020204" pitchFamily="34" charset="0"/>
              </a:rPr>
              <a:t>Use two separate stores to present new information</a:t>
            </a:r>
          </a:p>
          <a:p>
            <a:pPr algn="l">
              <a:buFont typeface="Arial" panose="020B0604020202020204" pitchFamily="34" charset="0"/>
              <a:buChar char="•"/>
            </a:pPr>
            <a:r>
              <a:rPr lang="en-GB" b="0" i="0" dirty="0">
                <a:solidFill>
                  <a:srgbClr val="303643"/>
                </a:solidFill>
                <a:effectLst/>
                <a:latin typeface="Open Sans" panose="020B0606030504020204" pitchFamily="34" charset="0"/>
              </a:rPr>
              <a:t>Talk when you are displaying images</a:t>
            </a:r>
          </a:p>
          <a:p>
            <a:pPr algn="l">
              <a:buFont typeface="Arial" panose="020B0604020202020204" pitchFamily="34" charset="0"/>
              <a:buChar char="•"/>
            </a:pPr>
            <a:r>
              <a:rPr lang="en-GB" b="0" i="0" dirty="0">
                <a:solidFill>
                  <a:srgbClr val="303643"/>
                </a:solidFill>
                <a:effectLst/>
                <a:latin typeface="Open Sans" panose="020B0606030504020204" pitchFamily="34" charset="0"/>
              </a:rPr>
              <a:t>Use </a:t>
            </a:r>
            <a:r>
              <a:rPr lang="en-GB" b="0" i="0" u="sng" dirty="0">
                <a:solidFill>
                  <a:srgbClr val="303643"/>
                </a:solidFill>
                <a:effectLst/>
                <a:latin typeface="Open Sans" panose="020B0606030504020204" pitchFamily="34" charset="0"/>
                <a:hlinkClick r:id="rId5"/>
              </a:rPr>
              <a:t>coloured</a:t>
            </a:r>
            <a:r>
              <a:rPr lang="en-GB" b="0" i="0" dirty="0">
                <a:solidFill>
                  <a:srgbClr val="303643"/>
                </a:solidFill>
                <a:effectLst/>
                <a:latin typeface="Open Sans" panose="020B0606030504020204" pitchFamily="34" charset="0"/>
              </a:rPr>
              <a:t> font to show links or differences</a:t>
            </a:r>
          </a:p>
          <a:p>
            <a:pPr algn="l">
              <a:buFont typeface="Arial" panose="020B0604020202020204" pitchFamily="34" charset="0"/>
              <a:buChar char="•"/>
            </a:pPr>
            <a:r>
              <a:rPr lang="en-GB" b="0" i="0" dirty="0">
                <a:solidFill>
                  <a:srgbClr val="303643"/>
                </a:solidFill>
                <a:effectLst/>
                <a:latin typeface="Open Sans" panose="020B0606030504020204" pitchFamily="34" charset="0"/>
              </a:rPr>
              <a:t>Make explicit links with prior learning to help learners integrate the new information into their long-term memories</a:t>
            </a:r>
          </a:p>
          <a:p>
            <a:pPr algn="l">
              <a:buFont typeface="Arial" panose="020B0604020202020204" pitchFamily="34" charset="0"/>
              <a:buChar char="•"/>
            </a:pPr>
            <a:r>
              <a:rPr lang="en-GB" b="0" i="0" dirty="0">
                <a:solidFill>
                  <a:srgbClr val="303643"/>
                </a:solidFill>
                <a:effectLst/>
                <a:latin typeface="Open Sans" panose="020B0606030504020204" pitchFamily="34" charset="0"/>
              </a:rPr>
              <a:t>Reduce unnecessary </a:t>
            </a:r>
            <a:r>
              <a:rPr lang="en-GB" b="0" i="0" u="sng" dirty="0">
                <a:solidFill>
                  <a:srgbClr val="303643"/>
                </a:solidFill>
                <a:effectLst/>
                <a:latin typeface="Open Sans" panose="020B0606030504020204" pitchFamily="34" charset="0"/>
                <a:hlinkClick r:id="rId6"/>
              </a:rPr>
              <a:t>visual distractions</a:t>
            </a:r>
            <a:r>
              <a:rPr lang="en-GB" b="0" i="0" dirty="0">
                <a:solidFill>
                  <a:srgbClr val="303643"/>
                </a:solidFill>
                <a:effectLst/>
                <a:latin typeface="Open Sans" panose="020B0606030504020204" pitchFamily="34" charset="0"/>
              </a:rPr>
              <a:t> from the front of the classroom</a:t>
            </a:r>
          </a:p>
          <a:p>
            <a:endParaRPr lang="en-GB" dirty="0"/>
          </a:p>
        </p:txBody>
      </p:sp>
    </p:spTree>
    <p:extLst>
      <p:ext uri="{BB962C8B-B14F-4D97-AF65-F5344CB8AC3E}">
        <p14:creationId xmlns:p14="http://schemas.microsoft.com/office/powerpoint/2010/main" val="233964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04E89043-39A9-4075-B4DC-8F0E8B003ADA}"/>
              </a:ext>
            </a:extLst>
          </p:cNvPr>
          <p:cNvSpPr>
            <a:spLocks noGrp="1" noChangeArrowheads="1"/>
          </p:cNvSpPr>
          <p:nvPr>
            <p:ph type="title"/>
          </p:nvPr>
        </p:nvSpPr>
        <p:spPr/>
        <p:txBody>
          <a:bodyPr/>
          <a:lstStyle/>
          <a:p>
            <a:r>
              <a:rPr lang="en-US" altLang="en-US" dirty="0"/>
              <a:t>Further reading</a:t>
            </a:r>
          </a:p>
        </p:txBody>
      </p:sp>
      <p:sp>
        <p:nvSpPr>
          <p:cNvPr id="13314" name="Content Placeholder 2">
            <a:extLst>
              <a:ext uri="{FF2B5EF4-FFF2-40B4-BE49-F238E27FC236}">
                <a16:creationId xmlns:a16="http://schemas.microsoft.com/office/drawing/2014/main" id="{2469DFA1-D2E7-4B78-98F1-B6E6889FAE8B}"/>
              </a:ext>
            </a:extLst>
          </p:cNvPr>
          <p:cNvSpPr>
            <a:spLocks noGrp="1" noChangeArrowheads="1"/>
          </p:cNvSpPr>
          <p:nvPr>
            <p:ph idx="1"/>
          </p:nvPr>
        </p:nvSpPr>
        <p:spPr/>
        <p:txBody>
          <a:bodyPr/>
          <a:lstStyle/>
          <a:p>
            <a:r>
              <a:rPr lang="en-GB" dirty="0">
                <a:hlinkClick r:id="rId3"/>
              </a:rPr>
              <a:t>Cognitive Load Theory - Learning Skills From MindTools.com</a:t>
            </a:r>
            <a:endParaRPr lang="en-GB" dirty="0"/>
          </a:p>
          <a:p>
            <a:r>
              <a:rPr lang="en-GB" dirty="0">
                <a:hlinkClick r:id="rId4"/>
              </a:rPr>
              <a:t>The importance of cognitive load theory | Society for Education and Training (et-foundation.co.uk)</a:t>
            </a:r>
            <a:endParaRPr lang="en-GB" dirty="0"/>
          </a:p>
          <a:p>
            <a:r>
              <a:rPr lang="en-GB" dirty="0">
                <a:hlinkClick r:id="rId5"/>
              </a:rPr>
              <a:t>Cognitive Load Theory: A teacher's guide (structural-learning.com)</a:t>
            </a:r>
            <a:endParaRPr lang="en-GB" dirty="0"/>
          </a:p>
          <a:p>
            <a:r>
              <a:rPr lang="en-GB" dirty="0">
                <a:hlinkClick r:id="rId6"/>
              </a:rPr>
              <a:t>Using Cognitive Load Theory To Reduce Learning Barriers For Students – </a:t>
            </a:r>
            <a:r>
              <a:rPr lang="en-GB" dirty="0" err="1">
                <a:hlinkClick r:id="rId6"/>
              </a:rPr>
              <a:t>Thinkific</a:t>
            </a:r>
            <a:endParaRPr lang="en-GB" dirty="0"/>
          </a:p>
          <a:p>
            <a:r>
              <a:rPr lang="en-GB" dirty="0">
                <a:hlinkClick r:id="rId7"/>
              </a:rPr>
              <a:t>Cognitive Load Theory 1 - An introduction - YouTube</a:t>
            </a: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F182-6247-4366-9471-2E7582A5D67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DD3AD9E-F895-4508-8C7C-CCEAFB70FC68}"/>
              </a:ext>
            </a:extLst>
          </p:cNvPr>
          <p:cNvSpPr>
            <a:spLocks noGrp="1"/>
          </p:cNvSpPr>
          <p:nvPr>
            <p:ph idx="1"/>
          </p:nvPr>
        </p:nvSpPr>
        <p:spPr/>
        <p:txBody>
          <a:bodyPr/>
          <a:lstStyle/>
          <a:p>
            <a:r>
              <a:rPr lang="en-GB" dirty="0">
                <a:hlinkClick r:id="rId2"/>
              </a:rPr>
              <a:t>Blog #1 What is Cognitive Load Theory (</a:t>
            </a:r>
            <a:r>
              <a:rPr lang="en-GB" dirty="0" err="1">
                <a:hlinkClick r:id="rId2"/>
              </a:rPr>
              <a:t>CLT</a:t>
            </a:r>
            <a:r>
              <a:rPr lang="en-GB" dirty="0">
                <a:hlinkClick r:id="rId2"/>
              </a:rPr>
              <a:t>)? How does it affect learning? (tech-eds.com)</a:t>
            </a:r>
            <a:endParaRPr lang="en-GB" dirty="0"/>
          </a:p>
          <a:p>
            <a:r>
              <a:rPr lang="en-GB" dirty="0">
                <a:hlinkClick r:id="rId3"/>
              </a:rPr>
              <a:t>Cognitive Load Theory - gerardfriel.com</a:t>
            </a:r>
            <a:endParaRPr lang="en-GB" dirty="0"/>
          </a:p>
        </p:txBody>
      </p:sp>
    </p:spTree>
    <p:extLst>
      <p:ext uri="{BB962C8B-B14F-4D97-AF65-F5344CB8AC3E}">
        <p14:creationId xmlns:p14="http://schemas.microsoft.com/office/powerpoint/2010/main" val="1161909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9A9D-D036-42DC-9571-1C3DBCDDD785}"/>
              </a:ext>
            </a:extLst>
          </p:cNvPr>
          <p:cNvSpPr>
            <a:spLocks noGrp="1"/>
          </p:cNvSpPr>
          <p:nvPr>
            <p:ph type="title"/>
          </p:nvPr>
        </p:nvSpPr>
        <p:spPr/>
        <p:txBody>
          <a:bodyPr/>
          <a:lstStyle/>
          <a:p>
            <a:r>
              <a:rPr lang="en-GB" dirty="0"/>
              <a:t>What is cognitive load?</a:t>
            </a:r>
          </a:p>
        </p:txBody>
      </p:sp>
      <p:pic>
        <p:nvPicPr>
          <p:cNvPr id="4" name="Picture 4" descr="Memory image">
            <a:extLst>
              <a:ext uri="{FF2B5EF4-FFF2-40B4-BE49-F238E27FC236}">
                <a16:creationId xmlns:a16="http://schemas.microsoft.com/office/drawing/2014/main" id="{C69D2C11-29B6-4248-B92E-73FBF06973A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999" b="14286"/>
          <a:stretch/>
        </p:blipFill>
        <p:spPr bwMode="auto">
          <a:xfrm>
            <a:off x="3647728" y="2796606"/>
            <a:ext cx="4896544"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6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461B32-7162-6A91-AEF3-F4D837AD65C3}"/>
              </a:ext>
            </a:extLst>
          </p:cNvPr>
          <p:cNvPicPr>
            <a:picLocks noChangeAspect="1"/>
          </p:cNvPicPr>
          <p:nvPr/>
        </p:nvPicPr>
        <p:blipFill>
          <a:blip r:embed="rId3"/>
          <a:stretch>
            <a:fillRect/>
          </a:stretch>
        </p:blipFill>
        <p:spPr>
          <a:xfrm>
            <a:off x="1377028" y="1219320"/>
            <a:ext cx="9545939" cy="4369919"/>
          </a:xfrm>
          <a:prstGeom prst="rect">
            <a:avLst/>
          </a:prstGeom>
        </p:spPr>
      </p:pic>
      <p:sp>
        <p:nvSpPr>
          <p:cNvPr id="3" name="Content Placeholder 2">
            <a:extLst>
              <a:ext uri="{FF2B5EF4-FFF2-40B4-BE49-F238E27FC236}">
                <a16:creationId xmlns:a16="http://schemas.microsoft.com/office/drawing/2014/main" id="{E6B60062-13D7-438E-ADED-7CC3651C34F0}"/>
              </a:ext>
            </a:extLst>
          </p:cNvPr>
          <p:cNvSpPr>
            <a:spLocks noGrp="1"/>
          </p:cNvSpPr>
          <p:nvPr>
            <p:ph idx="1"/>
          </p:nvPr>
        </p:nvSpPr>
        <p:spPr>
          <a:xfrm>
            <a:off x="407368" y="548680"/>
            <a:ext cx="10515600" cy="600820"/>
          </a:xfrm>
        </p:spPr>
        <p:txBody>
          <a:bodyPr/>
          <a:lstStyle/>
          <a:p>
            <a:pPr marL="0" indent="0">
              <a:buNone/>
            </a:pPr>
            <a:r>
              <a:rPr lang="en-GB" b="1" dirty="0"/>
              <a:t>Information procession model</a:t>
            </a:r>
          </a:p>
        </p:txBody>
      </p:sp>
    </p:spTree>
    <p:extLst>
      <p:ext uri="{BB962C8B-B14F-4D97-AF65-F5344CB8AC3E}">
        <p14:creationId xmlns:p14="http://schemas.microsoft.com/office/powerpoint/2010/main" val="53698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689837-8675-4136-A6F6-C25667528513}"/>
              </a:ext>
            </a:extLst>
          </p:cNvPr>
          <p:cNvSpPr>
            <a:spLocks noGrp="1"/>
          </p:cNvSpPr>
          <p:nvPr>
            <p:ph type="title"/>
          </p:nvPr>
        </p:nvSpPr>
        <p:spPr>
          <a:xfrm>
            <a:off x="2590866" y="651218"/>
            <a:ext cx="8449235" cy="1325563"/>
          </a:xfrm>
        </p:spPr>
        <p:txBody>
          <a:bodyPr>
            <a:normAutofit/>
          </a:bodyPr>
          <a:lstStyle/>
          <a:p>
            <a:r>
              <a:rPr lang="en-GB" sz="3600" dirty="0">
                <a:latin typeface="Arial" panose="020B0604020202020204" pitchFamily="34" charset="0"/>
                <a:cs typeface="Arial" panose="020B0604020202020204" pitchFamily="34" charset="0"/>
              </a:rPr>
              <a:t>Let’s test your working Memory</a:t>
            </a:r>
          </a:p>
        </p:txBody>
      </p:sp>
      <p:pic>
        <p:nvPicPr>
          <p:cNvPr id="4" name="Content Placeholder 3">
            <a:extLst>
              <a:ext uri="{FF2B5EF4-FFF2-40B4-BE49-F238E27FC236}">
                <a16:creationId xmlns:a16="http://schemas.microsoft.com/office/drawing/2014/main" id="{B8648B5D-0E72-49BA-8BCC-985A1804E487}"/>
              </a:ext>
            </a:extLst>
          </p:cNvPr>
          <p:cNvPicPr>
            <a:picLocks noGrp="1" noChangeAspect="1"/>
          </p:cNvPicPr>
          <p:nvPr>
            <p:ph idx="1"/>
          </p:nvPr>
        </p:nvPicPr>
        <p:blipFill>
          <a:blip r:embed="rId2"/>
          <a:stretch>
            <a:fillRect/>
          </a:stretch>
        </p:blipFill>
        <p:spPr>
          <a:xfrm>
            <a:off x="3325628" y="2540000"/>
            <a:ext cx="5540744" cy="3403600"/>
          </a:xfrm>
          <a:prstGeom prst="rect">
            <a:avLst/>
          </a:prstGeom>
        </p:spPr>
      </p:pic>
      <p:sp>
        <p:nvSpPr>
          <p:cNvPr id="5" name="TextBox 4">
            <a:extLst>
              <a:ext uri="{FF2B5EF4-FFF2-40B4-BE49-F238E27FC236}">
                <a16:creationId xmlns:a16="http://schemas.microsoft.com/office/drawing/2014/main" id="{7745D1D1-9260-4B34-905B-C65D74465B09}"/>
              </a:ext>
            </a:extLst>
          </p:cNvPr>
          <p:cNvSpPr txBox="1"/>
          <p:nvPr/>
        </p:nvSpPr>
        <p:spPr>
          <a:xfrm>
            <a:off x="150320" y="2399721"/>
            <a:ext cx="2165684" cy="1200329"/>
          </a:xfrm>
          <a:prstGeom prst="rect">
            <a:avLst/>
          </a:prstGeom>
          <a:solidFill>
            <a:srgbClr val="FFFF00"/>
          </a:solidFill>
          <a:ln>
            <a:solidFill>
              <a:schemeClr val="tx1"/>
            </a:solidFill>
          </a:ln>
        </p:spPr>
        <p:txBody>
          <a:bodyPr wrap="square" rtlCol="0">
            <a:spAutoFit/>
          </a:bodyPr>
          <a:lstStyle/>
          <a:p>
            <a:r>
              <a:rPr lang="en-GB" sz="2400" b="1" dirty="0">
                <a:latin typeface="Arial" panose="020B0604020202020204" pitchFamily="34" charset="0"/>
                <a:cs typeface="Arial" panose="020B0604020202020204" pitchFamily="34" charset="0"/>
              </a:rPr>
              <a:t>Task 1:</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How many Fs do you see?</a:t>
            </a:r>
          </a:p>
        </p:txBody>
      </p:sp>
    </p:spTree>
    <p:extLst>
      <p:ext uri="{BB962C8B-B14F-4D97-AF65-F5344CB8AC3E}">
        <p14:creationId xmlns:p14="http://schemas.microsoft.com/office/powerpoint/2010/main" val="187183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7AA741-8C2E-40F8-B4DB-0B001050C8E1}"/>
              </a:ext>
            </a:extLst>
          </p:cNvPr>
          <p:cNvSpPr>
            <a:spLocks noGrp="1"/>
          </p:cNvSpPr>
          <p:nvPr>
            <p:ph idx="1"/>
          </p:nvPr>
        </p:nvSpPr>
        <p:spPr>
          <a:xfrm>
            <a:off x="544689" y="3067050"/>
            <a:ext cx="10515600" cy="4351338"/>
          </a:xfrm>
        </p:spPr>
        <p:txBody>
          <a:bodyPr>
            <a:normAutofit/>
          </a:bodyPr>
          <a:lstStyle/>
          <a:p>
            <a:pPr marL="0" indent="0">
              <a:buNone/>
            </a:pPr>
            <a:r>
              <a:rPr lang="en-GB" sz="2400" dirty="0">
                <a:latin typeface="Arial" panose="020B0604020202020204" pitchFamily="34" charset="0"/>
                <a:cs typeface="Arial" panose="020B0604020202020204" pitchFamily="34" charset="0"/>
              </a:rPr>
              <a:t>Answer: 6</a:t>
            </a:r>
          </a:p>
        </p:txBody>
      </p:sp>
      <p:pic>
        <p:nvPicPr>
          <p:cNvPr id="4" name="Picture 3">
            <a:extLst>
              <a:ext uri="{FF2B5EF4-FFF2-40B4-BE49-F238E27FC236}">
                <a16:creationId xmlns:a16="http://schemas.microsoft.com/office/drawing/2014/main" id="{ACD38205-93ED-4A59-9F0D-AE2E72379253}"/>
              </a:ext>
            </a:extLst>
          </p:cNvPr>
          <p:cNvPicPr>
            <a:picLocks noChangeAspect="1"/>
          </p:cNvPicPr>
          <p:nvPr/>
        </p:nvPicPr>
        <p:blipFill>
          <a:blip r:embed="rId2"/>
          <a:stretch>
            <a:fillRect/>
          </a:stretch>
        </p:blipFill>
        <p:spPr>
          <a:xfrm>
            <a:off x="3093508" y="1502392"/>
            <a:ext cx="8409869" cy="5131966"/>
          </a:xfrm>
          <a:prstGeom prst="rect">
            <a:avLst/>
          </a:prstGeom>
        </p:spPr>
      </p:pic>
    </p:spTree>
    <p:extLst>
      <p:ext uri="{BB962C8B-B14F-4D97-AF65-F5344CB8AC3E}">
        <p14:creationId xmlns:p14="http://schemas.microsoft.com/office/powerpoint/2010/main" val="3970566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of brain with diagrams showing types of loads">
            <a:extLst>
              <a:ext uri="{FF2B5EF4-FFF2-40B4-BE49-F238E27FC236}">
                <a16:creationId xmlns:a16="http://schemas.microsoft.com/office/drawing/2014/main" id="{D3FC2915-62D7-4AE3-8F4B-A7BC539DF2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2" t="23307" r="1941" b="6589"/>
          <a:stretch/>
        </p:blipFill>
        <p:spPr bwMode="auto">
          <a:xfrm>
            <a:off x="2063552" y="1388276"/>
            <a:ext cx="8711723" cy="50733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9F8E047-0FF7-4E25-8FBA-9E24421C13D6}"/>
              </a:ext>
            </a:extLst>
          </p:cNvPr>
          <p:cNvSpPr txBox="1">
            <a:spLocks/>
          </p:cNvSpPr>
          <p:nvPr/>
        </p:nvSpPr>
        <p:spPr>
          <a:xfrm>
            <a:off x="983432" y="396411"/>
            <a:ext cx="84492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rial" panose="020B0604020202020204" pitchFamily="34" charset="0"/>
                <a:cs typeface="Arial" panose="020B0604020202020204" pitchFamily="34" charset="0"/>
              </a:rPr>
              <a:t>Cognitive Load &amp; Working Memory</a:t>
            </a:r>
          </a:p>
        </p:txBody>
      </p:sp>
    </p:spTree>
    <p:extLst>
      <p:ext uri="{BB962C8B-B14F-4D97-AF65-F5344CB8AC3E}">
        <p14:creationId xmlns:p14="http://schemas.microsoft.com/office/powerpoint/2010/main" val="370444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3329-1640-44C5-86D7-2A23EDA07CB5}"/>
              </a:ext>
            </a:extLst>
          </p:cNvPr>
          <p:cNvSpPr>
            <a:spLocks noGrp="1"/>
          </p:cNvSpPr>
          <p:nvPr>
            <p:ph type="title"/>
          </p:nvPr>
        </p:nvSpPr>
        <p:spPr>
          <a:xfrm>
            <a:off x="838200" y="1079647"/>
            <a:ext cx="10515600" cy="765177"/>
          </a:xfrm>
        </p:spPr>
        <p:txBody>
          <a:bodyPr/>
          <a:lstStyle/>
          <a:p>
            <a:r>
              <a:rPr lang="en-GB" sz="3200" b="0" i="0" dirty="0">
                <a:effectLst/>
                <a:latin typeface="Roboto" panose="02000000000000000000" pitchFamily="2" charset="0"/>
              </a:rPr>
              <a:t>Cognitive Load Theory 3 - intrinsic, extraneous, germane</a:t>
            </a:r>
            <a:endParaRPr lang="en-GB" sz="3200" dirty="0"/>
          </a:p>
        </p:txBody>
      </p:sp>
      <p:pic>
        <p:nvPicPr>
          <p:cNvPr id="4" name="Online Media 3" title="Cognitive Load Theory 3 - intrinsic, extraneous, germane.">
            <a:hlinkClick r:id="" action="ppaction://media"/>
            <a:extLst>
              <a:ext uri="{FF2B5EF4-FFF2-40B4-BE49-F238E27FC236}">
                <a16:creationId xmlns:a16="http://schemas.microsoft.com/office/drawing/2014/main" id="{7893440B-FA26-45DC-A1BC-3E83EC93FFFC}"/>
              </a:ext>
            </a:extLst>
          </p:cNvPr>
          <p:cNvPicPr>
            <a:picLocks noGrp="1" noRot="1" noChangeAspect="1"/>
          </p:cNvPicPr>
          <p:nvPr>
            <p:ph idx="1"/>
            <a:videoFile r:link="rId1"/>
          </p:nvPr>
        </p:nvPicPr>
        <p:blipFill>
          <a:blip r:embed="rId4"/>
          <a:stretch>
            <a:fillRect/>
          </a:stretch>
        </p:blipFill>
        <p:spPr>
          <a:xfrm>
            <a:off x="3084513" y="1852613"/>
            <a:ext cx="7254875" cy="4081462"/>
          </a:xfrm>
          <a:prstGeom prst="rect">
            <a:avLst/>
          </a:prstGeom>
        </p:spPr>
      </p:pic>
    </p:spTree>
    <p:extLst>
      <p:ext uri="{BB962C8B-B14F-4D97-AF65-F5344CB8AC3E}">
        <p14:creationId xmlns:p14="http://schemas.microsoft.com/office/powerpoint/2010/main" val="43534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D679AD0E-AAEE-2A5F-5F7D-049ABAFF3FB1}"/>
              </a:ext>
            </a:extLst>
          </p:cNvPr>
          <p:cNvSpPr/>
          <p:nvPr/>
        </p:nvSpPr>
        <p:spPr>
          <a:xfrm>
            <a:off x="507217" y="2868145"/>
            <a:ext cx="4464496" cy="237626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 give up</a:t>
            </a:r>
          </a:p>
        </p:txBody>
      </p:sp>
      <p:sp>
        <p:nvSpPr>
          <p:cNvPr id="7" name="Content Placeholder 6">
            <a:extLst>
              <a:ext uri="{FF2B5EF4-FFF2-40B4-BE49-F238E27FC236}">
                <a16:creationId xmlns:a16="http://schemas.microsoft.com/office/drawing/2014/main" id="{F4148743-3FF2-31F2-F7E6-180720897B05}"/>
              </a:ext>
            </a:extLst>
          </p:cNvPr>
          <p:cNvSpPr>
            <a:spLocks noGrp="1"/>
          </p:cNvSpPr>
          <p:nvPr>
            <p:ph idx="1"/>
          </p:nvPr>
        </p:nvSpPr>
        <p:spPr>
          <a:xfrm>
            <a:off x="8071709" y="1953533"/>
            <a:ext cx="4105672" cy="261719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sz="4400" dirty="0">
                <a:latin typeface="Arial" panose="020B0604020202020204" pitchFamily="34" charset="0"/>
                <a:cs typeface="Arial" panose="020B0604020202020204" pitchFamily="34" charset="0"/>
              </a:rPr>
              <a:t>My brain hurts</a:t>
            </a:r>
          </a:p>
        </p:txBody>
      </p:sp>
      <p:sp>
        <p:nvSpPr>
          <p:cNvPr id="8" name="Speech Bubble: Oval 7">
            <a:extLst>
              <a:ext uri="{FF2B5EF4-FFF2-40B4-BE49-F238E27FC236}">
                <a16:creationId xmlns:a16="http://schemas.microsoft.com/office/drawing/2014/main" id="{A7D9D317-2E50-5FDA-057D-981BEAF2C7B9}"/>
              </a:ext>
            </a:extLst>
          </p:cNvPr>
          <p:cNvSpPr/>
          <p:nvPr/>
        </p:nvSpPr>
        <p:spPr>
          <a:xfrm>
            <a:off x="4632608" y="4056277"/>
            <a:ext cx="4464496" cy="237626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 can’t do it</a:t>
            </a:r>
          </a:p>
        </p:txBody>
      </p:sp>
      <p:sp>
        <p:nvSpPr>
          <p:cNvPr id="9" name="Speech Bubble: Oval 8">
            <a:extLst>
              <a:ext uri="{FF2B5EF4-FFF2-40B4-BE49-F238E27FC236}">
                <a16:creationId xmlns:a16="http://schemas.microsoft.com/office/drawing/2014/main" id="{CF6EB99F-43BD-609E-2BFB-2C46F207DB4F}"/>
              </a:ext>
            </a:extLst>
          </p:cNvPr>
          <p:cNvSpPr/>
          <p:nvPr/>
        </p:nvSpPr>
        <p:spPr>
          <a:xfrm>
            <a:off x="168112" y="294485"/>
            <a:ext cx="4464496" cy="237626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It’s too much</a:t>
            </a:r>
          </a:p>
        </p:txBody>
      </p:sp>
      <p:sp>
        <p:nvSpPr>
          <p:cNvPr id="11" name="Speech Bubble: Oval 10">
            <a:extLst>
              <a:ext uri="{FF2B5EF4-FFF2-40B4-BE49-F238E27FC236}">
                <a16:creationId xmlns:a16="http://schemas.microsoft.com/office/drawing/2014/main" id="{27EB260C-CC6D-3C01-940C-8598290EAF7F}"/>
              </a:ext>
            </a:extLst>
          </p:cNvPr>
          <p:cNvSpPr/>
          <p:nvPr/>
        </p:nvSpPr>
        <p:spPr>
          <a:xfrm>
            <a:off x="4971713" y="91717"/>
            <a:ext cx="4464496" cy="237626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It’s too confusing</a:t>
            </a:r>
          </a:p>
        </p:txBody>
      </p:sp>
    </p:spTree>
    <p:extLst>
      <p:ext uri="{BB962C8B-B14F-4D97-AF65-F5344CB8AC3E}">
        <p14:creationId xmlns:p14="http://schemas.microsoft.com/office/powerpoint/2010/main" val="2965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animBg="1"/>
      <p:bldP spid="8" grpId="0" animBg="1"/>
      <p:bldP spid="9" grpId="0" animBg="1"/>
      <p:bldP spid="11" grpId="0" animBg="1"/>
    </p:bldLst>
  </p:timing>
</p:sld>
</file>

<file path=ppt/theme/theme1.xml><?xml version="1.0" encoding="utf-8"?>
<a:theme xmlns:a="http://schemas.openxmlformats.org/drawingml/2006/main" name="Hampshire Learns Tit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mpshire Achieves Tit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mpshire Achieves Ins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0F19C097A3E04888D49B3C6042835F" ma:contentTypeVersion="43" ma:contentTypeDescription="Create a new document." ma:contentTypeScope="" ma:versionID="12b9f247d9fa1c99a61276211378f2d5">
  <xsd:schema xmlns:xsd="http://www.w3.org/2001/XMLSchema" xmlns:xs="http://www.w3.org/2001/XMLSchema" xmlns:p="http://schemas.microsoft.com/office/2006/metadata/properties" xmlns:ns2="94a50df7-253c-4c60-8332-2ed5ae23abd5" xmlns:ns3="c4065d6d-3281-4ead-90a7-ad39b46aa456" targetNamespace="http://schemas.microsoft.com/office/2006/metadata/properties" ma:root="true" ma:fieldsID="56f89c5e053aa85ba4c942e0c138b2af" ns2:_="" ns3:_="">
    <xsd:import namespace="94a50df7-253c-4c60-8332-2ed5ae23abd5"/>
    <xsd:import namespace="c4065d6d-3281-4ead-90a7-ad39b46aa45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50df7-253c-4c60-8332-2ed5ae23ab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065d6d-3281-4ead-90a7-ad39b46aa45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F6027C-4FF5-4D71-9668-69540FB9B4E3}">
  <ds:schemaRefs>
    <ds:schemaRef ds:uri="http://schemas.microsoft.com/sharepoint/events"/>
  </ds:schemaRefs>
</ds:datastoreItem>
</file>

<file path=customXml/itemProps2.xml><?xml version="1.0" encoding="utf-8"?>
<ds:datastoreItem xmlns:ds="http://schemas.openxmlformats.org/officeDocument/2006/customXml" ds:itemID="{6F6B341E-9278-44DA-A120-73516E867073}">
  <ds:schemaRefs>
    <ds:schemaRef ds:uri="http://schemas.microsoft.com/sharepoint/v3/contenttype/forms"/>
  </ds:schemaRefs>
</ds:datastoreItem>
</file>

<file path=customXml/itemProps3.xml><?xml version="1.0" encoding="utf-8"?>
<ds:datastoreItem xmlns:ds="http://schemas.openxmlformats.org/officeDocument/2006/customXml" ds:itemID="{6873E98C-B3A0-4662-ACA6-8A077F2665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50df7-253c-4c60-8332-2ed5ae23abd5"/>
    <ds:schemaRef ds:uri="c4065d6d-3281-4ead-90a7-ad39b46aa4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9B381F3-8850-4B0D-A0E5-0397B37F48F9}">
  <ds:schemaRefs>
    <ds:schemaRef ds:uri="http://schemas.microsoft.com/office/2006/metadata/longProperties"/>
  </ds:schemaRefs>
</ds:datastoreItem>
</file>

<file path=customXml/itemProps5.xml><?xml version="1.0" encoding="utf-8"?>
<ds:datastoreItem xmlns:ds="http://schemas.openxmlformats.org/officeDocument/2006/customXml" ds:itemID="{8E31E007-5489-4F95-9D97-1246CF0C3AA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408</TotalTime>
  <Words>1338</Words>
  <Application>Microsoft Office PowerPoint</Application>
  <PresentationFormat>Widescreen</PresentationFormat>
  <Paragraphs>156</Paragraphs>
  <Slides>24</Slides>
  <Notes>18</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Calibri Light</vt:lpstr>
      <vt:lpstr>Montserrat</vt:lpstr>
      <vt:lpstr>Open Sans</vt:lpstr>
      <vt:lpstr>Roboto</vt:lpstr>
      <vt:lpstr>Times New Roman</vt:lpstr>
      <vt:lpstr>Hampshire Learns Title</vt:lpstr>
      <vt:lpstr>Hampshire Achieves Title</vt:lpstr>
      <vt:lpstr>Hampshire Achieves Inside</vt:lpstr>
      <vt:lpstr>PowerPoint Presentation</vt:lpstr>
      <vt:lpstr>Session outcomes</vt:lpstr>
      <vt:lpstr>What is cognitive load?</vt:lpstr>
      <vt:lpstr>PowerPoint Presentation</vt:lpstr>
      <vt:lpstr>Let’s test your working Memory</vt:lpstr>
      <vt:lpstr>PowerPoint Presentation</vt:lpstr>
      <vt:lpstr>PowerPoint Presentation</vt:lpstr>
      <vt:lpstr>Cognitive Load Theory 3 - intrinsic, extraneous, germane</vt:lpstr>
      <vt:lpstr>PowerPoint Presentation</vt:lpstr>
      <vt:lpstr>PowerPoint Presentation</vt:lpstr>
      <vt:lpstr>Applying the theory to practice</vt:lpstr>
      <vt:lpstr>The Coherence Principle </vt:lpstr>
      <vt:lpstr>The Signalling Principle </vt:lpstr>
      <vt:lpstr>Redundancy Effect</vt:lpstr>
      <vt:lpstr>PowerPoint Presentation</vt:lpstr>
      <vt:lpstr>Spatial Contiguity</vt:lpstr>
      <vt:lpstr>How can we do this within our sessions?</vt:lpstr>
      <vt:lpstr>Strategies to reduce cognitive load</vt:lpstr>
      <vt:lpstr>Intrinsic </vt:lpstr>
      <vt:lpstr>Extraneous</vt:lpstr>
      <vt:lpstr>Germane</vt:lpstr>
      <vt:lpstr>In conclusion </vt:lpstr>
      <vt:lpstr>Further reading</vt:lpstr>
      <vt:lpstr>PowerPoint Presentation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cxpudc</dc:creator>
  <cp:lastModifiedBy>Scott, Wendy (Childrens Services)</cp:lastModifiedBy>
  <cp:revision>18</cp:revision>
  <dcterms:created xsi:type="dcterms:W3CDTF">2011-09-06T11:13:09Z</dcterms:created>
  <dcterms:modified xsi:type="dcterms:W3CDTF">2023-11-24T10:24:20Z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bout">
    <vt:lpwstr>;#Working with documents;#</vt:lpwstr>
  </property>
  <property fmtid="{D5CDD505-2E9C-101B-9397-08002B2CF9AE}" pid="3" name="display_urn:schemas-microsoft-com:office:office#SharedWithUsers">
    <vt:lpwstr>Richardson, Joanna (ENV);Nuttall, Fiona;Pidduck, Andy</vt:lpwstr>
  </property>
  <property fmtid="{D5CDD505-2E9C-101B-9397-08002B2CF9AE}" pid="4" name="SharedWithUsers">
    <vt:lpwstr>1514;#Richardson, Joanna (ENV);#2786;#Nuttall, Fiona;#1484;#Pidduck, Andy</vt:lpwstr>
  </property>
  <property fmtid="{D5CDD505-2E9C-101B-9397-08002B2CF9AE}" pid="5" name="Target Audiences">
    <vt:lpwstr/>
  </property>
  <property fmtid="{D5CDD505-2E9C-101B-9397-08002B2CF9AE}" pid="6" name="_dlc_DocId">
    <vt:lpwstr>CMADOCID-1577566163-70695</vt:lpwstr>
  </property>
  <property fmtid="{D5CDD505-2E9C-101B-9397-08002B2CF9AE}" pid="7" name="_dlc_DocIdItemGuid">
    <vt:lpwstr>a0c016f1-2816-4492-9113-6ca260cdab24</vt:lpwstr>
  </property>
  <property fmtid="{D5CDD505-2E9C-101B-9397-08002B2CF9AE}" pid="8" name="_dlc_DocIdUrl">
    <vt:lpwstr>https://hants.sharepoint.com/sites/CMA/_layouts/15/DocIdRedir.aspx?ID=CMADOCID-1577566163-70695, CMADOCID-1577566163-70695</vt:lpwstr>
  </property>
</Properties>
</file>