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75" r:id="rId5"/>
    <p:sldId id="277" r:id="rId6"/>
    <p:sldId id="391" r:id="rId7"/>
    <p:sldId id="430" r:id="rId8"/>
    <p:sldId id="431" r:id="rId9"/>
    <p:sldId id="432" r:id="rId10"/>
    <p:sldId id="434" r:id="rId11"/>
    <p:sldId id="438" r:id="rId12"/>
    <p:sldId id="433" r:id="rId13"/>
    <p:sldId id="439" r:id="rId14"/>
    <p:sldId id="442" r:id="rId15"/>
    <p:sldId id="435" r:id="rId16"/>
    <p:sldId id="436" r:id="rId17"/>
    <p:sldId id="437" r:id="rId18"/>
    <p:sldId id="441" r:id="rId19"/>
    <p:sldId id="440" r:id="rId20"/>
    <p:sldId id="393" r:id="rId21"/>
    <p:sldId id="413" r:id="rId22"/>
    <p:sldId id="419" r:id="rId23"/>
    <p:sldId id="399" r:id="rId24"/>
    <p:sldId id="414" r:id="rId25"/>
    <p:sldId id="410" r:id="rId26"/>
    <p:sldId id="422" r:id="rId27"/>
    <p:sldId id="387" r:id="rId28"/>
    <p:sldId id="443" r:id="rId29"/>
    <p:sldId id="270" r:id="rId3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80" userDrawn="1">
          <p15:clr>
            <a:srgbClr val="A4A3A4"/>
          </p15:clr>
        </p15:guide>
        <p15:guide id="10" pos="5556" userDrawn="1">
          <p15:clr>
            <a:srgbClr val="A4A3A4"/>
          </p15:clr>
        </p15:guide>
        <p15:guide id="12" pos="5012">
          <p15:clr>
            <a:srgbClr val="A4A3A4"/>
          </p15:clr>
        </p15:guide>
        <p15:guide id="14" pos="68" userDrawn="1">
          <p15:clr>
            <a:srgbClr val="A4A3A4"/>
          </p15:clr>
        </p15:guide>
        <p15:guide id="15" pos="5465">
          <p15:clr>
            <a:srgbClr val="A4A3A4"/>
          </p15:clr>
        </p15:guide>
        <p15:guide id="16" pos="158" userDrawn="1">
          <p15:clr>
            <a:srgbClr val="A4A3A4"/>
          </p15:clr>
        </p15:guide>
      </p15:sldGuideLst>
    </p:ext>
    <p:ext uri="{2D200454-40CA-4A62-9FC3-DE9A4176ACB9}">
      <p15:notesGuideLst xmlns:p15="http://schemas.microsoft.com/office/powerpoint/2012/main">
        <p15:guide id="1" orient="horz" pos="1843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F4F400"/>
    <a:srgbClr val="AECEA1"/>
    <a:srgbClr val="00F4F4"/>
    <a:srgbClr val="0071F8"/>
    <a:srgbClr val="BE0064"/>
    <a:srgbClr val="00A068"/>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B737E-9C8D-49C0-BDD8-D811976AAAFF}" v="8" dt="2020-04-09T08:11:33.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86385" autoAdjust="0"/>
  </p:normalViewPr>
  <p:slideViewPr>
    <p:cSldViewPr showGuides="1">
      <p:cViewPr varScale="1">
        <p:scale>
          <a:sx n="97" d="100"/>
          <a:sy n="97" d="100"/>
        </p:scale>
        <p:origin x="540" y="48"/>
      </p:cViewPr>
      <p:guideLst>
        <p:guide orient="horz" pos="1620"/>
        <p:guide orient="horz" pos="3060"/>
        <p:guide orient="horz" pos="169"/>
        <p:guide orient="horz" pos="2890"/>
        <p:guide orient="horz"/>
        <p:guide orient="horz" pos="622"/>
        <p:guide orient="horz" pos="1575"/>
        <p:guide orient="horz" pos="868"/>
        <p:guide pos="2880"/>
        <p:guide pos="5556"/>
        <p:guide pos="5012"/>
        <p:guide pos="68"/>
        <p:guide pos="5465"/>
        <p:guide pos="158"/>
      </p:guideLst>
    </p:cSldViewPr>
  </p:slideViewPr>
  <p:outlineViewPr>
    <p:cViewPr>
      <p:scale>
        <a:sx n="33" d="100"/>
        <a:sy n="33" d="100"/>
      </p:scale>
      <p:origin x="0" y="-3096"/>
    </p:cViewPr>
  </p:outlineViewPr>
  <p:notesTextViewPr>
    <p:cViewPr>
      <p:scale>
        <a:sx n="3" d="2"/>
        <a:sy n="3" d="2"/>
      </p:scale>
      <p:origin x="0" y="0"/>
    </p:cViewPr>
  </p:notesTextViewPr>
  <p:notesViewPr>
    <p:cSldViewPr showGuides="1">
      <p:cViewPr varScale="1">
        <p:scale>
          <a:sx n="69" d="100"/>
          <a:sy n="69" d="100"/>
        </p:scale>
        <p:origin x="2778" y="60"/>
      </p:cViewPr>
      <p:guideLst>
        <p:guide orient="horz" pos="1843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2926277"/>
          </a:xfrm>
          <a:prstGeom prst="rect">
            <a:avLst/>
          </a:prstGeom>
        </p:spPr>
        <p:txBody>
          <a:bodyPr vert="horz" lIns="181133" tIns="90567" rIns="181133" bIns="90567" rtlCol="0"/>
          <a:lstStyle>
            <a:lvl1pPr algn="l">
              <a:defRPr sz="2400"/>
            </a:lvl1pPr>
          </a:lstStyle>
          <a:p>
            <a:endParaRPr lang="en-GB"/>
          </a:p>
        </p:txBody>
      </p:sp>
      <p:sp>
        <p:nvSpPr>
          <p:cNvPr id="3" name="Date Placeholder 2"/>
          <p:cNvSpPr>
            <a:spLocks noGrp="1"/>
          </p:cNvSpPr>
          <p:nvPr>
            <p:ph type="dt" sz="quarter" idx="1"/>
          </p:nvPr>
        </p:nvSpPr>
        <p:spPr>
          <a:xfrm>
            <a:off x="4023092" y="0"/>
            <a:ext cx="3077739" cy="2926277"/>
          </a:xfrm>
          <a:prstGeom prst="rect">
            <a:avLst/>
          </a:prstGeom>
        </p:spPr>
        <p:txBody>
          <a:bodyPr vert="horz" lIns="181133" tIns="90567" rIns="181133" bIns="90567" rtlCol="0"/>
          <a:lstStyle>
            <a:lvl1pPr algn="r">
              <a:defRPr sz="2400"/>
            </a:lvl1pPr>
          </a:lstStyle>
          <a:p>
            <a:fld id="{E4B82452-3B3D-4B10-B5B2-216C3ED6E0C1}" type="datetimeFigureOut">
              <a:rPr lang="en-GB" smtClean="0"/>
              <a:t>16/04/2020</a:t>
            </a:fld>
            <a:endParaRPr lang="en-GB"/>
          </a:p>
        </p:txBody>
      </p:sp>
      <p:sp>
        <p:nvSpPr>
          <p:cNvPr id="4" name="Footer Placeholder 3"/>
          <p:cNvSpPr>
            <a:spLocks noGrp="1"/>
          </p:cNvSpPr>
          <p:nvPr>
            <p:ph type="ftr" sz="quarter" idx="2"/>
          </p:nvPr>
        </p:nvSpPr>
        <p:spPr>
          <a:xfrm>
            <a:off x="0" y="55589123"/>
            <a:ext cx="3077739" cy="2926277"/>
          </a:xfrm>
          <a:prstGeom prst="rect">
            <a:avLst/>
          </a:prstGeom>
        </p:spPr>
        <p:txBody>
          <a:bodyPr vert="horz" lIns="181133" tIns="90567" rIns="181133" bIns="90567" rtlCol="0" anchor="b"/>
          <a:lstStyle>
            <a:lvl1pPr algn="l">
              <a:defRPr sz="2400"/>
            </a:lvl1pPr>
          </a:lstStyle>
          <a:p>
            <a:endParaRPr lang="en-GB"/>
          </a:p>
        </p:txBody>
      </p:sp>
      <p:sp>
        <p:nvSpPr>
          <p:cNvPr id="5" name="Slide Number Placeholder 4"/>
          <p:cNvSpPr>
            <a:spLocks noGrp="1"/>
          </p:cNvSpPr>
          <p:nvPr>
            <p:ph type="sldNum" sz="quarter" idx="3"/>
          </p:nvPr>
        </p:nvSpPr>
        <p:spPr>
          <a:xfrm>
            <a:off x="4023092" y="55589123"/>
            <a:ext cx="3077739" cy="2926277"/>
          </a:xfrm>
          <a:prstGeom prst="rect">
            <a:avLst/>
          </a:prstGeom>
        </p:spPr>
        <p:txBody>
          <a:bodyPr vert="horz" lIns="181133" tIns="90567" rIns="181133" bIns="90567" rtlCol="0" anchor="b"/>
          <a:lstStyle>
            <a:lvl1pPr algn="r">
              <a:defRPr sz="24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2926277"/>
          </a:xfrm>
          <a:prstGeom prst="rect">
            <a:avLst/>
          </a:prstGeom>
        </p:spPr>
        <p:txBody>
          <a:bodyPr vert="horz" lIns="181133" tIns="90567" rIns="181133" bIns="90567" rtlCol="0"/>
          <a:lstStyle>
            <a:lvl1pPr algn="l">
              <a:defRPr sz="2400"/>
            </a:lvl1pPr>
          </a:lstStyle>
          <a:p>
            <a:endParaRPr lang="en-GB"/>
          </a:p>
        </p:txBody>
      </p:sp>
      <p:sp>
        <p:nvSpPr>
          <p:cNvPr id="3" name="Date Placeholder 2"/>
          <p:cNvSpPr>
            <a:spLocks noGrp="1"/>
          </p:cNvSpPr>
          <p:nvPr>
            <p:ph type="dt" idx="1"/>
          </p:nvPr>
        </p:nvSpPr>
        <p:spPr>
          <a:xfrm>
            <a:off x="4023092" y="0"/>
            <a:ext cx="3077739" cy="2926277"/>
          </a:xfrm>
          <a:prstGeom prst="rect">
            <a:avLst/>
          </a:prstGeom>
        </p:spPr>
        <p:txBody>
          <a:bodyPr vert="horz" lIns="181133" tIns="90567" rIns="181133" bIns="90567" rtlCol="0"/>
          <a:lstStyle>
            <a:lvl1pPr algn="r">
              <a:defRPr sz="2400"/>
            </a:lvl1pPr>
          </a:lstStyle>
          <a:p>
            <a:fld id="{DE3A1484-528B-4725-8337-7ACDB6138B8F}" type="datetimeFigureOut">
              <a:rPr lang="en-GB" smtClean="0"/>
              <a:t>16/04/2020</a:t>
            </a:fld>
            <a:endParaRPr lang="en-GB"/>
          </a:p>
        </p:txBody>
      </p:sp>
      <p:sp>
        <p:nvSpPr>
          <p:cNvPr id="4" name="Slide Image Placeholder 3"/>
          <p:cNvSpPr>
            <a:spLocks noGrp="1" noRot="1" noChangeAspect="1"/>
          </p:cNvSpPr>
          <p:nvPr>
            <p:ph type="sldImg" idx="2"/>
          </p:nvPr>
        </p:nvSpPr>
        <p:spPr>
          <a:xfrm>
            <a:off x="-15955963" y="4389438"/>
            <a:ext cx="39014401" cy="21945600"/>
          </a:xfrm>
          <a:prstGeom prst="rect">
            <a:avLst/>
          </a:prstGeom>
          <a:noFill/>
          <a:ln w="12700">
            <a:solidFill>
              <a:prstClr val="black"/>
            </a:solidFill>
          </a:ln>
        </p:spPr>
        <p:txBody>
          <a:bodyPr vert="horz" lIns="181133" tIns="90567" rIns="181133" bIns="90567" rtlCol="0" anchor="ctr"/>
          <a:lstStyle/>
          <a:p>
            <a:endParaRPr lang="en-GB"/>
          </a:p>
        </p:txBody>
      </p:sp>
      <p:sp>
        <p:nvSpPr>
          <p:cNvPr id="5" name="Notes Placeholder 4"/>
          <p:cNvSpPr>
            <a:spLocks noGrp="1"/>
          </p:cNvSpPr>
          <p:nvPr>
            <p:ph type="body" sz="quarter" idx="3"/>
          </p:nvPr>
        </p:nvSpPr>
        <p:spPr>
          <a:xfrm>
            <a:off x="710248" y="27799640"/>
            <a:ext cx="5681980" cy="26336501"/>
          </a:xfrm>
          <a:prstGeom prst="rect">
            <a:avLst/>
          </a:prstGeom>
        </p:spPr>
        <p:txBody>
          <a:bodyPr vert="horz" lIns="181133" tIns="90567" rIns="181133" bIns="90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5589123"/>
            <a:ext cx="3077739" cy="2926277"/>
          </a:xfrm>
          <a:prstGeom prst="rect">
            <a:avLst/>
          </a:prstGeom>
        </p:spPr>
        <p:txBody>
          <a:bodyPr vert="horz" lIns="181133" tIns="90567" rIns="181133" bIns="90567" rtlCol="0" anchor="b"/>
          <a:lstStyle>
            <a:lvl1pPr algn="l">
              <a:defRPr sz="2400"/>
            </a:lvl1pPr>
          </a:lstStyle>
          <a:p>
            <a:endParaRPr lang="en-GB"/>
          </a:p>
        </p:txBody>
      </p:sp>
      <p:sp>
        <p:nvSpPr>
          <p:cNvPr id="7" name="Slide Number Placeholder 6"/>
          <p:cNvSpPr>
            <a:spLocks noGrp="1"/>
          </p:cNvSpPr>
          <p:nvPr>
            <p:ph type="sldNum" sz="quarter" idx="5"/>
          </p:nvPr>
        </p:nvSpPr>
        <p:spPr>
          <a:xfrm>
            <a:off x="4023092" y="55589123"/>
            <a:ext cx="3077739" cy="2926277"/>
          </a:xfrm>
          <a:prstGeom prst="rect">
            <a:avLst/>
          </a:prstGeom>
        </p:spPr>
        <p:txBody>
          <a:bodyPr vert="horz" lIns="181133" tIns="90567" rIns="181133" bIns="90567" rtlCol="0" anchor="b"/>
          <a:lstStyle>
            <a:lvl1pPr algn="r">
              <a:defRPr sz="24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ingapps.co.uk/futureteacher/play_135#resume=2" TargetMode="External"/><Relationship Id="rId7" Type="http://schemas.openxmlformats.org/officeDocument/2006/relationships/hyperlink" Target="https://enhance.etfoundation.co.uk/modules/1030/designing-mobile-friendly-lear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hance.etfoundation.co.uk/modules/1047/influencing-and-promoting-policy-for-equitable-access" TargetMode="External"/><Relationship Id="rId5" Type="http://schemas.openxmlformats.org/officeDocument/2006/relationships/hyperlink" Target="https://enhance.etfoundation.co.uk/modules/1046/creating-inclusive-content-practice" TargetMode="External"/><Relationship Id="rId4" Type="http://schemas.openxmlformats.org/officeDocument/2006/relationships/hyperlink" Target="https://enhance.etfoundation.co.uk/modules/1044/creating-inclusive-content-principl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lideshare.net/JISC/keeping-webinars-inclusive-alistair-mcnaught-and-paul-richardson-jisc-digital-festival-201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ingapps.co.uk/futureteacher/play_135#resume=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Supporting learners with inclusive webinars</a:t>
            </a:r>
            <a:endParaRPr lang="en-US" sz="2400" dirty="0"/>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32227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time</a:t>
            </a:r>
          </a:p>
          <a:p>
            <a:r>
              <a:rPr lang="en-GB" dirty="0"/>
              <a:t>In the Chat Pane:</a:t>
            </a:r>
          </a:p>
          <a:p>
            <a:endParaRPr lang="en-GB" dirty="0"/>
          </a:p>
          <a:p>
            <a:endParaRPr lang="en-GB" dirty="0"/>
          </a:p>
          <a:p>
            <a:r>
              <a:rPr lang="en-GB" dirty="0"/>
              <a:t>Choose one person’s response and respond to their comment, tagging them like this… </a:t>
            </a:r>
          </a:p>
          <a:p>
            <a:endParaRPr lang="en-GB" dirty="0"/>
          </a:p>
          <a:p>
            <a:pPr algn="ctr"/>
            <a:r>
              <a:rPr lang="en-GB" sz="1050" dirty="0"/>
              <a:t>@Name</a:t>
            </a:r>
          </a:p>
          <a:p>
            <a:pPr algn="ctr"/>
            <a:r>
              <a:rPr lang="en-GB" sz="1000" dirty="0"/>
              <a:t>For example</a:t>
            </a:r>
            <a:r>
              <a:rPr lang="en-GB" sz="1050" dirty="0"/>
              <a:t>:  </a:t>
            </a:r>
          </a:p>
          <a:p>
            <a:pPr algn="ctr"/>
            <a:r>
              <a:rPr lang="en-GB" sz="900" i="1" dirty="0"/>
              <a:t>@Sally – I’ve had similar experiences. How did you handle it?</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329773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Minimising barriers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44412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Planning inclusive webinars</a:t>
            </a:r>
          </a:p>
          <a:p>
            <a:endParaRPr lang="en-GB" dirty="0"/>
          </a:p>
          <a:p>
            <a:pPr>
              <a:lnSpc>
                <a:spcPct val="100000"/>
              </a:lnSpc>
            </a:pPr>
            <a:r>
              <a:rPr lang="en-US" sz="1200" b="1" dirty="0"/>
              <a:t>Most of the work of inclusive practice is done at the planning stage. </a:t>
            </a:r>
            <a:br>
              <a:rPr lang="en-US" sz="1200" b="1" dirty="0"/>
            </a:br>
            <a:endParaRPr lang="en-US" sz="1200" b="1" dirty="0"/>
          </a:p>
          <a:p>
            <a:pPr marL="285750" indent="-285750">
              <a:lnSpc>
                <a:spcPct val="100000"/>
              </a:lnSpc>
              <a:buFont typeface="Arial" panose="020B0604020202020204" pitchFamily="34" charset="0"/>
              <a:buChar char="•"/>
            </a:pPr>
            <a:r>
              <a:rPr lang="en-US" sz="1200" dirty="0"/>
              <a:t>Find out the inclusion needs of your audience. Pre session survey? </a:t>
            </a:r>
            <a:r>
              <a:rPr lang="en-US" sz="1200" dirty="0" err="1"/>
              <a:t>Individualised</a:t>
            </a:r>
            <a:r>
              <a:rPr lang="en-US" sz="1200" dirty="0"/>
              <a:t> learning plans? Support referrals?</a:t>
            </a:r>
          </a:p>
          <a:p>
            <a:pPr marL="285750" indent="-285750">
              <a:lnSpc>
                <a:spcPct val="100000"/>
              </a:lnSpc>
              <a:buFont typeface="Arial" panose="020B0604020202020204" pitchFamily="34" charset="0"/>
              <a:buChar char="•"/>
            </a:pPr>
            <a:r>
              <a:rPr lang="en-US" sz="1200" dirty="0"/>
              <a:t>Be prepared with accessible content.</a:t>
            </a:r>
          </a:p>
          <a:p>
            <a:pPr marL="285750" indent="-285750">
              <a:lnSpc>
                <a:spcPct val="100000"/>
              </a:lnSpc>
              <a:buFont typeface="Arial" panose="020B0604020202020204" pitchFamily="34" charset="0"/>
              <a:buChar char="•"/>
            </a:pPr>
            <a:r>
              <a:rPr lang="en-US" sz="1200" dirty="0"/>
              <a:t>Think holistically. </a:t>
            </a:r>
          </a:p>
          <a:p>
            <a:pPr marL="285750" indent="-285750">
              <a:lnSpc>
                <a:spcPct val="100000"/>
              </a:lnSpc>
              <a:buFont typeface="Arial" panose="020B0604020202020204" pitchFamily="34" charset="0"/>
              <a:buChar char="•"/>
            </a:pPr>
            <a:r>
              <a:rPr lang="en-US" sz="1200" dirty="0"/>
              <a:t>Consider compromises. </a:t>
            </a:r>
          </a:p>
          <a:p>
            <a:pPr marL="285750" indent="-285750">
              <a:lnSpc>
                <a:spcPct val="100000"/>
              </a:lnSpc>
              <a:buFont typeface="Arial" panose="020B0604020202020204" pitchFamily="34" charset="0"/>
              <a:buChar char="•"/>
            </a:pPr>
            <a:r>
              <a:rPr lang="en-US" sz="1200" dirty="0"/>
              <a:t>Communicate to everyone impacted.</a:t>
            </a:r>
          </a:p>
          <a:p>
            <a:pPr>
              <a:lnSpc>
                <a:spcPct val="100000"/>
              </a:lnSpc>
            </a:pPr>
            <a:endParaRPr lang="en-GB" sz="1200"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319236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Presenting inclusive webinars</a:t>
            </a:r>
          </a:p>
          <a:p>
            <a:pPr>
              <a:lnSpc>
                <a:spcPct val="100000"/>
              </a:lnSpc>
            </a:pPr>
            <a:r>
              <a:rPr lang="en-US" sz="1200" b="1" dirty="0"/>
              <a:t>Presenting inclusively depends on knowing options and getting support. </a:t>
            </a:r>
            <a:br>
              <a:rPr lang="en-US" sz="1200" b="1" dirty="0"/>
            </a:b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Have a spare facilitator wherever possible (eg team teaching). They can focus on supporting accessibility needs. It is extremely difficult to run a synchronous webinar on your own until you know your  participants are confident with their technology.</a:t>
            </a:r>
          </a:p>
          <a:p>
            <a:pPr marL="285750" indent="-285750">
              <a:lnSpc>
                <a:spcPct val="100000"/>
              </a:lnSpc>
              <a:buFont typeface="Arial" panose="020B0604020202020204" pitchFamily="34" charset="0"/>
              <a:buChar char="•"/>
            </a:pPr>
            <a:r>
              <a:rPr lang="en-US" sz="1200" dirty="0"/>
              <a:t>Know (and tell) the accessibility features of your system, for example can you change the text size in the chat pain? Is the system keyboard accessible?</a:t>
            </a:r>
          </a:p>
          <a:p>
            <a:pPr marL="285750" indent="-285750">
              <a:lnSpc>
                <a:spcPct val="100000"/>
              </a:lnSpc>
              <a:buFont typeface="Arial" panose="020B0604020202020204" pitchFamily="34" charset="0"/>
              <a:buChar char="•"/>
            </a:pPr>
            <a:r>
              <a:rPr lang="en-US" sz="1200" dirty="0"/>
              <a:t>Build in appropriate presentation techniques. For example, describing key content, pasting pre-prepared script into the text pane or other communication channel, building in staging points for </a:t>
            </a:r>
            <a:r>
              <a:rPr lang="en-US" sz="1200" dirty="0" err="1"/>
              <a:t>summarising</a:t>
            </a:r>
            <a:r>
              <a:rPr lang="en-US" sz="1200" dirty="0"/>
              <a:t> key info or chat threads, allowing a disabled delegate a permanent open mic. Ensure activity instructions are visible on the screen. Going at the right speed for sign language interpreters. Using a web cam and lighting your face from the front to aid lip reading.</a:t>
            </a:r>
          </a:p>
          <a:p>
            <a:pPr>
              <a:lnSpc>
                <a:spcPct val="100000"/>
              </a:lnSpc>
            </a:pPr>
            <a:endParaRPr lang="en-GB" sz="1200"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203753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webinar support</a:t>
            </a:r>
          </a:p>
          <a:p>
            <a:endParaRPr lang="en-GB" sz="1200" b="1" dirty="0"/>
          </a:p>
          <a:p>
            <a:pPr>
              <a:lnSpc>
                <a:spcPct val="100000"/>
              </a:lnSpc>
            </a:pPr>
            <a:r>
              <a:rPr lang="en-US" sz="1800" b="1" dirty="0"/>
              <a:t>Supporting inclusion depends on providing opportunities to revisit. </a:t>
            </a:r>
            <a:br>
              <a:rPr lang="en-US" sz="1800" b="1" dirty="0"/>
            </a:br>
            <a:endParaRPr lang="en-US" sz="1800" b="1" dirty="0"/>
          </a:p>
          <a:p>
            <a:pPr marL="285750" indent="-285750">
              <a:lnSpc>
                <a:spcPct val="100000"/>
              </a:lnSpc>
              <a:buFont typeface="Arial" panose="020B0604020202020204" pitchFamily="34" charset="0"/>
              <a:buChar char="•"/>
            </a:pPr>
            <a:r>
              <a:rPr lang="en-US" sz="1800" dirty="0"/>
              <a:t>Make presentation available to participants afterwards. </a:t>
            </a:r>
          </a:p>
          <a:p>
            <a:pPr marL="285750" indent="-285750">
              <a:lnSpc>
                <a:spcPct val="100000"/>
              </a:lnSpc>
              <a:buFont typeface="Arial" panose="020B0604020202020204" pitchFamily="34" charset="0"/>
              <a:buChar char="•"/>
            </a:pPr>
            <a:r>
              <a:rPr lang="en-US" sz="1800" dirty="0"/>
              <a:t>Ensure there are notes in the notes field to clarify slide content. </a:t>
            </a:r>
          </a:p>
          <a:p>
            <a:pPr marL="285750" indent="-285750">
              <a:lnSpc>
                <a:spcPct val="100000"/>
              </a:lnSpc>
              <a:buFont typeface="Arial" panose="020B0604020202020204" pitchFamily="34" charset="0"/>
              <a:buChar char="•"/>
            </a:pPr>
            <a:r>
              <a:rPr lang="en-US" sz="1800" dirty="0"/>
              <a:t>If the system allows it, make recordings available.</a:t>
            </a:r>
          </a:p>
          <a:p>
            <a:pPr marL="285750" indent="-285750">
              <a:lnSpc>
                <a:spcPct val="100000"/>
              </a:lnSpc>
              <a:buFont typeface="Arial" panose="020B0604020202020204" pitchFamily="34" charset="0"/>
              <a:buChar char="•"/>
            </a:pPr>
            <a:r>
              <a:rPr lang="en-US" sz="1800" dirty="0"/>
              <a:t>Ensure any activities all resources referenced in the session remain available after the session - for example </a:t>
            </a:r>
          </a:p>
          <a:p>
            <a:pPr marL="555750" lvl="1" indent="-285750">
              <a:lnSpc>
                <a:spcPct val="100000"/>
              </a:lnSpc>
              <a:buFont typeface="Arial" panose="020B0604020202020204" pitchFamily="34" charset="0"/>
              <a:buChar char="•"/>
            </a:pPr>
            <a:r>
              <a:rPr lang="en-US" sz="1800" dirty="0"/>
              <a:t>on a VLE, </a:t>
            </a:r>
          </a:p>
          <a:p>
            <a:pPr marL="555750" lvl="1" indent="-285750">
              <a:lnSpc>
                <a:spcPct val="100000"/>
              </a:lnSpc>
              <a:buFont typeface="Arial" panose="020B0604020202020204" pitchFamily="34" charset="0"/>
              <a:buChar char="•"/>
            </a:pPr>
            <a:r>
              <a:rPr lang="en-US" sz="1800" dirty="0"/>
              <a:t>Google Doc, </a:t>
            </a:r>
          </a:p>
          <a:p>
            <a:pPr marL="555750" lvl="1" indent="-285750">
              <a:lnSpc>
                <a:spcPct val="100000"/>
              </a:lnSpc>
              <a:buFont typeface="Arial" panose="020B0604020202020204" pitchFamily="34" charset="0"/>
              <a:buChar char="•"/>
            </a:pPr>
            <a:r>
              <a:rPr lang="en-US" sz="1800" dirty="0" err="1"/>
              <a:t>Wakelet</a:t>
            </a:r>
            <a:r>
              <a:rPr lang="en-US" sz="1800" dirty="0"/>
              <a:t> or Padlet or other shareable resource..</a:t>
            </a:r>
          </a:p>
          <a:p>
            <a:pPr>
              <a:lnSpc>
                <a:spcPct val="100000"/>
              </a:lnSpc>
            </a:pPr>
            <a:endParaRPr lang="en-GB" sz="1800" dirty="0"/>
          </a:p>
          <a:p>
            <a:pPr>
              <a:lnSpc>
                <a:spcPct val="100000"/>
              </a:lnSpc>
            </a:pPr>
            <a:endParaRPr lang="en-GB" sz="1200"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285428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practice in creating webinars</a:t>
            </a:r>
          </a:p>
          <a:p>
            <a:endParaRPr lang="en-GB" dirty="0"/>
          </a:p>
          <a:p>
            <a:pPr marL="342900" indent="-342900">
              <a:buFont typeface="Arial" panose="020B0604020202020204" pitchFamily="34" charset="0"/>
              <a:buChar char="•"/>
            </a:pPr>
            <a:r>
              <a:rPr lang="en-GB" sz="2000" dirty="0" err="1"/>
              <a:t>FutureTeacher</a:t>
            </a:r>
            <a:r>
              <a:rPr lang="en-GB" sz="2000" dirty="0"/>
              <a:t> “</a:t>
            </a:r>
            <a:r>
              <a:rPr lang="en-GB" sz="2000" dirty="0">
                <a:hlinkClick r:id="rId3"/>
              </a:rPr>
              <a:t>Wonderful world of webinars</a:t>
            </a:r>
            <a:r>
              <a:rPr lang="en-GB" sz="2000" dirty="0"/>
              <a:t>” includes:</a:t>
            </a:r>
          </a:p>
          <a:p>
            <a:pPr marL="612900" lvl="1" indent="-342900">
              <a:buFont typeface="Arial" panose="020B0604020202020204" pitchFamily="34" charset="0"/>
              <a:buChar char="•"/>
            </a:pPr>
            <a:r>
              <a:rPr lang="en-GB" sz="1800" dirty="0"/>
              <a:t>Generic good practice</a:t>
            </a:r>
          </a:p>
          <a:p>
            <a:pPr marL="612900" lvl="1" indent="-342900">
              <a:buFont typeface="Arial" panose="020B0604020202020204" pitchFamily="34" charset="0"/>
              <a:buChar char="•"/>
            </a:pPr>
            <a:r>
              <a:rPr lang="en-GB" sz="1800" dirty="0" err="1"/>
              <a:t>Mindmap</a:t>
            </a:r>
            <a:r>
              <a:rPr lang="en-GB" sz="1800" dirty="0"/>
              <a:t> overview of webinar practice / policy</a:t>
            </a:r>
          </a:p>
          <a:p>
            <a:pPr marL="612900" lvl="1" indent="-342900">
              <a:buFont typeface="Arial" panose="020B0604020202020204" pitchFamily="34" charset="0"/>
              <a:buChar char="•"/>
            </a:pPr>
            <a:r>
              <a:rPr lang="en-GB" sz="1800" dirty="0"/>
              <a:t>Tech tips for delivering from home</a:t>
            </a:r>
          </a:p>
          <a:p>
            <a:pPr marL="612900" lvl="1" indent="-342900">
              <a:buFont typeface="Arial" panose="020B0604020202020204" pitchFamily="34" charset="0"/>
              <a:buChar char="•"/>
            </a:pPr>
            <a:r>
              <a:rPr lang="en-GB" sz="1800" dirty="0"/>
              <a:t>Case studies</a:t>
            </a:r>
          </a:p>
          <a:p>
            <a:pPr marL="612900" lvl="1" indent="-342900">
              <a:buFont typeface="Arial" panose="020B0604020202020204" pitchFamily="34" charset="0"/>
              <a:buChar char="•"/>
            </a:pPr>
            <a:r>
              <a:rPr lang="en-GB" sz="1800" dirty="0"/>
              <a:t>Research</a:t>
            </a:r>
          </a:p>
          <a:p>
            <a:pPr marL="342900" indent="-342900">
              <a:buFont typeface="Arial" panose="020B0604020202020204" pitchFamily="34" charset="0"/>
              <a:buChar char="•"/>
            </a:pPr>
            <a:r>
              <a:rPr lang="en-GB" sz="2000" dirty="0"/>
              <a:t>ENHANCE modules on </a:t>
            </a:r>
          </a:p>
          <a:p>
            <a:pPr marL="612900" lvl="1" indent="-342900">
              <a:buFont typeface="Arial" panose="020B0604020202020204" pitchFamily="34" charset="0"/>
              <a:buChar char="•"/>
            </a:pPr>
            <a:r>
              <a:rPr lang="en-GB" sz="1800" u="sng" dirty="0">
                <a:hlinkClick r:id="rId4"/>
              </a:rPr>
              <a:t>Creating inclusive content: principles</a:t>
            </a:r>
            <a:r>
              <a:rPr lang="en-GB" sz="1800" dirty="0"/>
              <a:t> /and </a:t>
            </a:r>
            <a:r>
              <a:rPr lang="en-GB" sz="1800" u="sng" dirty="0">
                <a:hlinkClick r:id="rId5"/>
              </a:rPr>
              <a:t>practice</a:t>
            </a:r>
            <a:r>
              <a:rPr lang="en-GB" sz="1800" dirty="0"/>
              <a:t> </a:t>
            </a:r>
          </a:p>
          <a:p>
            <a:pPr marL="612900" lvl="1" indent="-342900">
              <a:buFont typeface="Arial" panose="020B0604020202020204" pitchFamily="34" charset="0"/>
              <a:buChar char="•"/>
            </a:pPr>
            <a:r>
              <a:rPr lang="en-GB" sz="1800" u="sng" dirty="0">
                <a:hlinkClick r:id="rId6"/>
              </a:rPr>
              <a:t>Influencing and promoting policy for equitable access</a:t>
            </a:r>
            <a:r>
              <a:rPr lang="en-GB" sz="1800" dirty="0"/>
              <a:t>  </a:t>
            </a:r>
          </a:p>
          <a:p>
            <a:pPr marL="612900" lvl="1" indent="-342900">
              <a:buFont typeface="Arial" panose="020B0604020202020204" pitchFamily="34" charset="0"/>
              <a:buChar char="•"/>
            </a:pPr>
            <a:r>
              <a:rPr lang="en-GB" sz="1800" u="sng" dirty="0">
                <a:hlinkClick r:id="rId7"/>
              </a:rPr>
              <a:t>Designing mobile learning</a:t>
            </a:r>
            <a:endParaRPr lang="en-GB" sz="1400"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396603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 specific support:</a:t>
            </a:r>
          </a:p>
          <a:p>
            <a:r>
              <a:rPr lang="en-US" dirty="0"/>
              <a:t>If you have a student with a particular accessibility need, these two resources can be helpful at giving specific guidance for specific disabilities.</a:t>
            </a:r>
          </a:p>
          <a:p>
            <a:endParaRPr lang="en-GB" dirty="0"/>
          </a:p>
          <a:p>
            <a:r>
              <a:rPr lang="en-GB" sz="1200" dirty="0"/>
              <a:t>Jisc Accessibility blog:</a:t>
            </a:r>
            <a:br>
              <a:rPr lang="en-GB" sz="1200" dirty="0"/>
            </a:br>
            <a:r>
              <a:rPr lang="en-US" sz="1200" dirty="0">
                <a:hlinkClick r:id="rId3"/>
              </a:rPr>
              <a:t>Accessible webinars – making online work for everyone</a:t>
            </a:r>
            <a:endParaRPr lang="en-GB" sz="1200" dirty="0"/>
          </a:p>
          <a:p>
            <a:endParaRPr lang="en-GB" sz="1200" dirty="0"/>
          </a:p>
          <a:p>
            <a:r>
              <a:rPr lang="en-GB" sz="1200" dirty="0"/>
              <a:t>SlideShare “</a:t>
            </a:r>
            <a:r>
              <a:rPr lang="en-GB" sz="1200" dirty="0">
                <a:hlinkClick r:id="rId4"/>
              </a:rPr>
              <a:t>Keeping webinars inclusive</a:t>
            </a:r>
            <a:r>
              <a:rPr lang="en-GB" sz="1200" dirty="0"/>
              <a:t>” (slides 17-22)</a:t>
            </a:r>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63368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11335" rtl="0" eaLnBrk="1" fontAlgn="auto" latinLnBrk="0" hangingPunct="1">
              <a:lnSpc>
                <a:spcPct val="100000"/>
              </a:lnSpc>
              <a:spcBef>
                <a:spcPts val="0"/>
              </a:spcBef>
              <a:spcAft>
                <a:spcPts val="0"/>
              </a:spcAft>
              <a:buClrTx/>
              <a:buSzTx/>
              <a:buFontTx/>
              <a:buNone/>
              <a:tabLst/>
              <a:defRPr/>
            </a:pPr>
            <a:r>
              <a:rPr lang="en-GB" dirty="0"/>
              <a:t>Enhance Digital Teaching Platform hosts CPD modules to help you develop your digital skills.  These are bite-sized providing short video clips, activities, further resources and a summary.</a:t>
            </a:r>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233817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Digital Teaching Professional Framework (DTPF) is a national EdTech competency framework which underpins the EdTech training offer. It provides a set of professional standards for technology-enhanced learning and aims to establish a common understanding of digital skills development. </a:t>
            </a:r>
          </a:p>
          <a:p>
            <a:endParaRPr lang="en-US" sz="2400" dirty="0"/>
          </a:p>
          <a:p>
            <a:r>
              <a:rPr lang="en-US" sz="2400" dirty="0"/>
              <a:t>There are seven elements to the DTPF with progression over three levels: Exploring, Adopting and Leading. With a wide range of bite-size training modules that can support you in developing your pedagogy using technology. Today we are focusing on section F of the framework Accessibility and inclusion. </a:t>
            </a: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214061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11335">
              <a:defRPr/>
            </a:pPr>
            <a:r>
              <a:rPr lang="en-GB" sz="2400" dirty="0">
                <a:solidFill>
                  <a:schemeClr val="tx1"/>
                </a:solidFill>
              </a:rPr>
              <a:t>A badge is a way of evidencing that you’ve taken some learning and applied it to your role and teaching practice. </a:t>
            </a:r>
          </a:p>
          <a:p>
            <a:pPr defTabSz="1811335">
              <a:defRPr/>
            </a:pPr>
            <a:endParaRPr lang="en-GB" sz="2400" dirty="0">
              <a:solidFill>
                <a:schemeClr val="tx1"/>
              </a:solidFill>
            </a:endParaRPr>
          </a:p>
          <a:p>
            <a:pPr defTabSz="1811335">
              <a:defRPr/>
            </a:pPr>
            <a:r>
              <a:rPr lang="en-GB" sz="2400" dirty="0">
                <a:solidFill>
                  <a:schemeClr val="tx1"/>
                </a:solidFill>
              </a:rPr>
              <a:t>Badges are available on the EdTech Platform for the Accessibility and Dealing with difference modules, they will be rolled out across the other areas.</a:t>
            </a:r>
          </a:p>
          <a:p>
            <a:pPr defTabSz="1811335">
              <a:defRPr/>
            </a:pPr>
            <a:endParaRPr lang="en-GB" sz="2400" dirty="0">
              <a:solidFill>
                <a:schemeClr val="tx1"/>
              </a:solidFill>
            </a:endParaRPr>
          </a:p>
          <a:p>
            <a:r>
              <a:rPr lang="en-GB" sz="2400" dirty="0"/>
              <a:t>You can study the modules in any order – the stages are there to support you and guide you but if a module is of interest right now then it can be studied separately.</a:t>
            </a:r>
          </a:p>
          <a:p>
            <a:endParaRPr lang="en-GB" sz="2400" dirty="0"/>
          </a:p>
          <a:p>
            <a:r>
              <a:rPr lang="en-GB" sz="2400" dirty="0"/>
              <a:t>You complete the cluster of badges (Exploring, Adopting, Leading) you</a:t>
            </a:r>
            <a:r>
              <a:rPr lang="en-GB" sz="4400" dirty="0"/>
              <a:t> are automatically awarded a 1 star badge</a:t>
            </a:r>
          </a:p>
          <a:p>
            <a:endParaRPr lang="en-GB" sz="4400" dirty="0"/>
          </a:p>
          <a:p>
            <a:r>
              <a:rPr lang="en-US" sz="4400" dirty="0"/>
              <a:t>You could gain our new higher-level awards by sharing your reflections and resources.  </a:t>
            </a:r>
          </a:p>
          <a:p>
            <a:endParaRPr lang="en-US" sz="4400" dirty="0"/>
          </a:p>
          <a:p>
            <a:r>
              <a:rPr lang="en-US" sz="4400" dirty="0"/>
              <a:t>To gain a 2 star badge reflect on how the learning has supported you to change your practice and the impact for you and your learners.</a:t>
            </a:r>
          </a:p>
          <a:p>
            <a:endParaRPr lang="en-US" sz="4400" dirty="0"/>
          </a:p>
          <a:p>
            <a:pPr defTabSz="1811335">
              <a:defRPr/>
            </a:pPr>
            <a:r>
              <a:rPr lang="en-US" sz="4400" dirty="0"/>
              <a:t>To gain a 3 star badge, upload a resource and reflection that demonstrates your change in practice and the impact for you and your learners.</a:t>
            </a:r>
          </a:p>
          <a:p>
            <a:endParaRPr lang="en-US" sz="2400" dirty="0"/>
          </a:p>
          <a:p>
            <a:r>
              <a:rPr lang="en-US" sz="2400" dirty="0"/>
              <a:t>Similar across all badges but note there is no uploading on the Exploring stage; you’re finding out about things here, thinking about things in preparation for changing your practice.</a:t>
            </a:r>
          </a:p>
          <a:p>
            <a:endParaRPr lang="en-GB" dirty="0"/>
          </a:p>
          <a:p>
            <a:r>
              <a:rPr lang="en-GB" dirty="0"/>
              <a:t>When you login in and look at your My Learning area you will see badges that you could work towards.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415735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Supporting learners with online reading skills</a:t>
            </a:r>
          </a:p>
          <a:p>
            <a:pPr lvl="0"/>
            <a:r>
              <a:rPr lang="en-GB" sz="1200" kern="1200" dirty="0">
                <a:solidFill>
                  <a:schemeClr val="tx1"/>
                </a:solidFill>
                <a:effectLst/>
                <a:latin typeface="+mn-lt"/>
                <a:ea typeface="+mn-ea"/>
                <a:cs typeface="+mn-cs"/>
              </a:rPr>
              <a:t> </a:t>
            </a:r>
          </a:p>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1531726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a badge?</a:t>
            </a:r>
          </a:p>
          <a:p>
            <a:endParaRPr lang="en-GB" dirty="0"/>
          </a:p>
          <a:p>
            <a:r>
              <a:rPr lang="en-US" sz="2400" dirty="0">
                <a:cs typeface="Arial"/>
              </a:rPr>
              <a:t>You do the following and that consolidates your learning...</a:t>
            </a:r>
            <a:endParaRPr lang="en-US" dirty="0">
              <a:cs typeface="Arial"/>
            </a:endParaRPr>
          </a:p>
          <a:p>
            <a:r>
              <a:rPr lang="en-US" sz="2400" dirty="0">
                <a:cs typeface="Arial"/>
              </a:rPr>
              <a:t>Practice</a:t>
            </a:r>
            <a:endParaRPr lang="en-US" dirty="0">
              <a:cs typeface="Arial"/>
            </a:endParaRPr>
          </a:p>
          <a:p>
            <a:r>
              <a:rPr lang="en-US" sz="2400" dirty="0">
                <a:cs typeface="Arial"/>
              </a:rPr>
              <a:t>Reflection</a:t>
            </a:r>
            <a:endParaRPr lang="en-US" dirty="0">
              <a:cs typeface="Arial"/>
            </a:endParaRPr>
          </a:p>
          <a:p>
            <a:r>
              <a:rPr lang="en-US" sz="2400" dirty="0">
                <a:cs typeface="Arial"/>
              </a:rPr>
              <a:t>Metacognition</a:t>
            </a:r>
            <a:endParaRPr lang="en-US" dirty="0">
              <a:cs typeface="Arial"/>
            </a:endParaRPr>
          </a:p>
          <a:p>
            <a:r>
              <a:rPr lang="en-US" sz="2400" dirty="0">
                <a:cs typeface="Arial"/>
              </a:rPr>
              <a:t>Growth mindset. </a:t>
            </a:r>
          </a:p>
          <a:p>
            <a:endParaRPr lang="en-US" dirty="0">
              <a:cs typeface="Arial"/>
            </a:endParaRPr>
          </a:p>
          <a:p>
            <a:r>
              <a:rPr lang="en-GB" dirty="0"/>
              <a:t>You will be supported through scaffold questions and by an indication of word count.</a:t>
            </a:r>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126147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a badge?</a:t>
            </a:r>
          </a:p>
          <a:p>
            <a:endParaRPr lang="en-GB" dirty="0"/>
          </a:p>
          <a:p>
            <a:r>
              <a:rPr lang="en-US" sz="2400" dirty="0">
                <a:cs typeface="Arial"/>
              </a:rPr>
              <a:t>You get the following in return and that enhances your understanding...</a:t>
            </a:r>
          </a:p>
          <a:p>
            <a:r>
              <a:rPr lang="en-US" sz="2400" dirty="0">
                <a:cs typeface="Arial"/>
              </a:rPr>
              <a:t>Supportive feedback.</a:t>
            </a:r>
          </a:p>
          <a:p>
            <a:r>
              <a:rPr lang="en-US" sz="2400" dirty="0">
                <a:cs typeface="Arial"/>
              </a:rPr>
              <a:t>Caveats and suggestions.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3664837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Awarded practice shared area is a place where you can look and discuss ideas and practice based on the reflections and resources uploaded by other practitioners. The area is being developed with search features to help you to find things of interest to you.</a:t>
            </a: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165708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a:solidFill>
                  <a:schemeClr val="tx1"/>
                </a:solidFill>
                <a:effectLst/>
                <a:latin typeface="+mn-lt"/>
                <a:ea typeface="+mn-ea"/>
                <a:cs typeface="+mn-cs"/>
              </a:rPr>
              <a:t>Delivering through a virtual classroom</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How can you make a virtual classroom work in practice? We’ll explore tools and pedagogical approaches.</a:t>
            </a:r>
          </a:p>
          <a:p>
            <a:pPr rtl="0" eaLnBrk="1" fontAlgn="t" latinLnBrk="0" hangingPunct="1"/>
            <a:r>
              <a:rPr lang="en-GB" sz="1200" b="1" i="0" u="none" strike="noStrike" kern="1200" dirty="0">
                <a:solidFill>
                  <a:schemeClr val="tx1"/>
                </a:solidFill>
                <a:effectLst/>
                <a:latin typeface="+mn-lt"/>
                <a:ea typeface="+mn-ea"/>
                <a:cs typeface="+mn-cs"/>
              </a:rPr>
              <a:t>Adapting content quickly to deliver online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Adding audio or video to PowerPoint. Using tools like Nearpod together with Zoom to deliver a structured but interactive lesson.</a:t>
            </a:r>
          </a:p>
          <a:p>
            <a:pPr rtl="0" eaLnBrk="1" fontAlgn="t" latinLnBrk="0" hangingPunct="1"/>
            <a:r>
              <a:rPr lang="en-GB" sz="1200" b="1" i="0" u="none" strike="noStrike" kern="1200" dirty="0">
                <a:solidFill>
                  <a:schemeClr val="tx1"/>
                </a:solidFill>
                <a:effectLst/>
                <a:latin typeface="+mn-lt"/>
                <a:ea typeface="+mn-ea"/>
                <a:cs typeface="+mn-cs"/>
              </a:rPr>
              <a:t>Supporting learners in VLEs</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Find out how to use tools commonly available within VLEs to provide support for those learning independently online.</a:t>
            </a:r>
          </a:p>
          <a:p>
            <a:pPr rtl="0" eaLnBrk="1" fontAlgn="t" latinLnBrk="0" hangingPunct="1"/>
            <a:r>
              <a:rPr lang="en-GB" sz="1200" b="1" i="0" u="none" strike="noStrike" kern="1200" dirty="0">
                <a:solidFill>
                  <a:schemeClr val="tx1"/>
                </a:solidFill>
                <a:effectLst/>
                <a:latin typeface="+mn-lt"/>
                <a:ea typeface="+mn-ea"/>
                <a:cs typeface="+mn-cs"/>
              </a:rPr>
              <a:t>Engaging learners in VLES</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We’ll explore how we can use the </a:t>
            </a:r>
          </a:p>
          <a:p>
            <a:pPr rtl="0" eaLnBrk="1" fontAlgn="t" latinLnBrk="0" hangingPunct="1"/>
            <a:r>
              <a:rPr lang="en-GB" sz="1200" b="0" i="0" u="none" strike="noStrike" kern="1200" dirty="0">
                <a:solidFill>
                  <a:schemeClr val="tx1"/>
                </a:solidFill>
                <a:effectLst/>
                <a:latin typeface="+mn-lt"/>
                <a:ea typeface="+mn-ea"/>
                <a:cs typeface="+mn-cs"/>
              </a:rPr>
              <a:t>tools within VLEs to motivate and engage learners suddenly faced with learning independently.</a:t>
            </a:r>
          </a:p>
          <a:p>
            <a:pPr rtl="0" eaLnBrk="1" fontAlgn="t" latinLnBrk="0" hangingPunct="1"/>
            <a:r>
              <a:rPr lang="en-GB" sz="1200" b="1" i="0" u="none" strike="noStrike" kern="1200" dirty="0">
                <a:solidFill>
                  <a:schemeClr val="tx1"/>
                </a:solidFill>
                <a:effectLst/>
                <a:latin typeface="+mn-lt"/>
                <a:ea typeface="+mn-ea"/>
                <a:cs typeface="+mn-cs"/>
              </a:rPr>
              <a:t>Making webinars inclusive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Basic accessibility practices are vital to ensuring webinars are inclusive.</a:t>
            </a:r>
          </a:p>
          <a:p>
            <a:pPr rtl="0" eaLnBrk="1" fontAlgn="t" latinLnBrk="0" hangingPunct="1"/>
            <a:r>
              <a:rPr lang="en-GB" sz="1200" b="1" i="0" u="none" strike="noStrike" kern="1200" dirty="0">
                <a:solidFill>
                  <a:schemeClr val="tx1"/>
                </a:solidFill>
                <a:effectLst/>
                <a:latin typeface="+mn-lt"/>
                <a:ea typeface="+mn-ea"/>
                <a:cs typeface="+mn-cs"/>
              </a:rPr>
              <a:t>Supporting learners with online reading skills </a:t>
            </a:r>
            <a:r>
              <a:rPr lang="en-GB" sz="1200" b="0" i="0" u="none" strike="noStrike" kern="1200" dirty="0">
                <a:solidFill>
                  <a:schemeClr val="tx1"/>
                </a:solidFill>
                <a:effectLst/>
                <a:latin typeface="+mn-lt"/>
                <a:ea typeface="+mn-ea"/>
                <a:cs typeface="+mn-cs"/>
              </a:rPr>
              <a:t>Technology offers many ways of supporting learners with their online reading skills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421910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and Feedback</a:t>
            </a:r>
          </a:p>
        </p:txBody>
      </p:sp>
      <p:sp>
        <p:nvSpPr>
          <p:cNvPr id="4" name="Slide Number Placeholder 3"/>
          <p:cNvSpPr>
            <a:spLocks noGrp="1"/>
          </p:cNvSpPr>
          <p:nvPr>
            <p:ph type="sldNum" sz="quarter" idx="10"/>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3522339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Webinar 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a:t>
            </a:r>
            <a:r>
              <a:rPr lang="en-GB" sz="1200" dirty="0"/>
              <a:t>explore how webinars can reduce barriers for all learners, especially those with disabilities.</a:t>
            </a:r>
            <a:endParaRPr lang="en-GB" dirty="0"/>
          </a:p>
          <a:p>
            <a:endParaRPr lang="en-GB" dirty="0"/>
          </a:p>
          <a:p>
            <a:pPr lvl="0"/>
            <a:r>
              <a:rPr lang="en-GB" sz="1200" kern="1200" dirty="0">
                <a:solidFill>
                  <a:schemeClr val="tx1"/>
                </a:solidFill>
                <a:effectLst/>
                <a:latin typeface="+mn-lt"/>
                <a:ea typeface="+mn-ea"/>
                <a:cs typeface="+mn-cs"/>
              </a:rPr>
              <a:t> </a:t>
            </a:r>
          </a:p>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387291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Alistair McNaught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alistair.mcnaught@outlook.com</a:t>
            </a:r>
          </a:p>
          <a:p>
            <a:endParaRPr lang="en-GB" dirty="0"/>
          </a:p>
          <a:p>
            <a:r>
              <a:rPr lang="en-GB" b="1" dirty="0"/>
              <a:t>Sally Betts</a:t>
            </a:r>
          </a:p>
          <a:p>
            <a:r>
              <a:rPr lang="en-GB" dirty="0"/>
              <a:t>SALLY.BETTS@IDEAS4LEARNING.CO.UK</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403565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recording, sent out after the session</a:t>
            </a:r>
          </a:p>
          <a:p>
            <a:r>
              <a:rPr lang="en-GB" dirty="0"/>
              <a:t>We will be screen sharing throughout the session.</a:t>
            </a:r>
          </a:p>
          <a:p>
            <a:r>
              <a:rPr lang="en-GB" dirty="0"/>
              <a:t>We have muted you all to avoid background noise and any feedback noises</a:t>
            </a:r>
          </a:p>
          <a:p>
            <a:r>
              <a:rPr lang="en-GB" dirty="0"/>
              <a:t>Communication will be via the chat pane and Feedback status</a:t>
            </a:r>
          </a:p>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124470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Learning to learn (and teach) online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77233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TPACK model</a:t>
            </a:r>
          </a:p>
          <a:p>
            <a:endParaRPr lang="en-GB" dirty="0"/>
          </a:p>
          <a:p>
            <a:r>
              <a:rPr lang="en-US" dirty="0"/>
              <a:t>This model </a:t>
            </a:r>
            <a:r>
              <a:rPr lang="en-US" dirty="0" err="1"/>
              <a:t>recognises</a:t>
            </a:r>
            <a:r>
              <a:rPr lang="en-US" dirty="0"/>
              <a:t> that 21st century teaching and learning involves technology, especially during a global pandemic. Effective teaching and learning takes place when the teacher/trainer has command of the three elements, technical, pedagogical and content. Depending on your age, stage and teaching experience, you may be stronger in one of these three domains than the others. Online learning depends on an effective interplay between technology, pedagogy and content. These are the key considerations;</a:t>
            </a:r>
          </a:p>
          <a:p>
            <a:pPr>
              <a:lnSpc>
                <a:spcPct val="100000"/>
              </a:lnSpc>
            </a:pPr>
            <a:r>
              <a:rPr lang="en-GB" sz="1600" dirty="0"/>
              <a:t>Technical</a:t>
            </a:r>
          </a:p>
          <a:p>
            <a:pPr marL="342900" indent="-342900">
              <a:lnSpc>
                <a:spcPct val="100000"/>
              </a:lnSpc>
              <a:buFont typeface="Courier New" panose="02070309020205020404" pitchFamily="49" charset="0"/>
              <a:buChar char="o"/>
            </a:pPr>
            <a:r>
              <a:rPr lang="en-GB" sz="1600" dirty="0"/>
              <a:t>What tools can I use?</a:t>
            </a:r>
          </a:p>
          <a:p>
            <a:pPr marL="342900" indent="-342900">
              <a:lnSpc>
                <a:spcPct val="100000"/>
              </a:lnSpc>
              <a:buFont typeface="Courier New" panose="02070309020205020404" pitchFamily="49" charset="0"/>
              <a:buChar char="o"/>
            </a:pPr>
            <a:r>
              <a:rPr lang="en-GB" sz="1600" dirty="0"/>
              <a:t>How do I use them?</a:t>
            </a:r>
          </a:p>
          <a:p>
            <a:pPr marL="342900" indent="-342900">
              <a:lnSpc>
                <a:spcPct val="100000"/>
              </a:lnSpc>
              <a:buFont typeface="Courier New" panose="02070309020205020404" pitchFamily="49" charset="0"/>
              <a:buChar char="o"/>
            </a:pPr>
            <a:r>
              <a:rPr lang="en-GB" sz="1600" dirty="0"/>
              <a:t>What inclusion benefits or barriers?</a:t>
            </a:r>
          </a:p>
          <a:p>
            <a:pPr>
              <a:lnSpc>
                <a:spcPct val="100000"/>
              </a:lnSpc>
            </a:pPr>
            <a:endParaRPr lang="en-GB" sz="1600" dirty="0"/>
          </a:p>
          <a:p>
            <a:pPr>
              <a:lnSpc>
                <a:spcPct val="100000"/>
              </a:lnSpc>
            </a:pPr>
            <a:r>
              <a:rPr lang="en-GB" sz="1600" dirty="0"/>
              <a:t>Content</a:t>
            </a:r>
          </a:p>
          <a:p>
            <a:pPr marL="285750" indent="-285750">
              <a:lnSpc>
                <a:spcPct val="100000"/>
              </a:lnSpc>
              <a:buFont typeface="Arial" panose="020B0604020202020204" pitchFamily="34" charset="0"/>
              <a:buChar char="•"/>
            </a:pPr>
            <a:r>
              <a:rPr lang="en-GB" sz="1600" dirty="0"/>
              <a:t>Priorities. Ideas? Key concepts?</a:t>
            </a:r>
          </a:p>
          <a:p>
            <a:pPr marL="285750" indent="-285750">
              <a:lnSpc>
                <a:spcPct val="100000"/>
              </a:lnSpc>
              <a:buFont typeface="Arial" panose="020B0604020202020204" pitchFamily="34" charset="0"/>
              <a:buChar char="•"/>
            </a:pPr>
            <a:r>
              <a:rPr lang="en-GB" sz="1600" dirty="0"/>
              <a:t>Hierarchy. Content? Skills?</a:t>
            </a:r>
          </a:p>
          <a:p>
            <a:pPr>
              <a:lnSpc>
                <a:spcPct val="100000"/>
              </a:lnSpc>
            </a:pPr>
            <a:endParaRPr lang="en-GB" sz="1600" dirty="0"/>
          </a:p>
          <a:p>
            <a:pPr>
              <a:lnSpc>
                <a:spcPct val="100000"/>
              </a:lnSpc>
            </a:pPr>
            <a:r>
              <a:rPr lang="en-GB" sz="1600" dirty="0"/>
              <a:t>Pedagogical</a:t>
            </a:r>
          </a:p>
          <a:p>
            <a:pPr marL="342900" indent="-342900">
              <a:lnSpc>
                <a:spcPct val="100000"/>
              </a:lnSpc>
              <a:buFont typeface="Courier New" panose="02070309020205020404" pitchFamily="49" charset="0"/>
              <a:buChar char="o"/>
            </a:pPr>
            <a:r>
              <a:rPr lang="en-GB" sz="1600" dirty="0"/>
              <a:t>Can I exploit the tools to </a:t>
            </a:r>
          </a:p>
          <a:p>
            <a:pPr marL="612900" lvl="2" indent="-342900">
              <a:lnSpc>
                <a:spcPct val="100000"/>
              </a:lnSpc>
              <a:buFont typeface="Courier New" panose="02070309020205020404" pitchFamily="49" charset="0"/>
              <a:buChar char="o"/>
            </a:pPr>
            <a:r>
              <a:rPr lang="en-GB" sz="1600" dirty="0"/>
              <a:t>Minimise barriers?</a:t>
            </a:r>
          </a:p>
          <a:p>
            <a:pPr marL="612900" lvl="2" indent="-342900">
              <a:lnSpc>
                <a:spcPct val="100000"/>
              </a:lnSpc>
              <a:buFont typeface="Courier New" panose="02070309020205020404" pitchFamily="49" charset="0"/>
              <a:buChar char="o"/>
            </a:pPr>
            <a:r>
              <a:rPr lang="en-GB" sz="1600" dirty="0"/>
              <a:t>Maximise opportunities?</a:t>
            </a:r>
          </a:p>
          <a:p>
            <a:pPr marL="612900" lvl="2" indent="-342900">
              <a:lnSpc>
                <a:spcPct val="100000"/>
              </a:lnSpc>
              <a:buFont typeface="Courier New" panose="02070309020205020404" pitchFamily="49" charset="0"/>
              <a:buChar char="o"/>
            </a:pPr>
            <a:r>
              <a:rPr lang="en-GB" sz="1600" dirty="0"/>
              <a:t>Differentiate / engage / support?</a:t>
            </a:r>
          </a:p>
          <a:p>
            <a:pPr>
              <a:lnSpc>
                <a:spcPct val="100000"/>
              </a:lnSpc>
            </a:pPr>
            <a:endParaRPr lang="en-GB" sz="1600" dirty="0"/>
          </a:p>
          <a:p>
            <a:endParaRPr lang="en-US"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135348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Mixing and matching</a:t>
            </a:r>
          </a:p>
          <a:p>
            <a:endParaRPr lang="en-GB" dirty="0"/>
          </a:p>
          <a:p>
            <a:r>
              <a:rPr lang="en-US" dirty="0"/>
              <a:t>The online platform you use for delivering teaching/training may have a range of different features. You may or may not have explored all of these. We strongly advise you to </a:t>
            </a:r>
            <a:r>
              <a:rPr lang="en-US" dirty="0" err="1"/>
              <a:t>familiarise</a:t>
            </a:r>
            <a:r>
              <a:rPr lang="en-US" dirty="0"/>
              <a:t> yourself with the features in the software so that you can plan to use them to support learners with different needs.</a:t>
            </a:r>
          </a:p>
          <a:p>
            <a:endParaRPr lang="en-US" dirty="0"/>
          </a:p>
          <a:p>
            <a:r>
              <a:rPr lang="en-US" dirty="0"/>
              <a:t>There is a balancing act to do between keeping the session as simple as possible (complexity adds to confusion) and ensuring you meet the range of needs your learners possess. With some learner groups you may need to </a:t>
            </a:r>
            <a:r>
              <a:rPr lang="en-US" dirty="0" err="1"/>
              <a:t>emphasise</a:t>
            </a:r>
            <a:r>
              <a:rPr lang="en-US" dirty="0"/>
              <a:t> appropriate use of tools and this consideration may limit the functionality you provide.</a:t>
            </a:r>
          </a:p>
          <a:p>
            <a:endParaRPr lang="en-US" dirty="0"/>
          </a:p>
          <a:p>
            <a:r>
              <a:rPr lang="en-GB" dirty="0"/>
              <a:t>Typical features include:</a:t>
            </a:r>
          </a:p>
          <a:p>
            <a:pPr marL="171450" indent="-171450">
              <a:lnSpc>
                <a:spcPct val="100000"/>
              </a:lnSpc>
              <a:buFont typeface="Arial" panose="020B0604020202020204" pitchFamily="34" charset="0"/>
              <a:buChar char="•"/>
            </a:pPr>
            <a:r>
              <a:rPr lang="en-GB" sz="1200" dirty="0"/>
              <a:t>Polls</a:t>
            </a:r>
          </a:p>
          <a:p>
            <a:pPr marL="171450" indent="-171450">
              <a:lnSpc>
                <a:spcPct val="100000"/>
              </a:lnSpc>
              <a:buFont typeface="Arial" panose="020B0604020202020204" pitchFamily="34" charset="0"/>
              <a:buChar char="•"/>
            </a:pPr>
            <a:r>
              <a:rPr lang="en-GB" sz="1200" dirty="0"/>
              <a:t>Text chat </a:t>
            </a:r>
          </a:p>
          <a:p>
            <a:pPr marL="171450" indent="-171450">
              <a:lnSpc>
                <a:spcPct val="100000"/>
              </a:lnSpc>
              <a:buFont typeface="Arial" panose="020B0604020202020204" pitchFamily="34" charset="0"/>
              <a:buChar char="•"/>
            </a:pPr>
            <a:r>
              <a:rPr lang="en-GB" sz="1200" dirty="0"/>
              <a:t>Chat pods</a:t>
            </a:r>
          </a:p>
          <a:p>
            <a:pPr marL="171450" indent="-171450">
              <a:lnSpc>
                <a:spcPct val="100000"/>
              </a:lnSpc>
              <a:buFont typeface="Arial" panose="020B0604020202020204" pitchFamily="34" charset="0"/>
              <a:buChar char="•"/>
            </a:pPr>
            <a:r>
              <a:rPr lang="en-GB" sz="1200" dirty="0"/>
              <a:t>Participant list</a:t>
            </a:r>
          </a:p>
          <a:p>
            <a:pPr marL="171450" indent="-171450">
              <a:lnSpc>
                <a:spcPct val="100000"/>
              </a:lnSpc>
              <a:buFont typeface="Arial" panose="020B0604020202020204" pitchFamily="34" charset="0"/>
              <a:buChar char="•"/>
            </a:pPr>
            <a:r>
              <a:rPr lang="en-GB" sz="1200" dirty="0"/>
              <a:t>Whiteboard</a:t>
            </a:r>
          </a:p>
          <a:p>
            <a:pPr marL="171450" indent="-171450">
              <a:lnSpc>
                <a:spcPct val="100000"/>
              </a:lnSpc>
              <a:buFont typeface="Arial" panose="020B0604020202020204" pitchFamily="34" charset="0"/>
              <a:buChar char="•"/>
            </a:pPr>
            <a:r>
              <a:rPr lang="en-GB" sz="1200" dirty="0"/>
              <a:t>Audio</a:t>
            </a:r>
          </a:p>
          <a:p>
            <a:pPr marL="171450" indent="-171450">
              <a:lnSpc>
                <a:spcPct val="100000"/>
              </a:lnSpc>
              <a:buFont typeface="Arial" panose="020B0604020202020204" pitchFamily="34" charset="0"/>
              <a:buChar char="•"/>
            </a:pPr>
            <a:r>
              <a:rPr lang="en-GB" sz="1200" dirty="0"/>
              <a:t>Video</a:t>
            </a:r>
          </a:p>
          <a:p>
            <a:pPr marL="171450" indent="-171450">
              <a:lnSpc>
                <a:spcPct val="100000"/>
              </a:lnSpc>
              <a:buFont typeface="Arial" panose="020B0604020202020204" pitchFamily="34" charset="0"/>
              <a:buChar char="•"/>
            </a:pPr>
            <a:r>
              <a:rPr lang="en-GB" sz="1200" dirty="0"/>
              <a:t>Screenshare</a:t>
            </a:r>
          </a:p>
          <a:p>
            <a:pPr marL="171450" indent="-171450">
              <a:lnSpc>
                <a:spcPct val="100000"/>
              </a:lnSpc>
              <a:buFont typeface="Arial" panose="020B0604020202020204" pitchFamily="34" charset="0"/>
              <a:buChar char="•"/>
            </a:pPr>
            <a:r>
              <a:rPr lang="en-GB" sz="1200" dirty="0"/>
              <a:t>File share</a:t>
            </a:r>
          </a:p>
          <a:p>
            <a:pPr marL="171450" indent="-171450">
              <a:lnSpc>
                <a:spcPct val="100000"/>
              </a:lnSpc>
              <a:buFont typeface="Arial" panose="020B0604020202020204" pitchFamily="34" charset="0"/>
              <a:buChar char="•"/>
            </a:pPr>
            <a:r>
              <a:rPr lang="en-GB" sz="1200" dirty="0"/>
              <a:t>Remote control</a:t>
            </a:r>
          </a:p>
          <a:p>
            <a:pPr marL="171450" indent="-171450">
              <a:lnSpc>
                <a:spcPct val="100000"/>
              </a:lnSpc>
              <a:buFont typeface="Arial" panose="020B0604020202020204" pitchFamily="34" charset="0"/>
              <a:buChar char="•"/>
            </a:pPr>
            <a:r>
              <a:rPr lang="en-GB" sz="1200" dirty="0"/>
              <a:t>Breakout rooms</a:t>
            </a:r>
          </a:p>
          <a:p>
            <a:pPr marL="171450" indent="-171450">
              <a:lnSpc>
                <a:spcPct val="100000"/>
              </a:lnSpc>
              <a:buFont typeface="Arial" panose="020B0604020202020204" pitchFamily="34" charset="0"/>
              <a:buChar char="•"/>
            </a:pPr>
            <a:r>
              <a:rPr lang="en-GB" sz="1200" dirty="0"/>
              <a:t>Links to 3rd party activities </a:t>
            </a:r>
          </a:p>
          <a:p>
            <a:pPr>
              <a:lnSpc>
                <a:spcPct val="100000"/>
              </a:lnSpc>
            </a:pPr>
            <a:endParaRPr lang="en-GB" sz="1200" dirty="0"/>
          </a:p>
          <a:p>
            <a:pPr>
              <a:lnSpc>
                <a:spcPct val="100000"/>
              </a:lnSpc>
            </a:pPr>
            <a:r>
              <a:rPr lang="en-US" sz="1200" dirty="0"/>
              <a:t>Some of your learner needs may include:</a:t>
            </a:r>
          </a:p>
          <a:p>
            <a:pPr marL="171450" indent="-171450" algn="l">
              <a:lnSpc>
                <a:spcPct val="100000"/>
              </a:lnSpc>
              <a:buFont typeface="Arial" panose="020B0604020202020204" pitchFamily="34" charset="0"/>
              <a:buChar char="•"/>
            </a:pPr>
            <a:r>
              <a:rPr lang="en-GB" sz="1200" dirty="0"/>
              <a:t>Mental health/anxiety</a:t>
            </a:r>
          </a:p>
          <a:p>
            <a:pPr marL="171450" indent="-171450" algn="l">
              <a:lnSpc>
                <a:spcPct val="100000"/>
              </a:lnSpc>
              <a:buFont typeface="Arial" panose="020B0604020202020204" pitchFamily="34" charset="0"/>
              <a:buChar char="•"/>
            </a:pPr>
            <a:r>
              <a:rPr lang="en-GB" sz="1200" dirty="0"/>
              <a:t>Dyslexia</a:t>
            </a:r>
          </a:p>
          <a:p>
            <a:pPr marL="171450" indent="-171450" algn="l">
              <a:lnSpc>
                <a:spcPct val="100000"/>
              </a:lnSpc>
              <a:buFont typeface="Arial" panose="020B0604020202020204" pitchFamily="34" charset="0"/>
              <a:buChar char="•"/>
            </a:pPr>
            <a:r>
              <a:rPr lang="en-GB" sz="1200" dirty="0"/>
              <a:t>ADHD / concentration</a:t>
            </a:r>
          </a:p>
          <a:p>
            <a:pPr marL="171450" indent="-171450" algn="l">
              <a:lnSpc>
                <a:spcPct val="100000"/>
              </a:lnSpc>
              <a:buFont typeface="Arial" panose="020B0604020202020204" pitchFamily="34" charset="0"/>
              <a:buChar char="•"/>
            </a:pPr>
            <a:r>
              <a:rPr lang="en-GB" sz="1200" dirty="0" err="1"/>
              <a:t>Aspergers</a:t>
            </a:r>
            <a:endParaRPr lang="en-GB" sz="1200" dirty="0"/>
          </a:p>
          <a:p>
            <a:pPr marL="171450" indent="-171450" algn="l">
              <a:lnSpc>
                <a:spcPct val="100000"/>
              </a:lnSpc>
              <a:buFont typeface="Arial" panose="020B0604020202020204" pitchFamily="34" charset="0"/>
              <a:buChar char="•"/>
            </a:pPr>
            <a:r>
              <a:rPr lang="en-GB" sz="1200" dirty="0"/>
              <a:t>Visual difficulties</a:t>
            </a:r>
          </a:p>
          <a:p>
            <a:pPr marL="171450" indent="-171450" algn="l">
              <a:lnSpc>
                <a:spcPct val="100000"/>
              </a:lnSpc>
              <a:buFont typeface="Arial" panose="020B0604020202020204" pitchFamily="34" charset="0"/>
              <a:buChar char="•"/>
            </a:pPr>
            <a:r>
              <a:rPr lang="en-GB" sz="1200" dirty="0"/>
              <a:t>Hearing difficulties</a:t>
            </a:r>
          </a:p>
          <a:p>
            <a:pPr marL="171450" indent="-171450" algn="l">
              <a:lnSpc>
                <a:spcPct val="100000"/>
              </a:lnSpc>
              <a:buFont typeface="Arial" panose="020B0604020202020204" pitchFamily="34" charset="0"/>
              <a:buChar char="•"/>
            </a:pPr>
            <a:r>
              <a:rPr lang="en-GB" sz="1200" dirty="0"/>
              <a:t>Dexterity difficulties</a:t>
            </a:r>
          </a:p>
          <a:p>
            <a:pPr marL="171450" indent="-171450" algn="l">
              <a:lnSpc>
                <a:spcPct val="100000"/>
              </a:lnSpc>
              <a:buFont typeface="Arial" panose="020B0604020202020204" pitchFamily="34" charset="0"/>
              <a:buChar char="•"/>
            </a:pPr>
            <a:r>
              <a:rPr lang="en-GB" sz="1200" dirty="0"/>
              <a:t>Cultural differences</a:t>
            </a:r>
          </a:p>
          <a:p>
            <a:pPr marL="171450" indent="-171450" algn="l">
              <a:lnSpc>
                <a:spcPct val="100000"/>
              </a:lnSpc>
              <a:buFont typeface="Arial" panose="020B0604020202020204" pitchFamily="34" charset="0"/>
              <a:buChar char="•"/>
            </a:pPr>
            <a:r>
              <a:rPr lang="en-GB" sz="1200" dirty="0"/>
              <a:t>IT competencies</a:t>
            </a:r>
          </a:p>
          <a:p>
            <a:pPr marL="171450" indent="-171450" algn="l">
              <a:lnSpc>
                <a:spcPct val="100000"/>
              </a:lnSpc>
              <a:buFont typeface="Arial" panose="020B0604020202020204" pitchFamily="34" charset="0"/>
              <a:buChar char="•"/>
            </a:pPr>
            <a:r>
              <a:rPr lang="en-GB" sz="1200" dirty="0"/>
              <a:t>IT access differences</a:t>
            </a:r>
          </a:p>
          <a:p>
            <a:pPr marL="171450" indent="-171450">
              <a:lnSpc>
                <a:spcPct val="100000"/>
              </a:lnSpc>
              <a:buFont typeface="Arial" panose="020B0604020202020204" pitchFamily="34" charset="0"/>
              <a:buChar char="•"/>
            </a:pPr>
            <a:endParaRPr lang="en-GB" sz="1200" dirty="0"/>
          </a:p>
          <a:p>
            <a:r>
              <a:rPr lang="en-US" dirty="0"/>
              <a:t>The needs of your group may guide (or constrain) the choices of the tools and activities you use.</a:t>
            </a:r>
          </a:p>
          <a:p>
            <a:pPr>
              <a:lnSpc>
                <a:spcPct val="100000"/>
              </a:lnSpc>
            </a:pPr>
            <a:r>
              <a:rPr lang="en-US" sz="1200" dirty="0"/>
              <a:t> It's not </a:t>
            </a:r>
            <a:r>
              <a:rPr lang="en-US" sz="1200" b="1" dirty="0"/>
              <a:t>what</a:t>
            </a:r>
            <a:r>
              <a:rPr lang="en-US" sz="1200" dirty="0"/>
              <a:t> you use but </a:t>
            </a:r>
            <a:r>
              <a:rPr lang="en-US" sz="1200" b="1" dirty="0"/>
              <a:t>how</a:t>
            </a:r>
            <a:r>
              <a:rPr lang="en-US" sz="1200" dirty="0"/>
              <a:t> you use it and we need to focus on </a:t>
            </a:r>
            <a:r>
              <a:rPr lang="en-US" sz="1200" b="1" dirty="0"/>
              <a:t>why</a:t>
            </a:r>
            <a:r>
              <a:rPr lang="en-US" sz="1200" dirty="0"/>
              <a:t> </a:t>
            </a:r>
            <a:r>
              <a:rPr lang="en-US" sz="1200" b="1" dirty="0"/>
              <a:t>and how </a:t>
            </a:r>
            <a:r>
              <a:rPr lang="en-US" sz="1200" dirty="0"/>
              <a:t>we might use each webinar tool/feature and the affordances that brings as well as any challenges.</a:t>
            </a:r>
          </a:p>
          <a:p>
            <a:pPr>
              <a:lnSpc>
                <a:spcPct val="100000"/>
              </a:lnSpc>
            </a:pPr>
            <a:endParaRPr lang="en-US" sz="1200" dirty="0"/>
          </a:p>
          <a:p>
            <a:pPr>
              <a:lnSpc>
                <a:spcPct val="100000"/>
              </a:lnSpc>
            </a:pPr>
            <a:r>
              <a:rPr lang="en-US" sz="1050" i="1" dirty="0">
                <a:hlinkClick r:id="rId3"/>
              </a:rPr>
              <a:t>Future Teacher Webinar session</a:t>
            </a:r>
            <a:endParaRPr lang="en-US" sz="1200" i="1"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308530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inclusively</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334870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time</a:t>
            </a:r>
          </a:p>
          <a:p>
            <a:endParaRPr lang="en-GB" dirty="0"/>
          </a:p>
          <a:p>
            <a:r>
              <a:rPr lang="en-GB" dirty="0"/>
              <a:t>In the Chat Pane:</a:t>
            </a:r>
          </a:p>
          <a:p>
            <a:endParaRPr lang="en-GB" dirty="0"/>
          </a:p>
          <a:p>
            <a:r>
              <a:rPr lang="en-GB" dirty="0"/>
              <a:t>What is your biggest anxiety or struggle with delivering inclusive online experiences?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58557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Humans at the heart</a:t>
            </a:r>
          </a:p>
          <a:p>
            <a:pPr>
              <a:lnSpc>
                <a:spcPct val="100000"/>
              </a:lnSpc>
            </a:pPr>
            <a:r>
              <a:rPr lang="en-GB" sz="1200" dirty="0"/>
              <a:t>Webinars can feel isolating and impersonal. A key part of inclusive practice is to try to bring some humanity into the process.</a:t>
            </a:r>
          </a:p>
          <a:p>
            <a:pPr>
              <a:lnSpc>
                <a:spcPct val="100000"/>
              </a:lnSpc>
            </a:pPr>
            <a:endParaRPr lang="en-GB" sz="1200" dirty="0"/>
          </a:p>
          <a:p>
            <a:pPr>
              <a:lnSpc>
                <a:spcPct val="100000"/>
              </a:lnSpc>
            </a:pPr>
            <a:r>
              <a:rPr lang="en-GB" sz="1200" b="1" dirty="0"/>
              <a:t>Naming</a:t>
            </a:r>
            <a:r>
              <a:rPr lang="en-GB" sz="1200" dirty="0"/>
              <a:t> – name check as many people as you can.</a:t>
            </a:r>
          </a:p>
          <a:p>
            <a:pPr>
              <a:lnSpc>
                <a:spcPct val="100000"/>
              </a:lnSpc>
            </a:pPr>
            <a:endParaRPr lang="en-GB" sz="1200" dirty="0"/>
          </a:p>
          <a:p>
            <a:pPr>
              <a:lnSpc>
                <a:spcPct val="100000"/>
              </a:lnSpc>
            </a:pPr>
            <a:r>
              <a:rPr lang="en-GB" sz="1200" b="1" dirty="0"/>
              <a:t>Nurturing</a:t>
            </a:r>
            <a:r>
              <a:rPr lang="en-GB" sz="1200" dirty="0"/>
              <a:t> – keep active. Provide backup notes or references.</a:t>
            </a:r>
          </a:p>
          <a:p>
            <a:pPr>
              <a:lnSpc>
                <a:spcPct val="100000"/>
              </a:lnSpc>
            </a:pPr>
            <a:endParaRPr lang="en-GB" sz="1200" dirty="0"/>
          </a:p>
          <a:p>
            <a:pPr>
              <a:lnSpc>
                <a:spcPct val="100000"/>
              </a:lnSpc>
            </a:pPr>
            <a:r>
              <a:rPr lang="en-GB" sz="1200" b="1" dirty="0"/>
              <a:t>Nagging</a:t>
            </a:r>
            <a:r>
              <a:rPr lang="en-GB" sz="1200" dirty="0"/>
              <a:t> – don’t be afraid of silence but keep asking for responses. </a:t>
            </a:r>
          </a:p>
          <a:p>
            <a:pPr>
              <a:lnSpc>
                <a:spcPct val="100000"/>
              </a:lnSpc>
            </a:pPr>
            <a:endParaRPr lang="en-GB" sz="1200" dirty="0"/>
          </a:p>
          <a:p>
            <a:pPr>
              <a:lnSpc>
                <a:spcPct val="100000"/>
              </a:lnSpc>
            </a:pPr>
            <a:r>
              <a:rPr lang="en-GB" sz="1200" b="1" dirty="0"/>
              <a:t>Naughty</a:t>
            </a:r>
            <a:r>
              <a:rPr lang="en-GB" sz="1200" dirty="0"/>
              <a:t> – use settings (muting, privacy, sharing etc). Clarify rules.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317423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a:extLst>
              <a:ext uri="{28A0092B-C50C-407E-A947-70E740481C1C}">
                <a14:useLocalDpi xmlns:a14="http://schemas.microsoft.com/office/drawing/2010/main" val="0"/>
              </a:ext>
            </a:extLst>
          </a:blip>
          <a:srcRect t="44" b="44"/>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dirty="0"/>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dirty="0"/>
              <a:t>ETFOUNDATION.CO.UK/EDTECH</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dirty="0"/>
              <a:t>THANK</a:t>
            </a:r>
            <a:r>
              <a:rPr lang="en-GB" sz="4500" b="1" baseline="0" dirty="0"/>
              <a:t> YOU</a:t>
            </a:r>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18C8BB-6DDB-4FEB-9674-E27C0DEE63E6}"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8A499-7ABC-47F0-A17C-380996356C13}" type="slidenum">
              <a:rPr lang="en-GB" smtClean="0"/>
              <a:t>‹#›</a:t>
            </a:fld>
            <a:endParaRPr lang="en-GB"/>
          </a:p>
        </p:txBody>
      </p:sp>
    </p:spTree>
    <p:extLst>
      <p:ext uri="{BB962C8B-B14F-4D97-AF65-F5344CB8AC3E}">
        <p14:creationId xmlns:p14="http://schemas.microsoft.com/office/powerpoint/2010/main" val="25611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2" name="Title 1"/>
          <p:cNvSpPr>
            <a:spLocks noGrp="1"/>
          </p:cNvSpPr>
          <p:nvPr>
            <p:ph type="ctrTitle"/>
          </p:nvPr>
        </p:nvSpPr>
        <p:spPr>
          <a:xfrm>
            <a:off x="4067944" y="2697902"/>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bg>
      <p:bgPr>
        <a:solidFill>
          <a:srgbClr val="0071F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pic>
        <p:nvPicPr>
          <p:cNvPr id="9" name="Picture 8" descr="A person using a computer sitting on top of a desk&#10;&#10;Description automatically generated">
            <a:extLst>
              <a:ext uri="{FF2B5EF4-FFF2-40B4-BE49-F238E27FC236}">
                <a16:creationId xmlns:a16="http://schemas.microsoft.com/office/drawing/2014/main" id="{2CC2F2CA-D73D-480E-B979-8E795576B4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616"/>
          <a:stretch/>
        </p:blipFill>
        <p:spPr>
          <a:xfrm>
            <a:off x="0" y="-1"/>
            <a:ext cx="9144000" cy="5143501"/>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C1B9C-4A7F-415A-84D6-0F6507CF0F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0213" cy="6100142"/>
          </a:xfrm>
          <a:prstGeom prst="rect">
            <a:avLst/>
          </a:prstGeom>
        </p:spPr>
      </p:pic>
      <p:sp>
        <p:nvSpPr>
          <p:cNvPr id="2" name="Title 1"/>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all" baseline="0">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138633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662" r:id="rId8"/>
    <p:sldLayoutId id="2147483676" r:id="rId9"/>
    <p:sldLayoutId id="2147483663" r:id="rId10"/>
    <p:sldLayoutId id="2147483664" r:id="rId11"/>
    <p:sldLayoutId id="2147483665" r:id="rId12"/>
    <p:sldLayoutId id="2147483667" r:id="rId13"/>
    <p:sldLayoutId id="2147483668" r:id="rId14"/>
    <p:sldLayoutId id="2147483666" r:id="rId15"/>
    <p:sldLayoutId id="2147483671" r:id="rId16"/>
    <p:sldLayoutId id="2147483669" r:id="rId17"/>
    <p:sldLayoutId id="2147483670" r:id="rId18"/>
    <p:sldLayoutId id="2147483675" r:id="rId19"/>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pps.co.uk/futureteacher/play_135#resume=2" TargetMode="External"/><Relationship Id="rId7" Type="http://schemas.openxmlformats.org/officeDocument/2006/relationships/hyperlink" Target="https://enhance.etfoundation.co.uk/modules/1030/designing-mobile-friendly-learnin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enhance.etfoundation.co.uk/modules/1047/influencing-and-promoting-policy-for-equitable-access" TargetMode="External"/><Relationship Id="rId5" Type="http://schemas.openxmlformats.org/officeDocument/2006/relationships/hyperlink" Target="https://enhance.etfoundation.co.uk/modules/1046/creating-inclusive-content-practice" TargetMode="External"/><Relationship Id="rId4" Type="http://schemas.openxmlformats.org/officeDocument/2006/relationships/hyperlink" Target="https://enhance.etfoundation.co.uk/modules/1044/creating-inclusive-content-princip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jiscinvolve.org/wp/2016/09/12/webinar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hyperlink" Target="https://www.slideshare.net/JISC/keeping-webinars-inclusive-alistair-mcnaught-and-paul-richardson-jisc-digital-festival-201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2UIGoUK"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learningapps.co.uk/futureteacher/play_135#resume=1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3888720" y="2841918"/>
            <a:ext cx="4967280" cy="1242000"/>
          </a:xfrm>
          <a:solidFill>
            <a:srgbClr val="E51C41"/>
          </a:solidFill>
        </p:spPr>
        <p:txBody>
          <a:bodyPr>
            <a:noAutofit/>
          </a:bodyPr>
          <a:lstStyle/>
          <a:p>
            <a:r>
              <a:rPr lang="en-GB" sz="2000" dirty="0"/>
              <a:t>Supporting learners with inclusive webinars</a:t>
            </a:r>
          </a:p>
        </p:txBody>
      </p:sp>
      <p:sp>
        <p:nvSpPr>
          <p:cNvPr id="51" name="Subtitle 50"/>
          <p:cNvSpPr>
            <a:spLocks noGrp="1"/>
          </p:cNvSpPr>
          <p:nvPr>
            <p:ph type="subTitle" idx="1"/>
          </p:nvPr>
        </p:nvSpPr>
        <p:spPr>
          <a:xfrm>
            <a:off x="3888720" y="4066054"/>
            <a:ext cx="4967280" cy="1242000"/>
          </a:xfrm>
        </p:spPr>
        <p:txBody>
          <a:bodyPr/>
          <a:lstStyle/>
          <a:p>
            <a:r>
              <a:rPr lang="en-GB" dirty="0"/>
              <a:t>Alistair McNaught, Sally Betts, Sarah Simons and Vikki </a:t>
            </a:r>
            <a:r>
              <a:rPr lang="en-GB" dirty="0" err="1"/>
              <a:t>Liogier</a:t>
            </a:r>
            <a:endParaRPr lang="en-GB" dirty="0"/>
          </a:p>
        </p:txBody>
      </p:sp>
      <p:sp>
        <p:nvSpPr>
          <p:cNvPr id="1057" name="Text Placeholder 1056">
            <a:extLst>
              <a:ext uri="{C183D7F6-B498-43B3-948B-1728B52AA6E4}">
                <adec:decorative xmlns:adec="http://schemas.microsoft.com/office/drawing/2017/decorative" val="1"/>
              </a:ext>
            </a:extLst>
          </p:cNvPr>
          <p:cNvSpPr>
            <a:spLocks noGrp="1"/>
          </p:cNvSpPr>
          <p:nvPr>
            <p:ph type="body" sz="quarter" idx="15"/>
          </p:nvPr>
        </p:nvSpPr>
        <p:spPr>
          <a:xfrm>
            <a:off x="3888720" y="4587974"/>
            <a:ext cx="4805486" cy="504056"/>
          </a:xfrm>
        </p:spPr>
        <p:txBody>
          <a:bodyPr/>
          <a:lstStyle/>
          <a:p>
            <a:r>
              <a:rPr lang="en-GB" dirty="0"/>
              <a:t>9</a:t>
            </a:r>
            <a:r>
              <a:rPr lang="en-GB" baseline="30000" dirty="0"/>
              <a:t>th</a:t>
            </a:r>
            <a:r>
              <a:rPr lang="en-GB" dirty="0"/>
              <a:t> April 2020</a:t>
            </a:r>
          </a:p>
        </p:txBody>
      </p:sp>
      <p:sp>
        <p:nvSpPr>
          <p:cNvPr id="2" name="Flowchart: Document 1">
            <a:extLst>
              <a:ext uri="{FF2B5EF4-FFF2-40B4-BE49-F238E27FC236}">
                <a16:creationId xmlns:a16="http://schemas.microsoft.com/office/drawing/2014/main" id="{7596CF72-1971-4504-82A5-E20CB215AD23}"/>
              </a:ext>
              <a:ext uri="{C183D7F6-B498-43B3-948B-1728B52AA6E4}">
                <adec:decorative xmlns:adec="http://schemas.microsoft.com/office/drawing/2017/decorative" val="1"/>
              </a:ext>
            </a:extLst>
          </p:cNvPr>
          <p:cNvSpPr/>
          <p:nvPr/>
        </p:nvSpPr>
        <p:spPr>
          <a:xfrm>
            <a:off x="132311" y="3543858"/>
            <a:ext cx="3756409" cy="1332148"/>
          </a:xfrm>
          <a:prstGeom prst="flowChartDocumen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dirty="0"/>
              <a:t>The session will start at 09:30</a:t>
            </a:r>
          </a:p>
        </p:txBody>
      </p:sp>
    </p:spTree>
    <p:extLst>
      <p:ext uri="{BB962C8B-B14F-4D97-AF65-F5344CB8AC3E}">
        <p14:creationId xmlns:p14="http://schemas.microsoft.com/office/powerpoint/2010/main" val="18777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283C2-685E-42DF-B60A-BED3E4A16EFC}"/>
              </a:ext>
            </a:extLst>
          </p:cNvPr>
          <p:cNvSpPr>
            <a:spLocks noGrp="1"/>
          </p:cNvSpPr>
          <p:nvPr>
            <p:ph type="title"/>
          </p:nvPr>
        </p:nvSpPr>
        <p:spPr/>
        <p:txBody>
          <a:bodyPr/>
          <a:lstStyle/>
          <a:p>
            <a:r>
              <a:rPr lang="en-GB" dirty="0"/>
              <a:t>ACTION time</a:t>
            </a:r>
          </a:p>
        </p:txBody>
      </p:sp>
      <p:sp>
        <p:nvSpPr>
          <p:cNvPr id="7" name="Text Placeholder 6">
            <a:extLst>
              <a:ext uri="{FF2B5EF4-FFF2-40B4-BE49-F238E27FC236}">
                <a16:creationId xmlns:a16="http://schemas.microsoft.com/office/drawing/2014/main" id="{D12B5BE7-AD75-4CBB-9D7C-B7534CB90286}"/>
              </a:ext>
            </a:extLst>
          </p:cNvPr>
          <p:cNvSpPr>
            <a:spLocks noGrp="1"/>
          </p:cNvSpPr>
          <p:nvPr>
            <p:ph type="body" sz="quarter" idx="12"/>
          </p:nvPr>
        </p:nvSpPr>
        <p:spPr/>
        <p:txBody>
          <a:bodyPr/>
          <a:lstStyle/>
          <a:p>
            <a:r>
              <a:rPr lang="en-GB" dirty="0"/>
              <a:t>In the Chat Pane:</a:t>
            </a:r>
          </a:p>
          <a:p>
            <a:endParaRPr lang="en-GB" dirty="0"/>
          </a:p>
          <a:p>
            <a:endParaRPr lang="en-GB" dirty="0"/>
          </a:p>
          <a:p>
            <a:r>
              <a:rPr lang="en-GB" dirty="0"/>
              <a:t>Choose one person’s response and respond to their comment, tagging them like this… </a:t>
            </a:r>
          </a:p>
          <a:p>
            <a:endParaRPr lang="en-GB" dirty="0"/>
          </a:p>
          <a:p>
            <a:pPr algn="ctr"/>
            <a:r>
              <a:rPr lang="en-GB" sz="2000" dirty="0"/>
              <a:t>@Name</a:t>
            </a:r>
          </a:p>
          <a:p>
            <a:pPr algn="ctr"/>
            <a:r>
              <a:rPr lang="en-GB" sz="1800" dirty="0"/>
              <a:t>For example</a:t>
            </a:r>
            <a:r>
              <a:rPr lang="en-GB" sz="2000" dirty="0"/>
              <a:t>:  </a:t>
            </a:r>
          </a:p>
          <a:p>
            <a:pPr algn="ctr"/>
            <a:r>
              <a:rPr lang="en-GB" sz="1600" i="1" dirty="0"/>
              <a:t>@Sally – I’ve had similar experiences. How did you handle it?</a:t>
            </a:r>
          </a:p>
        </p:txBody>
      </p:sp>
      <p:sp>
        <p:nvSpPr>
          <p:cNvPr id="5" name="Footer Placeholder 4">
            <a:extLst>
              <a:ext uri="{FF2B5EF4-FFF2-40B4-BE49-F238E27FC236}">
                <a16:creationId xmlns:a16="http://schemas.microsoft.com/office/drawing/2014/main" id="{EDA099FA-8569-48D0-AA11-D97D4D6477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2CAFB668-E69B-46DD-9AF3-672A82ACEA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10</a:t>
            </a:fld>
            <a:endParaRPr lang="en-GB"/>
          </a:p>
        </p:txBody>
      </p:sp>
    </p:spTree>
    <p:extLst>
      <p:ext uri="{BB962C8B-B14F-4D97-AF65-F5344CB8AC3E}">
        <p14:creationId xmlns:p14="http://schemas.microsoft.com/office/powerpoint/2010/main" val="399314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Minimising barriers">
            <a:extLst>
              <a:ext uri="{FF2B5EF4-FFF2-40B4-BE49-F238E27FC236}">
                <a16:creationId xmlns:a16="http://schemas.microsoft.com/office/drawing/2014/main" id="{7BCFAA5D-BF5D-4077-87D5-5EAA4784D398}"/>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Minimising barriers</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11</a:t>
            </a:fld>
            <a:endParaRPr lang="en-GB"/>
          </a:p>
        </p:txBody>
      </p:sp>
    </p:spTree>
    <p:extLst>
      <p:ext uri="{BB962C8B-B14F-4D97-AF65-F5344CB8AC3E}">
        <p14:creationId xmlns:p14="http://schemas.microsoft.com/office/powerpoint/2010/main" val="34599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Planning inclusive webinars</a:t>
            </a:r>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Most of the work of inclusive practice is done at the planning stage. </a:t>
            </a:r>
            <a:br>
              <a:rPr lang="en-US" sz="1800" b="1" dirty="0"/>
            </a:br>
            <a:endParaRPr lang="en-US" sz="1800" b="1" dirty="0"/>
          </a:p>
          <a:p>
            <a:pPr marL="285750" indent="-285750">
              <a:lnSpc>
                <a:spcPct val="100000"/>
              </a:lnSpc>
              <a:buFont typeface="Arial" panose="020B0604020202020204" pitchFamily="34" charset="0"/>
              <a:buChar char="•"/>
            </a:pPr>
            <a:r>
              <a:rPr lang="en-US" sz="1800" dirty="0"/>
              <a:t>Find out the inclusion needs of your audience.</a:t>
            </a:r>
          </a:p>
          <a:p>
            <a:pPr marL="285750" indent="-285750">
              <a:lnSpc>
                <a:spcPct val="100000"/>
              </a:lnSpc>
              <a:buFont typeface="Arial" panose="020B0604020202020204" pitchFamily="34" charset="0"/>
              <a:buChar char="•"/>
            </a:pPr>
            <a:r>
              <a:rPr lang="en-US" sz="1800" dirty="0"/>
              <a:t>Be prepared with accessible content.</a:t>
            </a:r>
          </a:p>
          <a:p>
            <a:pPr marL="285750" indent="-285750">
              <a:lnSpc>
                <a:spcPct val="100000"/>
              </a:lnSpc>
              <a:buFont typeface="Arial" panose="020B0604020202020204" pitchFamily="34" charset="0"/>
              <a:buChar char="•"/>
            </a:pPr>
            <a:r>
              <a:rPr lang="en-US" sz="1800" dirty="0"/>
              <a:t>Think holistically. </a:t>
            </a:r>
          </a:p>
          <a:p>
            <a:pPr marL="285750" indent="-285750">
              <a:lnSpc>
                <a:spcPct val="100000"/>
              </a:lnSpc>
              <a:buFont typeface="Arial" panose="020B0604020202020204" pitchFamily="34" charset="0"/>
              <a:buChar char="•"/>
            </a:pPr>
            <a:r>
              <a:rPr lang="en-US" sz="1800" dirty="0"/>
              <a:t>Consider compromises. </a:t>
            </a:r>
          </a:p>
          <a:p>
            <a:pPr marL="285750" indent="-285750">
              <a:lnSpc>
                <a:spcPct val="100000"/>
              </a:lnSpc>
              <a:buFont typeface="Arial" panose="020B0604020202020204" pitchFamily="34" charset="0"/>
              <a:buChar char="•"/>
            </a:pPr>
            <a:r>
              <a:rPr lang="en-US" sz="1800" dirty="0"/>
              <a:t>Communicate to everyone impacted.</a:t>
            </a:r>
          </a:p>
          <a:p>
            <a:pPr>
              <a:lnSpc>
                <a:spcPct val="100000"/>
              </a:lnSpc>
            </a:pPr>
            <a:endParaRPr lang="en-GB" sz="1800" dirty="0"/>
          </a:p>
        </p:txBody>
      </p:sp>
      <p:grpSp>
        <p:nvGrpSpPr>
          <p:cNvPr id="15" name="Group 14">
            <a:extLst>
              <a:ext uri="{FF2B5EF4-FFF2-40B4-BE49-F238E27FC236}">
                <a16:creationId xmlns:a16="http://schemas.microsoft.com/office/drawing/2014/main" id="{CA3A70B1-6668-4C87-8869-9BC36124B4D6}"/>
              </a:ext>
              <a:ext uri="{C183D7F6-B498-43B3-948B-1728B52AA6E4}">
                <adec:decorative xmlns:adec="http://schemas.microsoft.com/office/drawing/2017/decorative" val="1"/>
              </a:ext>
            </a:extLst>
          </p:cNvPr>
          <p:cNvGrpSpPr/>
          <p:nvPr/>
        </p:nvGrpSpPr>
        <p:grpSpPr>
          <a:xfrm>
            <a:off x="5940152" y="1686555"/>
            <a:ext cx="2410161" cy="2343477"/>
            <a:chOff x="5940152" y="1686555"/>
            <a:chExt cx="2410161" cy="2343477"/>
          </a:xfrm>
        </p:grpSpPr>
        <p:pic>
          <p:nvPicPr>
            <p:cNvPr id="12" name="Picture 11">
              <a:extLst>
                <a:ext uri="{FF2B5EF4-FFF2-40B4-BE49-F238E27FC236}">
                  <a16:creationId xmlns:a16="http://schemas.microsoft.com/office/drawing/2014/main" id="{BB0EA1A7-16E1-4B40-9A20-DF9367952843}"/>
                </a:ext>
              </a:extLst>
            </p:cNvPr>
            <p:cNvPicPr>
              <a:picLocks noChangeAspect="1"/>
            </p:cNvPicPr>
            <p:nvPr/>
          </p:nvPicPr>
          <p:blipFill>
            <a:blip r:embed="rId3"/>
            <a:stretch>
              <a:fillRect/>
            </a:stretch>
          </p:blipFill>
          <p:spPr>
            <a:xfrm>
              <a:off x="5940152" y="1686555"/>
              <a:ext cx="2410161" cy="2343477"/>
            </a:xfrm>
            <a:prstGeom prst="rect">
              <a:avLst/>
            </a:prstGeom>
            <a:ln>
              <a:solidFill>
                <a:schemeClr val="tx1"/>
              </a:solidFill>
            </a:ln>
          </p:spPr>
        </p:pic>
        <p:sp>
          <p:nvSpPr>
            <p:cNvPr id="13" name="TextBox 12">
              <a:extLst>
                <a:ext uri="{FF2B5EF4-FFF2-40B4-BE49-F238E27FC236}">
                  <a16:creationId xmlns:a16="http://schemas.microsoft.com/office/drawing/2014/main" id="{097CE6D5-5586-47FD-97C6-D52D4145F52A}"/>
                </a:ext>
              </a:extLst>
            </p:cNvPr>
            <p:cNvSpPr txBox="1"/>
            <p:nvPr/>
          </p:nvSpPr>
          <p:spPr>
            <a:xfrm>
              <a:off x="6948264" y="1699657"/>
              <a:ext cx="1224136" cy="107722"/>
            </a:xfrm>
            <a:prstGeom prst="rect">
              <a:avLst/>
            </a:prstGeom>
            <a:solidFill>
              <a:schemeClr val="bg1"/>
            </a:solidFill>
          </p:spPr>
          <p:txBody>
            <a:bodyPr wrap="square" lIns="0" tIns="0" rIns="0" bIns="0" rtlCol="0">
              <a:spAutoFit/>
            </a:bodyPr>
            <a:lstStyle/>
            <a:p>
              <a:r>
                <a:rPr lang="en-GB" sz="700" dirty="0"/>
                <a:t>  Activities</a:t>
              </a:r>
            </a:p>
          </p:txBody>
        </p:sp>
        <p:sp>
          <p:nvSpPr>
            <p:cNvPr id="14" name="TextBox 13">
              <a:extLst>
                <a:ext uri="{FF2B5EF4-FFF2-40B4-BE49-F238E27FC236}">
                  <a16:creationId xmlns:a16="http://schemas.microsoft.com/office/drawing/2014/main" id="{A90C0786-113B-4D6C-942E-4CB0489EE49A}"/>
                </a:ext>
              </a:extLst>
            </p:cNvPr>
            <p:cNvSpPr txBox="1"/>
            <p:nvPr/>
          </p:nvSpPr>
          <p:spPr>
            <a:xfrm>
              <a:off x="6156176" y="3435846"/>
              <a:ext cx="2016224" cy="107722"/>
            </a:xfrm>
            <a:prstGeom prst="rect">
              <a:avLst/>
            </a:prstGeom>
            <a:solidFill>
              <a:schemeClr val="bg1"/>
            </a:solidFill>
          </p:spPr>
          <p:txBody>
            <a:bodyPr wrap="square" lIns="0" tIns="0" rIns="0" bIns="0" rtlCol="0">
              <a:spAutoFit/>
            </a:bodyPr>
            <a:lstStyle/>
            <a:p>
              <a:r>
                <a:rPr lang="en-GB" sz="700" dirty="0"/>
                <a:t>  Links	       Related resources</a:t>
              </a:r>
            </a:p>
          </p:txBody>
        </p:sp>
      </p:gr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a:t>
            </a:fld>
            <a:endParaRPr lang="en-GB"/>
          </a:p>
        </p:txBody>
      </p:sp>
    </p:spTree>
    <p:extLst>
      <p:ext uri="{BB962C8B-B14F-4D97-AF65-F5344CB8AC3E}">
        <p14:creationId xmlns:p14="http://schemas.microsoft.com/office/powerpoint/2010/main" val="375071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presenting inclusive webinars</a:t>
            </a:r>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Presenting inclusively depends on knowing options and getting support. </a:t>
            </a:r>
            <a:br>
              <a:rPr lang="en-US" sz="1800" b="1" dirty="0"/>
            </a:br>
            <a:endParaRPr lang="en-US" sz="1800" b="1" dirty="0"/>
          </a:p>
          <a:p>
            <a:pPr marL="285750" indent="-285750">
              <a:lnSpc>
                <a:spcPct val="100000"/>
              </a:lnSpc>
              <a:buFont typeface="Arial" panose="020B0604020202020204" pitchFamily="34" charset="0"/>
              <a:buChar char="•"/>
            </a:pPr>
            <a:r>
              <a:rPr lang="en-US" sz="1800" dirty="0"/>
              <a:t>Have a spare facilitator wherever possible (eg team teaching).</a:t>
            </a:r>
          </a:p>
          <a:p>
            <a:pPr marL="285750" indent="-285750">
              <a:lnSpc>
                <a:spcPct val="100000"/>
              </a:lnSpc>
              <a:buFont typeface="Arial" panose="020B0604020202020204" pitchFamily="34" charset="0"/>
              <a:buChar char="•"/>
            </a:pPr>
            <a:r>
              <a:rPr lang="en-US" sz="1800" dirty="0"/>
              <a:t>Know (and tell) the accessibility features of your system.</a:t>
            </a:r>
          </a:p>
          <a:p>
            <a:pPr marL="285750" indent="-285750">
              <a:lnSpc>
                <a:spcPct val="100000"/>
              </a:lnSpc>
              <a:buFont typeface="Arial" panose="020B0604020202020204" pitchFamily="34" charset="0"/>
              <a:buChar char="•"/>
            </a:pPr>
            <a:r>
              <a:rPr lang="en-US" sz="1800" dirty="0"/>
              <a:t>Build in appropriate presentation techniques. </a:t>
            </a:r>
          </a:p>
          <a:p>
            <a:pPr marL="555750" lvl="1" indent="-285750">
              <a:lnSpc>
                <a:spcPct val="100000"/>
              </a:lnSpc>
              <a:buFont typeface="Arial" panose="020B0604020202020204" pitchFamily="34" charset="0"/>
              <a:buChar char="•"/>
            </a:pPr>
            <a:r>
              <a:rPr lang="en-US" sz="1600" dirty="0"/>
              <a:t>describe key content, (support vision)</a:t>
            </a:r>
          </a:p>
          <a:p>
            <a:pPr marL="555750" lvl="1" indent="-285750">
              <a:lnSpc>
                <a:spcPct val="100000"/>
              </a:lnSpc>
              <a:buFont typeface="Arial" panose="020B0604020202020204" pitchFamily="34" charset="0"/>
              <a:buChar char="•"/>
            </a:pPr>
            <a:r>
              <a:rPr lang="en-US" sz="1600" dirty="0"/>
              <a:t>pasting pre-prepared script into text pane / other channel, (support hearing)</a:t>
            </a:r>
          </a:p>
          <a:p>
            <a:pPr marL="555750" lvl="1" indent="-285750">
              <a:lnSpc>
                <a:spcPct val="100000"/>
              </a:lnSpc>
              <a:buFont typeface="Arial" panose="020B0604020202020204" pitchFamily="34" charset="0"/>
              <a:buChar char="•"/>
            </a:pPr>
            <a:r>
              <a:rPr lang="en-US" sz="1600" dirty="0"/>
              <a:t>building staging points for </a:t>
            </a:r>
            <a:r>
              <a:rPr lang="en-US" sz="1600" dirty="0" err="1"/>
              <a:t>summarising</a:t>
            </a:r>
            <a:r>
              <a:rPr lang="en-US" sz="1600" dirty="0"/>
              <a:t> key info (support all) </a:t>
            </a:r>
          </a:p>
          <a:p>
            <a:pPr marL="555750" lvl="1" indent="-285750">
              <a:lnSpc>
                <a:spcPct val="100000"/>
              </a:lnSpc>
              <a:buFont typeface="Arial" panose="020B0604020202020204" pitchFamily="34" charset="0"/>
              <a:buChar char="•"/>
            </a:pPr>
            <a:r>
              <a:rPr lang="en-US" sz="1600" dirty="0"/>
              <a:t>allowing disabled delegate permanent open mic (support dexterity/dyslexia)</a:t>
            </a:r>
          </a:p>
          <a:p>
            <a:pPr marL="555750" lvl="1" indent="-285750">
              <a:lnSpc>
                <a:spcPct val="100000"/>
              </a:lnSpc>
              <a:buFont typeface="Arial" panose="020B0604020202020204" pitchFamily="34" charset="0"/>
              <a:buChar char="•"/>
            </a:pPr>
            <a:r>
              <a:rPr lang="en-US" sz="1600" dirty="0"/>
              <a:t>ensure activity instructions visible on screen (support all). </a:t>
            </a:r>
          </a:p>
          <a:p>
            <a:pPr marL="555750" lvl="1" indent="-285750">
              <a:lnSpc>
                <a:spcPct val="100000"/>
              </a:lnSpc>
              <a:buFont typeface="Arial" panose="020B0604020202020204" pitchFamily="34" charset="0"/>
              <a:buChar char="•"/>
            </a:pPr>
            <a:r>
              <a:rPr lang="en-US" sz="1600" dirty="0"/>
              <a:t>Adjust speed for sign language interpreters (support hearing). </a:t>
            </a:r>
          </a:p>
          <a:p>
            <a:pPr marL="555750" lvl="1" indent="-285750">
              <a:lnSpc>
                <a:spcPct val="100000"/>
              </a:lnSpc>
              <a:buFont typeface="Arial" panose="020B0604020202020204" pitchFamily="34" charset="0"/>
              <a:buChar char="•"/>
            </a:pPr>
            <a:r>
              <a:rPr lang="en-US" sz="1600" dirty="0"/>
              <a:t>Use web cam and front lighting to aid lip reading (support hearing).</a:t>
            </a:r>
          </a:p>
          <a:p>
            <a:pPr>
              <a:lnSpc>
                <a:spcPct val="100000"/>
              </a:lnSpc>
            </a:pPr>
            <a:endParaRPr lang="en-GB" sz="1800" dirty="0"/>
          </a:p>
        </p:txBody>
      </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201207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8C64-9DC1-4650-9426-78B58789C52E}"/>
              </a:ext>
            </a:extLst>
          </p:cNvPr>
          <p:cNvSpPr>
            <a:spLocks noGrp="1"/>
          </p:cNvSpPr>
          <p:nvPr>
            <p:ph type="title"/>
          </p:nvPr>
        </p:nvSpPr>
        <p:spPr/>
        <p:txBody>
          <a:bodyPr/>
          <a:lstStyle/>
          <a:p>
            <a:r>
              <a:rPr lang="en-GB" dirty="0"/>
              <a:t>Post webinar support</a:t>
            </a:r>
          </a:p>
        </p:txBody>
      </p:sp>
      <p:sp>
        <p:nvSpPr>
          <p:cNvPr id="2" name="Footer Placeholder 1">
            <a:extLst>
              <a:ext uri="{FF2B5EF4-FFF2-40B4-BE49-F238E27FC236}">
                <a16:creationId xmlns:a16="http://schemas.microsoft.com/office/drawing/2014/main" id="{C14CB485-32BA-4785-A29C-05A4A47F3F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9FA6B6E9-2166-4FB4-8A5D-0AAC16208ED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4" name="Text Placeholder 3">
            <a:extLst>
              <a:ext uri="{FF2B5EF4-FFF2-40B4-BE49-F238E27FC236}">
                <a16:creationId xmlns:a16="http://schemas.microsoft.com/office/drawing/2014/main" id="{7F020670-056B-4027-8F70-4612411EE627}"/>
              </a:ext>
            </a:extLst>
          </p:cNvPr>
          <p:cNvSpPr>
            <a:spLocks noGrp="1"/>
          </p:cNvSpPr>
          <p:nvPr>
            <p:ph type="body" sz="quarter" idx="12"/>
          </p:nvPr>
        </p:nvSpPr>
        <p:spPr/>
        <p:txBody>
          <a:bodyPr/>
          <a:lstStyle/>
          <a:p>
            <a:pPr>
              <a:lnSpc>
                <a:spcPct val="100000"/>
              </a:lnSpc>
            </a:pPr>
            <a:r>
              <a:rPr lang="en-US" sz="1800" b="1" dirty="0"/>
              <a:t>Supporting inclusion depends on providing opportunities to revisit. </a:t>
            </a:r>
            <a:br>
              <a:rPr lang="en-US" sz="1800" b="1" dirty="0"/>
            </a:br>
            <a:endParaRPr lang="en-US" sz="1800" b="1" dirty="0"/>
          </a:p>
          <a:p>
            <a:pPr marL="285750" indent="-285750">
              <a:lnSpc>
                <a:spcPct val="100000"/>
              </a:lnSpc>
              <a:buFont typeface="Arial" panose="020B0604020202020204" pitchFamily="34" charset="0"/>
              <a:buChar char="•"/>
            </a:pPr>
            <a:r>
              <a:rPr lang="en-US" sz="1800" dirty="0"/>
              <a:t>Make presentation available to participants afterwards. </a:t>
            </a:r>
          </a:p>
          <a:p>
            <a:pPr marL="285750" indent="-285750">
              <a:lnSpc>
                <a:spcPct val="100000"/>
              </a:lnSpc>
              <a:buFont typeface="Arial" panose="020B0604020202020204" pitchFamily="34" charset="0"/>
              <a:buChar char="•"/>
            </a:pPr>
            <a:r>
              <a:rPr lang="en-US" sz="1800" dirty="0"/>
              <a:t>Ensure there are notes in the notes field to clarify slide content. </a:t>
            </a:r>
          </a:p>
          <a:p>
            <a:pPr marL="285750" indent="-285750">
              <a:lnSpc>
                <a:spcPct val="100000"/>
              </a:lnSpc>
              <a:buFont typeface="Arial" panose="020B0604020202020204" pitchFamily="34" charset="0"/>
              <a:buChar char="•"/>
            </a:pPr>
            <a:r>
              <a:rPr lang="en-US" sz="1800" dirty="0"/>
              <a:t>If the system allows it, make recordings available.</a:t>
            </a:r>
          </a:p>
          <a:p>
            <a:pPr marL="285750" indent="-285750">
              <a:lnSpc>
                <a:spcPct val="100000"/>
              </a:lnSpc>
              <a:buFont typeface="Arial" panose="020B0604020202020204" pitchFamily="34" charset="0"/>
              <a:buChar char="•"/>
            </a:pPr>
            <a:r>
              <a:rPr lang="en-US" sz="1800" dirty="0"/>
              <a:t>Ensure any activities all resources referenced in the session remain available after the session - for example </a:t>
            </a:r>
          </a:p>
          <a:p>
            <a:pPr marL="555750" lvl="1" indent="-285750">
              <a:lnSpc>
                <a:spcPct val="100000"/>
              </a:lnSpc>
              <a:buFont typeface="Arial" panose="020B0604020202020204" pitchFamily="34" charset="0"/>
              <a:buChar char="•"/>
            </a:pPr>
            <a:r>
              <a:rPr lang="en-US" sz="1800" dirty="0"/>
              <a:t>on a VLE, </a:t>
            </a:r>
          </a:p>
          <a:p>
            <a:pPr marL="555750" lvl="1" indent="-285750">
              <a:lnSpc>
                <a:spcPct val="100000"/>
              </a:lnSpc>
              <a:buFont typeface="Arial" panose="020B0604020202020204" pitchFamily="34" charset="0"/>
              <a:buChar char="•"/>
            </a:pPr>
            <a:r>
              <a:rPr lang="en-US" sz="1800" dirty="0"/>
              <a:t>Google Doc, </a:t>
            </a:r>
          </a:p>
          <a:p>
            <a:pPr marL="555750" lvl="1" indent="-285750">
              <a:lnSpc>
                <a:spcPct val="100000"/>
              </a:lnSpc>
              <a:buFont typeface="Arial" panose="020B0604020202020204" pitchFamily="34" charset="0"/>
              <a:buChar char="•"/>
            </a:pPr>
            <a:r>
              <a:rPr lang="en-US" sz="1800" dirty="0" err="1"/>
              <a:t>Wakelet</a:t>
            </a:r>
            <a:r>
              <a:rPr lang="en-US" sz="1800" dirty="0"/>
              <a:t> or Padlet or other shareable resource..</a:t>
            </a:r>
          </a:p>
          <a:p>
            <a:pPr>
              <a:lnSpc>
                <a:spcPct val="100000"/>
              </a:lnSpc>
            </a:pPr>
            <a:endParaRPr lang="en-GB" sz="1800" dirty="0"/>
          </a:p>
        </p:txBody>
      </p:sp>
    </p:spTree>
    <p:extLst>
      <p:ext uri="{BB962C8B-B14F-4D97-AF65-F5344CB8AC3E}">
        <p14:creationId xmlns:p14="http://schemas.microsoft.com/office/powerpoint/2010/main" val="345272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E6F65-3984-4CE9-A4A4-ED960D5AA96F}"/>
              </a:ext>
            </a:extLst>
          </p:cNvPr>
          <p:cNvSpPr>
            <a:spLocks noGrp="1"/>
          </p:cNvSpPr>
          <p:nvPr>
            <p:ph type="title"/>
          </p:nvPr>
        </p:nvSpPr>
        <p:spPr/>
        <p:txBody>
          <a:bodyPr/>
          <a:lstStyle/>
          <a:p>
            <a:r>
              <a:rPr lang="en-GB" dirty="0"/>
              <a:t>Good practice in creating webinars</a:t>
            </a:r>
          </a:p>
        </p:txBody>
      </p:sp>
      <p:sp>
        <p:nvSpPr>
          <p:cNvPr id="2" name="Footer Placeholder 1">
            <a:extLst>
              <a:ext uri="{FF2B5EF4-FFF2-40B4-BE49-F238E27FC236}">
                <a16:creationId xmlns:a16="http://schemas.microsoft.com/office/drawing/2014/main" id="{7695F53B-316F-4480-8004-3604DA3F38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52678D3D-80E8-4CCC-BC57-951DB16C54F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4" name="Text Placeholder 3">
            <a:extLst>
              <a:ext uri="{FF2B5EF4-FFF2-40B4-BE49-F238E27FC236}">
                <a16:creationId xmlns:a16="http://schemas.microsoft.com/office/drawing/2014/main" id="{B9925E01-D4CD-4223-86B5-A444C13667FE}"/>
              </a:ext>
            </a:extLst>
          </p:cNvPr>
          <p:cNvSpPr>
            <a:spLocks noGrp="1"/>
          </p:cNvSpPr>
          <p:nvPr>
            <p:ph type="body" sz="quarter" idx="12"/>
          </p:nvPr>
        </p:nvSpPr>
        <p:spPr/>
        <p:txBody>
          <a:bodyPr/>
          <a:lstStyle/>
          <a:p>
            <a:pPr marL="342900" indent="-342900">
              <a:buFont typeface="Arial" panose="020B0604020202020204" pitchFamily="34" charset="0"/>
              <a:buChar char="•"/>
            </a:pPr>
            <a:r>
              <a:rPr lang="en-GB" sz="2000" dirty="0" err="1"/>
              <a:t>FutureTeacher</a:t>
            </a:r>
            <a:r>
              <a:rPr lang="en-GB" sz="2000" dirty="0"/>
              <a:t> “</a:t>
            </a:r>
            <a:r>
              <a:rPr lang="en-GB" sz="2000" dirty="0">
                <a:hlinkClick r:id="rId3"/>
              </a:rPr>
              <a:t>Wonderful world of webinars</a:t>
            </a:r>
            <a:r>
              <a:rPr lang="en-GB" sz="2000" dirty="0"/>
              <a:t>” includes:</a:t>
            </a:r>
          </a:p>
          <a:p>
            <a:pPr marL="612900" lvl="1" indent="-342900">
              <a:buFont typeface="Arial" panose="020B0604020202020204" pitchFamily="34" charset="0"/>
              <a:buChar char="•"/>
            </a:pPr>
            <a:r>
              <a:rPr lang="en-GB" sz="1800" dirty="0"/>
              <a:t>Generic good practice</a:t>
            </a:r>
          </a:p>
          <a:p>
            <a:pPr marL="612900" lvl="1" indent="-342900">
              <a:buFont typeface="Arial" panose="020B0604020202020204" pitchFamily="34" charset="0"/>
              <a:buChar char="•"/>
            </a:pPr>
            <a:r>
              <a:rPr lang="en-GB" sz="1800" dirty="0" err="1"/>
              <a:t>Mindmap</a:t>
            </a:r>
            <a:r>
              <a:rPr lang="en-GB" sz="1800" dirty="0"/>
              <a:t> overview of webinar practice / policy</a:t>
            </a:r>
          </a:p>
          <a:p>
            <a:pPr marL="612900" lvl="1" indent="-342900">
              <a:buFont typeface="Arial" panose="020B0604020202020204" pitchFamily="34" charset="0"/>
              <a:buChar char="•"/>
            </a:pPr>
            <a:r>
              <a:rPr lang="en-GB" sz="1800" dirty="0"/>
              <a:t>Tech tips for delivering from home</a:t>
            </a:r>
          </a:p>
          <a:p>
            <a:pPr marL="612900" lvl="1" indent="-342900">
              <a:buFont typeface="Arial" panose="020B0604020202020204" pitchFamily="34" charset="0"/>
              <a:buChar char="•"/>
            </a:pPr>
            <a:r>
              <a:rPr lang="en-GB" sz="1800" dirty="0"/>
              <a:t>Case studies</a:t>
            </a:r>
          </a:p>
          <a:p>
            <a:pPr marL="612900" lvl="1" indent="-342900">
              <a:buFont typeface="Arial" panose="020B0604020202020204" pitchFamily="34" charset="0"/>
              <a:buChar char="•"/>
            </a:pPr>
            <a:r>
              <a:rPr lang="en-GB" sz="1800" dirty="0"/>
              <a:t>Research</a:t>
            </a:r>
          </a:p>
          <a:p>
            <a:pPr marL="342900" indent="-342900">
              <a:buFont typeface="Arial" panose="020B0604020202020204" pitchFamily="34" charset="0"/>
              <a:buChar char="•"/>
            </a:pPr>
            <a:r>
              <a:rPr lang="en-GB" sz="2000" dirty="0"/>
              <a:t>ENHANCE modules on </a:t>
            </a:r>
          </a:p>
          <a:p>
            <a:pPr marL="612900" lvl="1" indent="-342900">
              <a:buFont typeface="Arial" panose="020B0604020202020204" pitchFamily="34" charset="0"/>
              <a:buChar char="•"/>
            </a:pPr>
            <a:r>
              <a:rPr lang="en-GB" sz="1800" u="sng" dirty="0">
                <a:hlinkClick r:id="rId4"/>
              </a:rPr>
              <a:t>Creating inclusive content: principles</a:t>
            </a:r>
            <a:r>
              <a:rPr lang="en-GB" sz="1800" dirty="0"/>
              <a:t> /and </a:t>
            </a:r>
            <a:r>
              <a:rPr lang="en-GB" sz="1800" u="sng" dirty="0">
                <a:hlinkClick r:id="rId5"/>
              </a:rPr>
              <a:t>practice</a:t>
            </a:r>
            <a:r>
              <a:rPr lang="en-GB" sz="1800" dirty="0"/>
              <a:t> </a:t>
            </a:r>
          </a:p>
          <a:p>
            <a:pPr marL="612900" lvl="1" indent="-342900">
              <a:buFont typeface="Arial" panose="020B0604020202020204" pitchFamily="34" charset="0"/>
              <a:buChar char="•"/>
            </a:pPr>
            <a:r>
              <a:rPr lang="en-GB" sz="1800" u="sng" dirty="0">
                <a:hlinkClick r:id="rId6"/>
              </a:rPr>
              <a:t>Influencing and promoting policy for equitable access</a:t>
            </a:r>
            <a:r>
              <a:rPr lang="en-GB" sz="1800" dirty="0"/>
              <a:t>  </a:t>
            </a:r>
          </a:p>
          <a:p>
            <a:pPr marL="612900" lvl="1" indent="-342900">
              <a:buFont typeface="Arial" panose="020B0604020202020204" pitchFamily="34" charset="0"/>
              <a:buChar char="•"/>
            </a:pPr>
            <a:r>
              <a:rPr lang="en-GB" sz="1800" u="sng" dirty="0">
                <a:hlinkClick r:id="rId7"/>
              </a:rPr>
              <a:t>Designing mobile learning</a:t>
            </a:r>
            <a:endParaRPr lang="en-GB" sz="1400" dirty="0"/>
          </a:p>
        </p:txBody>
      </p:sp>
    </p:spTree>
    <p:extLst>
      <p:ext uri="{BB962C8B-B14F-4D97-AF65-F5344CB8AC3E}">
        <p14:creationId xmlns:p14="http://schemas.microsoft.com/office/powerpoint/2010/main" val="230381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9CB6-344A-4C14-A0F6-CEEA9C7E0E81}"/>
              </a:ext>
            </a:extLst>
          </p:cNvPr>
          <p:cNvSpPr>
            <a:spLocks noGrp="1"/>
          </p:cNvSpPr>
          <p:nvPr>
            <p:ph type="title"/>
          </p:nvPr>
        </p:nvSpPr>
        <p:spPr/>
        <p:txBody>
          <a:bodyPr/>
          <a:lstStyle/>
          <a:p>
            <a:r>
              <a:rPr lang="en-GB" dirty="0"/>
              <a:t>Disability specific support</a:t>
            </a:r>
          </a:p>
        </p:txBody>
      </p:sp>
      <p:sp>
        <p:nvSpPr>
          <p:cNvPr id="2" name="Footer Placeholder 1">
            <a:extLst>
              <a:ext uri="{FF2B5EF4-FFF2-40B4-BE49-F238E27FC236}">
                <a16:creationId xmlns:a16="http://schemas.microsoft.com/office/drawing/2014/main" id="{EF5ADAB7-6A32-4E00-AB47-F3393125C5D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49C102F-448C-4073-B341-A4A0256D671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4" name="Text Placeholder 3">
            <a:extLst>
              <a:ext uri="{FF2B5EF4-FFF2-40B4-BE49-F238E27FC236}">
                <a16:creationId xmlns:a16="http://schemas.microsoft.com/office/drawing/2014/main" id="{79B72C83-C122-4857-B638-1EB756488214}"/>
              </a:ext>
            </a:extLst>
          </p:cNvPr>
          <p:cNvSpPr>
            <a:spLocks noGrp="1"/>
          </p:cNvSpPr>
          <p:nvPr>
            <p:ph type="body" sz="quarter" idx="12"/>
          </p:nvPr>
        </p:nvSpPr>
        <p:spPr>
          <a:xfrm>
            <a:off x="234001" y="986400"/>
            <a:ext cx="4338000" cy="3601574"/>
          </a:xfrm>
        </p:spPr>
        <p:txBody>
          <a:bodyPr/>
          <a:lstStyle/>
          <a:p>
            <a:r>
              <a:rPr lang="en-GB" sz="1800" dirty="0"/>
              <a:t>Jisc Accessibility blog:</a:t>
            </a:r>
            <a:br>
              <a:rPr lang="en-GB" sz="1800" dirty="0"/>
            </a:br>
            <a:r>
              <a:rPr lang="en-US" sz="1800" dirty="0">
                <a:hlinkClick r:id="rId3"/>
              </a:rPr>
              <a:t>Accessible webinars – making online work for everyone</a:t>
            </a:r>
            <a:endParaRPr lang="en-GB" sz="1800" dirty="0"/>
          </a:p>
          <a:p>
            <a:endParaRPr lang="en-GB" sz="1800" dirty="0"/>
          </a:p>
          <a:p>
            <a:r>
              <a:rPr lang="en-GB" sz="1800" dirty="0"/>
              <a:t>SlideShare “</a:t>
            </a:r>
            <a:r>
              <a:rPr lang="en-GB" sz="1800" dirty="0">
                <a:hlinkClick r:id="rId4"/>
              </a:rPr>
              <a:t>Keeping webinars inclusive</a:t>
            </a:r>
            <a:r>
              <a:rPr lang="en-GB" sz="1800" dirty="0"/>
              <a:t>” (slides 17-22)</a:t>
            </a:r>
          </a:p>
        </p:txBody>
      </p:sp>
      <p:pic>
        <p:nvPicPr>
          <p:cNvPr id="6" name="Picture 5">
            <a:extLst>
              <a:ext uri="{FF2B5EF4-FFF2-40B4-BE49-F238E27FC236}">
                <a16:creationId xmlns:a16="http://schemas.microsoft.com/office/drawing/2014/main" id="{14969846-CA81-4077-98E1-CD584CFD12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410861">
            <a:off x="4588095" y="474662"/>
            <a:ext cx="4082418" cy="4194175"/>
          </a:xfrm>
          <a:prstGeom prst="rect">
            <a:avLst/>
          </a:prstGeom>
        </p:spPr>
      </p:pic>
    </p:spTree>
    <p:extLst>
      <p:ext uri="{BB962C8B-B14F-4D97-AF65-F5344CB8AC3E}">
        <p14:creationId xmlns:p14="http://schemas.microsoft.com/office/powerpoint/2010/main" val="265502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56EAD2C-4880-400C-93C7-C13AAB423945}"/>
              </a:ext>
              <a:ext uri="{C183D7F6-B498-43B3-948B-1728B52AA6E4}">
                <adec:decorative xmlns:adec="http://schemas.microsoft.com/office/drawing/2017/decorative" val="0"/>
              </a:ext>
            </a:extLst>
          </p:cNvPr>
          <p:cNvSpPr txBox="1">
            <a:spLocks noGrp="1"/>
          </p:cNvSpPr>
          <p:nvPr>
            <p:ph type="title" idx="4294967295"/>
          </p:nvPr>
        </p:nvSpPr>
        <p:spPr>
          <a:xfrm>
            <a:off x="232950" y="249900"/>
            <a:ext cx="8437563" cy="69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all" spc="0" normalizeH="0" baseline="0" noProof="0" dirty="0">
                <a:ln>
                  <a:noFill/>
                </a:ln>
                <a:solidFill>
                  <a:schemeClr val="tx1"/>
                </a:solidFill>
                <a:effectLst/>
                <a:uLnTx/>
                <a:uFillTx/>
                <a:latin typeface="+mj-lt"/>
                <a:ea typeface="+mj-ea"/>
                <a:cs typeface="+mj-cs"/>
              </a:rPr>
              <a:t>Enhance Digital Teaching Platform – accessibility  in a digital context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17</a:t>
            </a:fld>
            <a:endParaRPr lang="en-GB" dirty="0"/>
          </a:p>
        </p:txBody>
      </p:sp>
      <p:pic>
        <p:nvPicPr>
          <p:cNvPr id="2" name="Picture 1" descr="Screenshot of the Enhance Digital Teaching Platform">
            <a:extLst>
              <a:ext uri="{FF2B5EF4-FFF2-40B4-BE49-F238E27FC236}">
                <a16:creationId xmlns:a16="http://schemas.microsoft.com/office/drawing/2014/main" id="{0FC9A0FE-1699-4435-AC67-6658F1E72A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86577" y="750986"/>
            <a:ext cx="7370845" cy="4290121"/>
          </a:xfrm>
          <a:prstGeom prst="rect">
            <a:avLst/>
          </a:prstGeom>
        </p:spPr>
      </p:pic>
    </p:spTree>
    <p:extLst>
      <p:ext uri="{BB962C8B-B14F-4D97-AF65-F5344CB8AC3E}">
        <p14:creationId xmlns:p14="http://schemas.microsoft.com/office/powerpoint/2010/main" val="387706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1BB-85C4-41EC-909D-3E44931ADE6D}"/>
              </a:ext>
            </a:extLst>
          </p:cNvPr>
          <p:cNvSpPr>
            <a:spLocks noGrp="1"/>
          </p:cNvSpPr>
          <p:nvPr>
            <p:ph type="title"/>
          </p:nvPr>
        </p:nvSpPr>
        <p:spPr/>
        <p:txBody>
          <a:bodyPr>
            <a:normAutofit/>
          </a:bodyPr>
          <a:lstStyle/>
          <a:p>
            <a:r>
              <a:rPr lang="en-GB" sz="2400" dirty="0"/>
              <a:t>Digital Teaching Professional Framework (DTPF)</a:t>
            </a:r>
          </a:p>
        </p:txBody>
      </p:sp>
      <p:sp>
        <p:nvSpPr>
          <p:cNvPr id="5" name="Slide Number Placeholder 4">
            <a:extLst>
              <a:ext uri="{FF2B5EF4-FFF2-40B4-BE49-F238E27FC236}">
                <a16:creationId xmlns:a16="http://schemas.microsoft.com/office/drawing/2014/main" id="{B256633A-FEEB-424C-822A-77FF32560313}"/>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18</a:t>
            </a:fld>
            <a:endParaRPr lang="en-GB"/>
          </a:p>
        </p:txBody>
      </p:sp>
      <p:pic>
        <p:nvPicPr>
          <p:cNvPr id="9" name="Picture 8" descr="Screenshot of the Digital Teaching Professional Framework">
            <a:extLst>
              <a:ext uri="{FF2B5EF4-FFF2-40B4-BE49-F238E27FC236}">
                <a16:creationId xmlns:a16="http://schemas.microsoft.com/office/drawing/2014/main" id="{7DE442C3-CEF1-4546-A8C1-59E16E3A62B1}"/>
              </a:ext>
              <a:ext uri="{C183D7F6-B498-43B3-948B-1728B52AA6E4}">
                <adec:decorative xmlns:adec="http://schemas.microsoft.com/office/drawing/2017/decorative" val="0"/>
              </a:ext>
            </a:extLst>
          </p:cNvPr>
          <p:cNvPicPr>
            <a:picLocks noChangeAspect="1"/>
          </p:cNvPicPr>
          <p:nvPr/>
        </p:nvPicPr>
        <p:blipFill rotWithShape="1">
          <a:blip r:embed="rId3"/>
          <a:srcRect t="31989"/>
          <a:stretch/>
        </p:blipFill>
        <p:spPr>
          <a:xfrm>
            <a:off x="82055" y="1195432"/>
            <a:ext cx="8979889" cy="2752635"/>
          </a:xfrm>
          <a:prstGeom prst="rect">
            <a:avLst/>
          </a:prstGeom>
        </p:spPr>
      </p:pic>
      <p:sp>
        <p:nvSpPr>
          <p:cNvPr id="3" name="Rectangle 2">
            <a:extLst>
              <a:ext uri="{FF2B5EF4-FFF2-40B4-BE49-F238E27FC236}">
                <a16:creationId xmlns:a16="http://schemas.microsoft.com/office/drawing/2014/main" id="{9BC51BF5-EB21-4BBA-9CA5-F01BB9D94645}"/>
              </a:ext>
              <a:ext uri="{C183D7F6-B498-43B3-948B-1728B52AA6E4}">
                <adec:decorative xmlns:adec="http://schemas.microsoft.com/office/drawing/2017/decorative" val="1"/>
              </a:ext>
            </a:extLst>
          </p:cNvPr>
          <p:cNvSpPr/>
          <p:nvPr/>
        </p:nvSpPr>
        <p:spPr>
          <a:xfrm>
            <a:off x="6444208" y="1275606"/>
            <a:ext cx="1283556" cy="23762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C1A08C4-2ECD-46E2-A47E-0E274C5634FB}"/>
              </a:ext>
              <a:ext uri="{C183D7F6-B498-43B3-948B-1728B52AA6E4}">
                <adec:decorative xmlns:adec="http://schemas.microsoft.com/office/drawing/2017/decorative" val="1"/>
              </a:ext>
            </a:extLst>
          </p:cNvPr>
          <p:cNvSpPr/>
          <p:nvPr/>
        </p:nvSpPr>
        <p:spPr>
          <a:xfrm>
            <a:off x="1475656" y="1275606"/>
            <a:ext cx="1224137"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CF7AC8-C6A1-48FB-A6CE-D44FC3624A13}"/>
              </a:ext>
              <a:ext uri="{C183D7F6-B498-43B3-948B-1728B52AA6E4}">
                <adec:decorative xmlns:adec="http://schemas.microsoft.com/office/drawing/2017/decorative" val="1"/>
              </a:ext>
            </a:extLst>
          </p:cNvPr>
          <p:cNvSpPr/>
          <p:nvPr/>
        </p:nvSpPr>
        <p:spPr>
          <a:xfrm>
            <a:off x="198119" y="1275606"/>
            <a:ext cx="1224137"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39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F70E5D4-B8C8-4025-A8C4-32B1DBB5078E}"/>
              </a:ext>
              <a:ext uri="{C183D7F6-B498-43B3-948B-1728B52AA6E4}">
                <adec:decorative xmlns:adec="http://schemas.microsoft.com/office/drawing/2017/decorative" val="0"/>
              </a:ext>
            </a:extLst>
          </p:cNvPr>
          <p:cNvSpPr txBox="1">
            <a:spLocks noGrp="1"/>
          </p:cNvSpPr>
          <p:nvPr>
            <p:ph type="title" idx="4294967295"/>
          </p:nvPr>
        </p:nvSpPr>
        <p:spPr>
          <a:xfrm>
            <a:off x="266115" y="-64928"/>
            <a:ext cx="8547029" cy="8572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spcBef>
                <a:spcPct val="0"/>
              </a:spcBef>
              <a:buNone/>
              <a:defRPr sz="44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all" spc="0" normalizeH="0" baseline="0" noProof="0" dirty="0">
                <a:ln>
                  <a:noFill/>
                </a:ln>
                <a:solidFill>
                  <a:schemeClr val="tx1"/>
                </a:solidFill>
                <a:effectLst/>
                <a:uLnTx/>
                <a:uFillTx/>
                <a:latin typeface="+mj-lt"/>
                <a:ea typeface="+mj-ea"/>
                <a:cs typeface="+mj-cs"/>
              </a:rPr>
              <a:t>Embed Learning</a:t>
            </a:r>
            <a:endParaRPr kumimoji="0" lang="en-GB" sz="3600" b="1" i="0" u="none" strike="noStrike" kern="1200" cap="all" spc="0" normalizeH="0" baseline="0" noProof="0" dirty="0">
              <a:ln>
                <a:noFill/>
              </a:ln>
              <a:solidFill>
                <a:schemeClr val="tx1"/>
              </a:solidFill>
              <a:effectLst/>
              <a:uLnTx/>
              <a:uFillTx/>
              <a:latin typeface="+mj-lt"/>
              <a:ea typeface="+mj-ea"/>
              <a:cs typeface="+mj-cs"/>
            </a:endParaRPr>
          </a:p>
        </p:txBody>
      </p:sp>
      <p:pic>
        <p:nvPicPr>
          <p:cNvPr id="29" name="Picture 28" descr="Screenshot of all the accessibility modules which are categorised into Exploring, Adopting and Learning levels.">
            <a:extLst>
              <a:ext uri="{FF2B5EF4-FFF2-40B4-BE49-F238E27FC236}">
                <a16:creationId xmlns:a16="http://schemas.microsoft.com/office/drawing/2014/main" id="{A767F869-1E44-4307-82F1-C8336535693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7289" y="1471844"/>
            <a:ext cx="4660656" cy="2199812"/>
          </a:xfrm>
          <a:prstGeom prst="rect">
            <a:avLst/>
          </a:prstGeom>
        </p:spPr>
      </p:pic>
      <p:grpSp>
        <p:nvGrpSpPr>
          <p:cNvPr id="2" name="Group 1" descr="Images of Accessibility badges showing one, two and three stars at Exploring, Adopting and Leading levels.&#10;">
            <a:extLst>
              <a:ext uri="{FF2B5EF4-FFF2-40B4-BE49-F238E27FC236}">
                <a16:creationId xmlns:a16="http://schemas.microsoft.com/office/drawing/2014/main" id="{E62663F3-3DD3-45F3-BD83-3AC4A584E2BF}"/>
              </a:ext>
            </a:extLst>
          </p:cNvPr>
          <p:cNvGrpSpPr/>
          <p:nvPr/>
        </p:nvGrpSpPr>
        <p:grpSpPr>
          <a:xfrm>
            <a:off x="3976424" y="529038"/>
            <a:ext cx="4877873" cy="4371214"/>
            <a:chOff x="3976424" y="529038"/>
            <a:chExt cx="4877873" cy="4371214"/>
          </a:xfrm>
        </p:grpSpPr>
        <p:pic>
          <p:nvPicPr>
            <p:cNvPr id="7" name="Picture 6" descr="Accessibility exploring ba">
              <a:extLst>
                <a:ext uri="{FF2B5EF4-FFF2-40B4-BE49-F238E27FC236}">
                  <a16:creationId xmlns:a16="http://schemas.microsoft.com/office/drawing/2014/main" id="{C9876027-FAD9-4E45-B851-1A693C169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384" y="585669"/>
              <a:ext cx="1028797" cy="1383555"/>
            </a:xfrm>
            <a:prstGeom prst="rect">
              <a:avLst/>
            </a:prstGeom>
          </p:spPr>
        </p:pic>
        <p:pic>
          <p:nvPicPr>
            <p:cNvPr id="9" name="Picture 8" descr="A close up of a sign&#10;&#10;Description automatically generated">
              <a:extLst>
                <a:ext uri="{FF2B5EF4-FFF2-40B4-BE49-F238E27FC236}">
                  <a16:creationId xmlns:a16="http://schemas.microsoft.com/office/drawing/2014/main" id="{1DC32969-72E4-4E8A-8C1D-A71BC7439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6588" y="553246"/>
              <a:ext cx="1058965" cy="1424125"/>
            </a:xfrm>
            <a:prstGeom prst="rect">
              <a:avLst/>
            </a:prstGeom>
          </p:spPr>
        </p:pic>
        <p:pic>
          <p:nvPicPr>
            <p:cNvPr id="11" name="Picture 10" descr="A close up of a sign&#10;&#10;Description automatically generated">
              <a:extLst>
                <a:ext uri="{FF2B5EF4-FFF2-40B4-BE49-F238E27FC236}">
                  <a16:creationId xmlns:a16="http://schemas.microsoft.com/office/drawing/2014/main" id="{EBD027F2-47B3-4747-98F3-5053F6A64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1524" y="2010418"/>
              <a:ext cx="1114632" cy="1478354"/>
            </a:xfrm>
            <a:prstGeom prst="rect">
              <a:avLst/>
            </a:prstGeom>
          </p:spPr>
        </p:pic>
        <p:pic>
          <p:nvPicPr>
            <p:cNvPr id="13" name="Picture 12" descr="A close up of a logo&#10;&#10;Description automatically generated">
              <a:extLst>
                <a:ext uri="{FF2B5EF4-FFF2-40B4-BE49-F238E27FC236}">
                  <a16:creationId xmlns:a16="http://schemas.microsoft.com/office/drawing/2014/main" id="{C7CC9EC8-4D2A-48DB-BB7A-991319EBEE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6588" y="3499321"/>
              <a:ext cx="1197709" cy="1400931"/>
            </a:xfrm>
            <a:prstGeom prst="rect">
              <a:avLst/>
            </a:prstGeom>
          </p:spPr>
        </p:pic>
        <p:pic>
          <p:nvPicPr>
            <p:cNvPr id="15" name="Picture 14">
              <a:extLst>
                <a:ext uri="{FF2B5EF4-FFF2-40B4-BE49-F238E27FC236}">
                  <a16:creationId xmlns:a16="http://schemas.microsoft.com/office/drawing/2014/main" id="{4191C0B4-FFB6-47B1-B770-C0C71F6555F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6656" y="2050093"/>
              <a:ext cx="1084718" cy="1438679"/>
            </a:xfrm>
            <a:prstGeom prst="rect">
              <a:avLst/>
            </a:prstGeom>
          </p:spPr>
        </p:pic>
        <p:pic>
          <p:nvPicPr>
            <p:cNvPr id="17" name="Picture 16" descr="A picture containing shirt&#10;&#10;Description automatically generated">
              <a:extLst>
                <a:ext uri="{FF2B5EF4-FFF2-40B4-BE49-F238E27FC236}">
                  <a16:creationId xmlns:a16="http://schemas.microsoft.com/office/drawing/2014/main" id="{F8437F92-B6D8-4082-B190-43DA0A2BF7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5436" y="2050095"/>
              <a:ext cx="1084717" cy="14386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B97D7A6B-2690-4807-BBB5-BA3B047C44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8879" y="3466274"/>
              <a:ext cx="1197709" cy="1400931"/>
            </a:xfrm>
            <a:prstGeom prst="rect">
              <a:avLst/>
            </a:prstGeom>
          </p:spPr>
        </p:pic>
        <p:pic>
          <p:nvPicPr>
            <p:cNvPr id="21" name="Picture 20" descr="A close up of a logo&#10;&#10;Description automatically generated">
              <a:extLst>
                <a:ext uri="{FF2B5EF4-FFF2-40B4-BE49-F238E27FC236}">
                  <a16:creationId xmlns:a16="http://schemas.microsoft.com/office/drawing/2014/main" id="{EA769C09-3237-48A8-BD28-801D6A4BF3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5436" y="3484959"/>
              <a:ext cx="1197709" cy="1398769"/>
            </a:xfrm>
            <a:prstGeom prst="rect">
              <a:avLst/>
            </a:prstGeom>
          </p:spPr>
        </p:pic>
        <p:pic>
          <p:nvPicPr>
            <p:cNvPr id="16" name="Picture 15">
              <a:extLst>
                <a:ext uri="{FF2B5EF4-FFF2-40B4-BE49-F238E27FC236}">
                  <a16:creationId xmlns:a16="http://schemas.microsoft.com/office/drawing/2014/main" id="{54669E5F-F8E3-4B4B-8A6C-CFB6B27F742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976424" y="529038"/>
              <a:ext cx="2533650" cy="952500"/>
            </a:xfrm>
            <a:prstGeom prst="rect">
              <a:avLst/>
            </a:prstGeom>
          </p:spPr>
        </p:pic>
      </p:grpSp>
      <p:sp>
        <p:nvSpPr>
          <p:cNvPr id="14" name="TextBox 13">
            <a:extLst>
              <a:ext uri="{FF2B5EF4-FFF2-40B4-BE49-F238E27FC236}">
                <a16:creationId xmlns:a16="http://schemas.microsoft.com/office/drawing/2014/main" id="{6F58538C-AE91-4BB5-BB54-D43F7345623E}"/>
              </a:ext>
            </a:extLst>
          </p:cNvPr>
          <p:cNvSpPr txBox="1"/>
          <p:nvPr/>
        </p:nvSpPr>
        <p:spPr>
          <a:xfrm>
            <a:off x="65862" y="4551819"/>
            <a:ext cx="6381474" cy="430887"/>
          </a:xfrm>
          <a:prstGeom prst="rect">
            <a:avLst/>
          </a:prstGeom>
          <a:noFill/>
        </p:spPr>
        <p:txBody>
          <a:bodyPr wrap="square" lIns="0" tIns="0" rIns="0" bIns="0" rtlCol="0">
            <a:spAutoFit/>
          </a:bodyPr>
          <a:lstStyle/>
          <a:p>
            <a:r>
              <a:rPr lang="en-GB" sz="2800" b="1" dirty="0"/>
              <a:t>Similar process across stages</a:t>
            </a:r>
          </a:p>
        </p:txBody>
      </p:sp>
      <p:sp>
        <p:nvSpPr>
          <p:cNvPr id="5" name="Slide Number Placeholder 4">
            <a:extLst>
              <a:ext uri="{FF2B5EF4-FFF2-40B4-BE49-F238E27FC236}">
                <a16:creationId xmlns:a16="http://schemas.microsoft.com/office/drawing/2014/main" id="{3DE02724-C30C-44A3-8CED-1E8263521A35}"/>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19</a:t>
            </a:fld>
            <a:endParaRPr lang="en-GB"/>
          </a:p>
        </p:txBody>
      </p:sp>
    </p:spTree>
    <p:extLst>
      <p:ext uri="{BB962C8B-B14F-4D97-AF65-F5344CB8AC3E}">
        <p14:creationId xmlns:p14="http://schemas.microsoft.com/office/powerpoint/2010/main" val="96750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144D4C-0ACC-46B6-9FDF-6CECFEB07419}"/>
              </a:ext>
            </a:extLst>
          </p:cNvPr>
          <p:cNvSpPr txBox="1">
            <a:spLocks/>
          </p:cNvSpPr>
          <p:nvPr/>
        </p:nvSpPr>
        <p:spPr>
          <a:xfrm>
            <a:off x="232950" y="249900"/>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dirty="0"/>
              <a:t>webinar Aim</a:t>
            </a:r>
          </a:p>
        </p:txBody>
      </p:sp>
      <p:sp>
        <p:nvSpPr>
          <p:cNvPr id="8" name="Rectangle 7">
            <a:extLst>
              <a:ext uri="{FF2B5EF4-FFF2-40B4-BE49-F238E27FC236}">
                <a16:creationId xmlns:a16="http://schemas.microsoft.com/office/drawing/2014/main" id="{6B118BFE-2D08-4E21-8F7C-BB26DA88D36D}"/>
              </a:ext>
            </a:extLst>
          </p:cNvPr>
          <p:cNvSpPr/>
          <p:nvPr/>
        </p:nvSpPr>
        <p:spPr>
          <a:xfrm>
            <a:off x="123536" y="578633"/>
            <a:ext cx="8559894" cy="707886"/>
          </a:xfrm>
          <a:prstGeom prst="rect">
            <a:avLst/>
          </a:prstGeom>
        </p:spPr>
        <p:txBody>
          <a:bodyPr wrap="square">
            <a:spAutoFit/>
          </a:bodyPr>
          <a:lstStyle/>
          <a:p>
            <a:r>
              <a:rPr lang="en-US" sz="2000" dirty="0"/>
              <a:t>To </a:t>
            </a:r>
            <a:r>
              <a:rPr lang="en-GB" sz="2000" dirty="0"/>
              <a:t>explore how webinars can reduce barriers for all learners, especially those with disabilities.</a:t>
            </a:r>
            <a:endParaRPr lang="en-GB" dirty="0"/>
          </a:p>
        </p:txBody>
      </p:sp>
      <p:sp>
        <p:nvSpPr>
          <p:cNvPr id="2" name="Title 1"/>
          <p:cNvSpPr>
            <a:spLocks noGrp="1"/>
          </p:cNvSpPr>
          <p:nvPr>
            <p:ph type="title"/>
          </p:nvPr>
        </p:nvSpPr>
        <p:spPr>
          <a:xfrm>
            <a:off x="236519" y="1625338"/>
            <a:ext cx="8437563" cy="349712"/>
          </a:xfrm>
        </p:spPr>
        <p:txBody>
          <a:bodyPr/>
          <a:lstStyle/>
          <a:p>
            <a:r>
              <a:rPr lang="en-GB" dirty="0"/>
              <a:t>webinar objectives</a:t>
            </a:r>
          </a:p>
        </p:txBody>
      </p:sp>
      <p:sp>
        <p:nvSpPr>
          <p:cNvPr id="3" name="Content Placeholder 2"/>
          <p:cNvSpPr>
            <a:spLocks noGrp="1"/>
          </p:cNvSpPr>
          <p:nvPr>
            <p:ph type="body" sz="quarter" idx="13"/>
          </p:nvPr>
        </p:nvSpPr>
        <p:spPr>
          <a:xfrm>
            <a:off x="232950" y="1975049"/>
            <a:ext cx="8450480" cy="2906646"/>
          </a:xfrm>
        </p:spPr>
        <p:txBody>
          <a:bodyPr>
            <a:normAutofit fontScale="70000" lnSpcReduction="20000"/>
          </a:bodyPr>
          <a:lstStyle/>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p:txBody>
      </p:sp>
    </p:spTree>
    <p:extLst>
      <p:ext uri="{BB962C8B-B14F-4D97-AF65-F5344CB8AC3E}">
        <p14:creationId xmlns:p14="http://schemas.microsoft.com/office/powerpoint/2010/main" val="16838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09B3-9B75-437F-B9D7-0A9471D2823C}"/>
              </a:ext>
            </a:extLst>
          </p:cNvPr>
          <p:cNvSpPr>
            <a:spLocks noGrp="1"/>
          </p:cNvSpPr>
          <p:nvPr>
            <p:ph type="title"/>
          </p:nvPr>
        </p:nvSpPr>
        <p:spPr/>
        <p:txBody>
          <a:bodyPr>
            <a:normAutofit/>
          </a:bodyPr>
          <a:lstStyle/>
          <a:p>
            <a:r>
              <a:rPr lang="en-GB" dirty="0"/>
              <a:t>Why? 1</a:t>
            </a:r>
            <a:endParaRPr lang="en-US" dirty="0"/>
          </a:p>
        </p:txBody>
      </p:sp>
      <p:sp>
        <p:nvSpPr>
          <p:cNvPr id="9" name="Content Placeholder 8">
            <a:extLst>
              <a:ext uri="{FF2B5EF4-FFF2-40B4-BE49-F238E27FC236}">
                <a16:creationId xmlns:a16="http://schemas.microsoft.com/office/drawing/2014/main" id="{57A516D3-FE89-4FAB-ABB6-D6FF74C38030}"/>
              </a:ext>
            </a:extLst>
          </p:cNvPr>
          <p:cNvSpPr>
            <a:spLocks noGrp="1"/>
          </p:cNvSpPr>
          <p:nvPr>
            <p:ph idx="1"/>
          </p:nvPr>
        </p:nvSpPr>
        <p:spPr>
          <a:xfrm>
            <a:off x="252094" y="1200151"/>
            <a:ext cx="1810521" cy="3394472"/>
          </a:xfrm>
        </p:spPr>
        <p:txBody>
          <a:bodyPr vert="horz" lIns="0" tIns="0" rIns="0" bIns="0" rtlCol="0" anchor="t">
            <a:noAutofit/>
          </a:bodyPr>
          <a:lstStyle/>
          <a:p>
            <a:pPr marL="0" indent="0">
              <a:buNone/>
            </a:pPr>
            <a:r>
              <a:rPr lang="en-US" sz="1800" dirty="0">
                <a:cs typeface="Arial"/>
              </a:rPr>
              <a:t>You do...</a:t>
            </a:r>
            <a:endParaRPr lang="en-US" dirty="0">
              <a:cs typeface="Arial"/>
            </a:endParaRPr>
          </a:p>
          <a:p>
            <a:r>
              <a:rPr lang="en-US" sz="1800" dirty="0">
                <a:cs typeface="Arial"/>
              </a:rPr>
              <a:t>Practice</a:t>
            </a:r>
            <a:endParaRPr lang="en-US" dirty="0">
              <a:cs typeface="Arial"/>
            </a:endParaRPr>
          </a:p>
          <a:p>
            <a:r>
              <a:rPr lang="en-US" sz="1800" dirty="0">
                <a:cs typeface="Arial"/>
              </a:rPr>
              <a:t>Reflection</a:t>
            </a:r>
            <a:endParaRPr lang="en-US" dirty="0">
              <a:cs typeface="Arial"/>
            </a:endParaRPr>
          </a:p>
          <a:p>
            <a:r>
              <a:rPr lang="en-US" sz="1800" dirty="0">
                <a:cs typeface="Arial"/>
              </a:rPr>
              <a:t>Metacognition</a:t>
            </a:r>
            <a:endParaRPr lang="en-US" dirty="0">
              <a:cs typeface="Arial"/>
            </a:endParaRPr>
          </a:p>
          <a:p>
            <a:r>
              <a:rPr lang="en-US" sz="1800" dirty="0">
                <a:cs typeface="Arial"/>
              </a:rPr>
              <a:t>Growth mindset. </a:t>
            </a:r>
            <a:endParaRPr lang="en-US" dirty="0">
              <a:cs typeface="Arial"/>
            </a:endParaRPr>
          </a:p>
        </p:txBody>
      </p:sp>
      <p:pic>
        <p:nvPicPr>
          <p:cNvPr id="7" name="Picture 6" descr="Screenshot of the Reflect the scaffold template to highlight questions and word count.">
            <a:extLst>
              <a:ext uri="{FF2B5EF4-FFF2-40B4-BE49-F238E27FC236}">
                <a16:creationId xmlns:a16="http://schemas.microsoft.com/office/drawing/2014/main" id="{39A0871E-EC49-48DB-82B6-7E5118AFAA2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094080" y="233165"/>
            <a:ext cx="4636011" cy="4515966"/>
          </a:xfrm>
          <a:prstGeom prst="rect">
            <a:avLst/>
          </a:prstGeom>
        </p:spPr>
      </p:pic>
      <p:sp>
        <p:nvSpPr>
          <p:cNvPr id="4" name="Footer Placeholder 3">
            <a:extLst>
              <a:ext uri="{FF2B5EF4-FFF2-40B4-BE49-F238E27FC236}">
                <a16:creationId xmlns:a16="http://schemas.microsoft.com/office/drawing/2014/main" id="{388E7D3C-48AF-43F7-B8FE-CFF40D3EF72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28857E-D7CA-404C-8F35-F24633C2FF8D}"/>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20</a:t>
            </a:fld>
            <a:endParaRPr lang="en-GB"/>
          </a:p>
        </p:txBody>
      </p:sp>
    </p:spTree>
    <p:extLst>
      <p:ext uri="{BB962C8B-B14F-4D97-AF65-F5344CB8AC3E}">
        <p14:creationId xmlns:p14="http://schemas.microsoft.com/office/powerpoint/2010/main" val="6284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09B3-9B75-437F-B9D7-0A9471D2823C}"/>
              </a:ext>
            </a:extLst>
          </p:cNvPr>
          <p:cNvSpPr>
            <a:spLocks noGrp="1"/>
          </p:cNvSpPr>
          <p:nvPr>
            <p:ph type="title"/>
          </p:nvPr>
        </p:nvSpPr>
        <p:spPr/>
        <p:txBody>
          <a:bodyPr>
            <a:normAutofit/>
          </a:bodyPr>
          <a:lstStyle/>
          <a:p>
            <a:r>
              <a:rPr lang="en-GB" dirty="0"/>
              <a:t>Why? 2</a:t>
            </a:r>
            <a:endParaRPr lang="en-US" dirty="0"/>
          </a:p>
        </p:txBody>
      </p:sp>
      <p:sp>
        <p:nvSpPr>
          <p:cNvPr id="9" name="Content Placeholder 8">
            <a:extLst>
              <a:ext uri="{FF2B5EF4-FFF2-40B4-BE49-F238E27FC236}">
                <a16:creationId xmlns:a16="http://schemas.microsoft.com/office/drawing/2014/main" id="{57A516D3-FE89-4FAB-ABB6-D6FF74C38030}"/>
              </a:ext>
            </a:extLst>
          </p:cNvPr>
          <p:cNvSpPr>
            <a:spLocks noGrp="1"/>
          </p:cNvSpPr>
          <p:nvPr>
            <p:ph idx="1"/>
          </p:nvPr>
        </p:nvSpPr>
        <p:spPr>
          <a:xfrm>
            <a:off x="252094" y="1200151"/>
            <a:ext cx="1810521" cy="3394472"/>
          </a:xfrm>
        </p:spPr>
        <p:txBody>
          <a:bodyPr vert="horz" lIns="0" tIns="0" rIns="0" bIns="0" rtlCol="0" anchor="t">
            <a:noAutofit/>
          </a:bodyPr>
          <a:lstStyle/>
          <a:p>
            <a:pPr marL="0" indent="0">
              <a:buNone/>
            </a:pPr>
            <a:r>
              <a:rPr lang="en-US" sz="1800" dirty="0">
                <a:cs typeface="Arial"/>
              </a:rPr>
              <a:t>You get...</a:t>
            </a:r>
          </a:p>
          <a:p>
            <a:r>
              <a:rPr lang="en-US" sz="1800" dirty="0">
                <a:cs typeface="Arial"/>
              </a:rPr>
              <a:t>Supportive feedback.</a:t>
            </a:r>
          </a:p>
          <a:p>
            <a:r>
              <a:rPr lang="en-US" sz="1800" dirty="0">
                <a:cs typeface="Arial"/>
              </a:rPr>
              <a:t>Caveats and suggestions.</a:t>
            </a:r>
          </a:p>
        </p:txBody>
      </p:sp>
      <p:pic>
        <p:nvPicPr>
          <p:cNvPr id="7" name="Picture 6" descr="Screenshot showing feedback from to reviewers to highlight it is supportive and provides additional suggestions.">
            <a:extLst>
              <a:ext uri="{FF2B5EF4-FFF2-40B4-BE49-F238E27FC236}">
                <a16:creationId xmlns:a16="http://schemas.microsoft.com/office/drawing/2014/main" id="{F19ADB49-D194-448B-93C9-10C6227862E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152299" y="555526"/>
            <a:ext cx="3449551" cy="4211737"/>
          </a:xfrm>
          <a:prstGeom prst="rect">
            <a:avLst/>
          </a:prstGeom>
        </p:spPr>
      </p:pic>
      <p:sp>
        <p:nvSpPr>
          <p:cNvPr id="5" name="Slide Number Placeholder 4">
            <a:extLst>
              <a:ext uri="{FF2B5EF4-FFF2-40B4-BE49-F238E27FC236}">
                <a16:creationId xmlns:a16="http://schemas.microsoft.com/office/drawing/2014/main" id="{1A28857E-D7CA-404C-8F35-F24633C2FF8D}"/>
              </a:ext>
              <a:ext uri="{C183D7F6-B498-43B3-948B-1728B52AA6E4}">
                <adec:decorative xmlns:adec="http://schemas.microsoft.com/office/drawing/2017/decorative" val="1"/>
              </a:ext>
            </a:extLst>
          </p:cNvPr>
          <p:cNvSpPr>
            <a:spLocks noGrp="1"/>
          </p:cNvSpPr>
          <p:nvPr>
            <p:ph type="sldNum" sz="quarter" idx="12"/>
          </p:nvPr>
        </p:nvSpPr>
        <p:spPr/>
        <p:txBody>
          <a:bodyPr/>
          <a:lstStyle/>
          <a:p>
            <a:fld id="{E038A499-7ABC-47F0-A17C-380996356C13}" type="slidenum">
              <a:rPr lang="en-GB" smtClean="0"/>
              <a:t>21</a:t>
            </a:fld>
            <a:endParaRPr lang="en-GB"/>
          </a:p>
        </p:txBody>
      </p:sp>
    </p:spTree>
    <p:extLst>
      <p:ext uri="{BB962C8B-B14F-4D97-AF65-F5344CB8AC3E}">
        <p14:creationId xmlns:p14="http://schemas.microsoft.com/office/powerpoint/2010/main" val="58677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B7024-4A06-4CB4-B324-2806370DC21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5" name="Title 4">
            <a:extLst>
              <a:ext uri="{FF2B5EF4-FFF2-40B4-BE49-F238E27FC236}">
                <a16:creationId xmlns:a16="http://schemas.microsoft.com/office/drawing/2014/main" id="{7B807A99-2DD0-47F8-AA68-91794FFC366D}"/>
              </a:ext>
            </a:extLst>
          </p:cNvPr>
          <p:cNvSpPr>
            <a:spLocks noGrp="1"/>
          </p:cNvSpPr>
          <p:nvPr>
            <p:ph type="title"/>
          </p:nvPr>
        </p:nvSpPr>
        <p:spPr/>
        <p:txBody>
          <a:bodyPr>
            <a:normAutofit/>
          </a:bodyPr>
          <a:lstStyle/>
          <a:p>
            <a:r>
              <a:rPr lang="en-GB" sz="2400" b="0" dirty="0"/>
              <a:t>Seeing others' reflections and resources</a:t>
            </a:r>
          </a:p>
        </p:txBody>
      </p:sp>
      <p:pic>
        <p:nvPicPr>
          <p:cNvPr id="4" name="Picture 3" descr="Screenshot showing the Awarded Practice area of the Enghance DTP showing search filters.">
            <a:extLst>
              <a:ext uri="{FF2B5EF4-FFF2-40B4-BE49-F238E27FC236}">
                <a16:creationId xmlns:a16="http://schemas.microsoft.com/office/drawing/2014/main" id="{F2FDD6E0-9F2E-4A23-8EA9-9F3BEC7B512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59632" y="576419"/>
            <a:ext cx="7277671" cy="4327137"/>
          </a:xfrm>
          <a:prstGeom prst="rect">
            <a:avLst/>
          </a:prstGeom>
        </p:spPr>
      </p:pic>
    </p:spTree>
    <p:extLst>
      <p:ext uri="{BB962C8B-B14F-4D97-AF65-F5344CB8AC3E}">
        <p14:creationId xmlns:p14="http://schemas.microsoft.com/office/powerpoint/2010/main" val="335842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52ADB6-B48A-40D8-9CFB-3B41334B5657}"/>
              </a:ext>
            </a:extLst>
          </p:cNvPr>
          <p:cNvSpPr>
            <a:spLocks noGrp="1"/>
          </p:cNvSpPr>
          <p:nvPr>
            <p:ph type="title"/>
          </p:nvPr>
        </p:nvSpPr>
        <p:spPr>
          <a:xfrm>
            <a:off x="232952" y="249901"/>
            <a:ext cx="4051018" cy="699425"/>
          </a:xfrm>
        </p:spPr>
        <p:txBody>
          <a:bodyPr/>
          <a:lstStyle/>
          <a:p>
            <a:r>
              <a:rPr lang="en-GB" sz="2400" dirty="0"/>
              <a:t>Webinars Recordings </a:t>
            </a:r>
            <a:r>
              <a:rPr lang="en-GB" sz="2400" b="0" dirty="0"/>
              <a:t>- </a:t>
            </a:r>
          </a:p>
        </p:txBody>
      </p:sp>
      <p:graphicFrame>
        <p:nvGraphicFramePr>
          <p:cNvPr id="6" name="Table 6" descr="There are six webinars available in the series to-date">
            <a:extLst>
              <a:ext uri="{FF2B5EF4-FFF2-40B4-BE49-F238E27FC236}">
                <a16:creationId xmlns:a16="http://schemas.microsoft.com/office/drawing/2014/main" id="{705D7782-C179-4BAB-BF76-3EE151D1DA73}"/>
              </a:ext>
            </a:extLst>
          </p:cNvPr>
          <p:cNvGraphicFramePr>
            <a:graphicFrameLocks noGrp="1"/>
          </p:cNvGraphicFramePr>
          <p:nvPr>
            <p:extLst>
              <p:ext uri="{D42A27DB-BD31-4B8C-83A1-F6EECF244321}">
                <p14:modId xmlns:p14="http://schemas.microsoft.com/office/powerpoint/2010/main" val="1953992105"/>
              </p:ext>
            </p:extLst>
          </p:nvPr>
        </p:nvGraphicFramePr>
        <p:xfrm>
          <a:off x="232951" y="599613"/>
          <a:ext cx="8587522" cy="4663440"/>
        </p:xfrm>
        <a:graphic>
          <a:graphicData uri="http://schemas.openxmlformats.org/drawingml/2006/table">
            <a:tbl>
              <a:tblPr firstRow="1" bandRow="1">
                <a:tableStyleId>{5940675A-B579-460E-94D1-54222C63F5DA}</a:tableStyleId>
              </a:tblPr>
              <a:tblGrid>
                <a:gridCol w="4293761">
                  <a:extLst>
                    <a:ext uri="{9D8B030D-6E8A-4147-A177-3AD203B41FA5}">
                      <a16:colId xmlns:a16="http://schemas.microsoft.com/office/drawing/2014/main" val="3171811417"/>
                    </a:ext>
                  </a:extLst>
                </a:gridCol>
                <a:gridCol w="4293761">
                  <a:extLst>
                    <a:ext uri="{9D8B030D-6E8A-4147-A177-3AD203B41FA5}">
                      <a16:colId xmlns:a16="http://schemas.microsoft.com/office/drawing/2014/main" val="1109699970"/>
                    </a:ext>
                  </a:extLst>
                </a:gridCol>
              </a:tblGrid>
              <a:tr h="1737360">
                <a:tc>
                  <a:txBody>
                    <a:bodyPr/>
                    <a:lstStyle/>
                    <a:p>
                      <a:r>
                        <a:rPr lang="en-GB" sz="1800" b="1" dirty="0"/>
                        <a:t>Delivering through a virtual classroom</a:t>
                      </a:r>
                      <a:endParaRPr lang="en-GB" sz="1800" dirty="0"/>
                    </a:p>
                    <a:p>
                      <a:r>
                        <a:rPr lang="en-GB" sz="1800" dirty="0"/>
                        <a:t>How can you make a virtual classroom </a:t>
                      </a:r>
                    </a:p>
                    <a:p>
                      <a:r>
                        <a:rPr lang="en-GB" sz="1800" dirty="0"/>
                        <a:t>work in practice? We’ll explore tools </a:t>
                      </a:r>
                    </a:p>
                    <a:p>
                      <a:r>
                        <a:rPr lang="en-GB" sz="1800" dirty="0"/>
                        <a:t>and pedagogical approaches.</a:t>
                      </a:r>
                    </a:p>
                  </a:txBody>
                  <a:tcPr/>
                </a:tc>
                <a:tc>
                  <a:txBody>
                    <a:bodyPr/>
                    <a:lstStyle/>
                    <a:p>
                      <a:r>
                        <a:rPr lang="en-GB" sz="1800" b="1" dirty="0"/>
                        <a:t>Adapting content quickly to </a:t>
                      </a:r>
                    </a:p>
                    <a:p>
                      <a:r>
                        <a:rPr lang="en-GB" sz="1800" b="1" dirty="0"/>
                        <a:t>deliver online</a:t>
                      </a:r>
                    </a:p>
                    <a:p>
                      <a:r>
                        <a:rPr lang="en-GB" sz="1800" b="0" dirty="0"/>
                        <a:t>Adding audio or video to PowerPoint. Using tools like Nearpod together with Zoom to deliver a structured but interactive lesson.</a:t>
                      </a:r>
                    </a:p>
                  </a:txBody>
                  <a:tcPr/>
                </a:tc>
                <a:extLst>
                  <a:ext uri="{0D108BD9-81ED-4DB2-BD59-A6C34878D82A}">
                    <a16:rowId xmlns:a16="http://schemas.microsoft.com/office/drawing/2014/main" val="1373189275"/>
                  </a:ext>
                </a:extLst>
              </a:tr>
              <a:tr h="1463040">
                <a:tc>
                  <a:txBody>
                    <a:bodyPr/>
                    <a:lstStyle/>
                    <a:p>
                      <a:r>
                        <a:rPr lang="en-GB" sz="1800" b="1" dirty="0"/>
                        <a:t>Supporting learners in VLEs</a:t>
                      </a:r>
                    </a:p>
                    <a:p>
                      <a:r>
                        <a:rPr lang="en-GB" sz="1800" b="0" dirty="0"/>
                        <a:t>Find out how to use tools commonly available within VLEs to provide support for those learning independently online.</a:t>
                      </a:r>
                    </a:p>
                  </a:txBody>
                  <a:tcPr/>
                </a:tc>
                <a:tc>
                  <a:txBody>
                    <a:bodyPr/>
                    <a:lstStyle/>
                    <a:p>
                      <a:r>
                        <a:rPr lang="en-GB" sz="1800" b="1" dirty="0"/>
                        <a:t>Engaging learners in VLES</a:t>
                      </a:r>
                      <a:endParaRPr lang="en-GB" sz="1800" dirty="0"/>
                    </a:p>
                    <a:p>
                      <a:r>
                        <a:rPr lang="en-GB" sz="1800" dirty="0"/>
                        <a:t>We’ll explore how we can use the </a:t>
                      </a:r>
                    </a:p>
                    <a:p>
                      <a:r>
                        <a:rPr lang="en-GB" sz="1800" dirty="0"/>
                        <a:t>tools within VLEs to motivate and engage learners suddenly faced with learning independently.</a:t>
                      </a:r>
                    </a:p>
                  </a:txBody>
                  <a:tcPr/>
                </a:tc>
                <a:extLst>
                  <a:ext uri="{0D108BD9-81ED-4DB2-BD59-A6C34878D82A}">
                    <a16:rowId xmlns:a16="http://schemas.microsoft.com/office/drawing/2014/main" val="257718105"/>
                  </a:ext>
                </a:extLst>
              </a:tr>
              <a:tr h="1463040">
                <a:tc>
                  <a:txBody>
                    <a:bodyPr/>
                    <a:lstStyle/>
                    <a:p>
                      <a:r>
                        <a:rPr lang="en-GB" sz="1800" b="1" i="0" kern="1200" dirty="0">
                          <a:solidFill>
                            <a:schemeClr val="tx1"/>
                          </a:solidFill>
                          <a:effectLst/>
                          <a:latin typeface="+mn-lt"/>
                          <a:ea typeface="+mn-ea"/>
                          <a:cs typeface="+mn-cs"/>
                        </a:rPr>
                        <a:t>Making webinars inclusive</a:t>
                      </a:r>
                    </a:p>
                    <a:p>
                      <a:r>
                        <a:rPr lang="en-GB" sz="1800" b="0" i="0" kern="1200" dirty="0">
                          <a:solidFill>
                            <a:schemeClr val="tx1"/>
                          </a:solidFill>
                          <a:effectLst/>
                          <a:latin typeface="+mn-lt"/>
                          <a:ea typeface="+mn-ea"/>
                          <a:cs typeface="+mn-cs"/>
                        </a:rPr>
                        <a:t>Basic accessibility practices are</a:t>
                      </a:r>
                    </a:p>
                    <a:p>
                      <a:r>
                        <a:rPr lang="en-GB" sz="1800" b="0" i="0" kern="1200" dirty="0">
                          <a:solidFill>
                            <a:schemeClr val="tx1"/>
                          </a:solidFill>
                          <a:effectLst/>
                          <a:latin typeface="+mn-lt"/>
                          <a:ea typeface="+mn-ea"/>
                          <a:cs typeface="+mn-cs"/>
                        </a:rPr>
                        <a:t>vital to ensuring webinars are inclusive.</a:t>
                      </a:r>
                      <a:endParaRPr lang="en-GB" sz="1800" b="0" dirty="0"/>
                    </a:p>
                  </a:txBody>
                  <a:tcPr/>
                </a:tc>
                <a:tc>
                  <a:txBody>
                    <a:bodyPr/>
                    <a:lstStyle/>
                    <a:p>
                      <a:r>
                        <a:rPr lang="en-GB" sz="1800" b="1" i="0" kern="1200" dirty="0">
                          <a:solidFill>
                            <a:schemeClr val="tx1"/>
                          </a:solidFill>
                          <a:effectLst/>
                          <a:latin typeface="+mn-lt"/>
                          <a:ea typeface="+mn-ea"/>
                          <a:cs typeface="+mn-cs"/>
                        </a:rPr>
                        <a:t>Supporting learners with online reading skills </a:t>
                      </a:r>
                      <a:r>
                        <a:rPr lang="en-GB" sz="1800" b="0" i="0" kern="1200" dirty="0">
                          <a:solidFill>
                            <a:schemeClr val="tx1"/>
                          </a:solidFill>
                          <a:effectLst/>
                          <a:latin typeface="+mn-lt"/>
                          <a:ea typeface="+mn-ea"/>
                          <a:cs typeface="+mn-cs"/>
                        </a:rPr>
                        <a:t>Technology offers many ways of supporting learners with their online reading skills</a:t>
                      </a:r>
                      <a:endParaRPr lang="en-GB" sz="1800" b="1" dirty="0"/>
                    </a:p>
                  </a:txBody>
                  <a:tcPr/>
                </a:tc>
                <a:extLst>
                  <a:ext uri="{0D108BD9-81ED-4DB2-BD59-A6C34878D82A}">
                    <a16:rowId xmlns:a16="http://schemas.microsoft.com/office/drawing/2014/main" val="3101733016"/>
                  </a:ext>
                </a:extLst>
              </a:tr>
            </a:tbl>
          </a:graphicData>
        </a:graphic>
      </p:graphicFrame>
      <p:sp>
        <p:nvSpPr>
          <p:cNvPr id="10" name="Oval 9">
            <a:extLst>
              <a:ext uri="{FF2B5EF4-FFF2-40B4-BE49-F238E27FC236}">
                <a16:creationId xmlns:a16="http://schemas.microsoft.com/office/drawing/2014/main" id="{21AF036D-F2FD-4368-B054-F59FB2432EFA}"/>
              </a:ext>
              <a:ext uri="{C183D7F6-B498-43B3-948B-1728B52AA6E4}">
                <adec:decorative xmlns:adec="http://schemas.microsoft.com/office/drawing/2017/decorative" val="1"/>
              </a:ext>
            </a:extLst>
          </p:cNvPr>
          <p:cNvSpPr/>
          <p:nvPr/>
        </p:nvSpPr>
        <p:spPr>
          <a:xfrm>
            <a:off x="3933726" y="2412159"/>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3</a:t>
            </a:r>
          </a:p>
        </p:txBody>
      </p:sp>
      <p:sp>
        <p:nvSpPr>
          <p:cNvPr id="12" name="Oval 11">
            <a:extLst>
              <a:ext uri="{FF2B5EF4-FFF2-40B4-BE49-F238E27FC236}">
                <a16:creationId xmlns:a16="http://schemas.microsoft.com/office/drawing/2014/main" id="{652C90C5-E85D-486B-9535-9D053D6ADC48}"/>
              </a:ext>
              <a:ext uri="{C183D7F6-B498-43B3-948B-1728B52AA6E4}">
                <adec:decorative xmlns:adec="http://schemas.microsoft.com/office/drawing/2017/decorative" val="1"/>
              </a:ext>
            </a:extLst>
          </p:cNvPr>
          <p:cNvSpPr/>
          <p:nvPr/>
        </p:nvSpPr>
        <p:spPr>
          <a:xfrm>
            <a:off x="3933726" y="837483"/>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13" name="Oval 12">
            <a:extLst>
              <a:ext uri="{FF2B5EF4-FFF2-40B4-BE49-F238E27FC236}">
                <a16:creationId xmlns:a16="http://schemas.microsoft.com/office/drawing/2014/main" id="{224F812C-98A4-4AB8-8BC9-24125B3AB495}"/>
              </a:ext>
              <a:ext uri="{C183D7F6-B498-43B3-948B-1728B52AA6E4}">
                <adec:decorative xmlns:adec="http://schemas.microsoft.com/office/drawing/2017/decorative" val="1"/>
              </a:ext>
            </a:extLst>
          </p:cNvPr>
          <p:cNvSpPr/>
          <p:nvPr/>
        </p:nvSpPr>
        <p:spPr>
          <a:xfrm>
            <a:off x="8195783" y="806904"/>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2</a:t>
            </a:r>
          </a:p>
        </p:txBody>
      </p:sp>
      <p:sp>
        <p:nvSpPr>
          <p:cNvPr id="14" name="Oval 13">
            <a:extLst>
              <a:ext uri="{FF2B5EF4-FFF2-40B4-BE49-F238E27FC236}">
                <a16:creationId xmlns:a16="http://schemas.microsoft.com/office/drawing/2014/main" id="{1FA2277E-6D52-4C1B-A6A8-57960A8145D3}"/>
              </a:ext>
              <a:ext uri="{C183D7F6-B498-43B3-948B-1728B52AA6E4}">
                <adec:decorative xmlns:adec="http://schemas.microsoft.com/office/drawing/2017/decorative" val="1"/>
              </a:ext>
            </a:extLst>
          </p:cNvPr>
          <p:cNvSpPr/>
          <p:nvPr/>
        </p:nvSpPr>
        <p:spPr>
          <a:xfrm>
            <a:off x="8228667" y="2403141"/>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4</a:t>
            </a:r>
          </a:p>
        </p:txBody>
      </p:sp>
      <p:sp>
        <p:nvSpPr>
          <p:cNvPr id="15" name="Oval 14">
            <a:extLst>
              <a:ext uri="{FF2B5EF4-FFF2-40B4-BE49-F238E27FC236}">
                <a16:creationId xmlns:a16="http://schemas.microsoft.com/office/drawing/2014/main" id="{F3FA594C-E3AC-4881-BE1D-AF3099DEF6E5}"/>
              </a:ext>
              <a:ext uri="{C183D7F6-B498-43B3-948B-1728B52AA6E4}">
                <adec:decorative xmlns:adec="http://schemas.microsoft.com/office/drawing/2017/decorative" val="1"/>
              </a:ext>
            </a:extLst>
          </p:cNvPr>
          <p:cNvSpPr/>
          <p:nvPr/>
        </p:nvSpPr>
        <p:spPr>
          <a:xfrm>
            <a:off x="3933726" y="3841254"/>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5</a:t>
            </a:r>
          </a:p>
        </p:txBody>
      </p:sp>
      <p:sp>
        <p:nvSpPr>
          <p:cNvPr id="4" name="TextBox 3">
            <a:extLst>
              <a:ext uri="{FF2B5EF4-FFF2-40B4-BE49-F238E27FC236}">
                <a16:creationId xmlns:a16="http://schemas.microsoft.com/office/drawing/2014/main" id="{C8E1F918-E7A0-4A80-8C94-20EE74522401}"/>
              </a:ext>
              <a:ext uri="{C183D7F6-B498-43B3-948B-1728B52AA6E4}">
                <adec:decorative xmlns:adec="http://schemas.microsoft.com/office/drawing/2017/decorative" val="1"/>
              </a:ext>
            </a:extLst>
          </p:cNvPr>
          <p:cNvSpPr txBox="1"/>
          <p:nvPr/>
        </p:nvSpPr>
        <p:spPr>
          <a:xfrm>
            <a:off x="4572001" y="99867"/>
            <a:ext cx="4275896" cy="430887"/>
          </a:xfrm>
          <a:prstGeom prst="rect">
            <a:avLst/>
          </a:prstGeom>
          <a:noFill/>
        </p:spPr>
        <p:txBody>
          <a:bodyPr wrap="square" lIns="0" tIns="0" rIns="0" bIns="0" rtlCol="0">
            <a:spAutoFit/>
          </a:bodyPr>
          <a:lstStyle/>
          <a:p>
            <a:r>
              <a:rPr lang="en-GB" sz="2800" b="1" dirty="0">
                <a:hlinkClick r:id="rId3"/>
              </a:rPr>
              <a:t>https://bit.ly/2UIGoUK</a:t>
            </a:r>
            <a:endParaRPr lang="en-GB" sz="2800" b="1" dirty="0"/>
          </a:p>
        </p:txBody>
      </p:sp>
      <p:sp>
        <p:nvSpPr>
          <p:cNvPr id="16" name="Oval 15">
            <a:extLst>
              <a:ext uri="{FF2B5EF4-FFF2-40B4-BE49-F238E27FC236}">
                <a16:creationId xmlns:a16="http://schemas.microsoft.com/office/drawing/2014/main" id="{418DA784-1183-4F68-BD07-A1AA0A23DAD3}"/>
              </a:ext>
              <a:ext uri="{C183D7F6-B498-43B3-948B-1728B52AA6E4}">
                <adec:decorative xmlns:adec="http://schemas.microsoft.com/office/drawing/2017/decorative" val="1"/>
              </a:ext>
            </a:extLst>
          </p:cNvPr>
          <p:cNvSpPr/>
          <p:nvPr/>
        </p:nvSpPr>
        <p:spPr>
          <a:xfrm>
            <a:off x="8228667" y="3833097"/>
            <a:ext cx="441846" cy="319184"/>
          </a:xfrm>
          <a:prstGeom prst="ellipse">
            <a:avLst/>
          </a:prstGeom>
          <a:solidFill>
            <a:schemeClr val="accent2"/>
          </a:solidFill>
          <a:ln w="12700">
            <a:solidFill>
              <a:srgbClr val="E51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6</a:t>
            </a:r>
          </a:p>
        </p:txBody>
      </p:sp>
    </p:spTree>
    <p:extLst>
      <p:ext uri="{BB962C8B-B14F-4D97-AF65-F5344CB8AC3E}">
        <p14:creationId xmlns:p14="http://schemas.microsoft.com/office/powerpoint/2010/main" val="218452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C7B386-E8CB-43F7-9925-AB4DCD70695F}"/>
              </a:ext>
            </a:extLst>
          </p:cNvPr>
          <p:cNvSpPr>
            <a:spLocks noGrp="1"/>
          </p:cNvSpPr>
          <p:nvPr>
            <p:ph type="ctrTitle"/>
          </p:nvPr>
        </p:nvSpPr>
        <p:spPr>
          <a:xfrm>
            <a:off x="2447280" y="1455480"/>
            <a:ext cx="6408720" cy="1602360"/>
          </a:xfrm>
        </p:spPr>
        <p:txBody>
          <a:bodyPr/>
          <a:lstStyle/>
          <a:p>
            <a:r>
              <a:rPr lang="en-GB" sz="4000" dirty="0"/>
              <a:t>Review and feedback</a:t>
            </a:r>
            <a:br>
              <a:rPr lang="en-GB" dirty="0"/>
            </a:br>
            <a:endParaRPr lang="en-GB" dirty="0"/>
          </a:p>
        </p:txBody>
      </p:sp>
      <p:sp>
        <p:nvSpPr>
          <p:cNvPr id="4" name="Subtitle 4">
            <a:extLst>
              <a:ext uri="{FF2B5EF4-FFF2-40B4-BE49-F238E27FC236}">
                <a16:creationId xmlns:a16="http://schemas.microsoft.com/office/drawing/2014/main" id="{A3D2504B-533F-4058-9743-4C2EC31B3843}"/>
              </a:ext>
              <a:ext uri="{C183D7F6-B498-43B3-948B-1728B52AA6E4}">
                <adec:decorative xmlns:adec="http://schemas.microsoft.com/office/drawing/2017/decorative" val="1"/>
              </a:ext>
            </a:extLst>
          </p:cNvPr>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9054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144D4C-0ACC-46B6-9FDF-6CECFEB07419}"/>
              </a:ext>
            </a:extLst>
          </p:cNvPr>
          <p:cNvSpPr txBox="1">
            <a:spLocks/>
          </p:cNvSpPr>
          <p:nvPr/>
        </p:nvSpPr>
        <p:spPr>
          <a:xfrm>
            <a:off x="232950" y="249900"/>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all" baseline="0">
                <a:solidFill>
                  <a:schemeClr val="tx1"/>
                </a:solidFill>
                <a:latin typeface="+mj-lt"/>
                <a:ea typeface="+mj-ea"/>
                <a:cs typeface="+mj-cs"/>
              </a:defRPr>
            </a:lvl1pPr>
          </a:lstStyle>
          <a:p>
            <a:r>
              <a:rPr lang="en-GB" dirty="0"/>
              <a:t>webinar Aim</a:t>
            </a:r>
          </a:p>
        </p:txBody>
      </p:sp>
      <p:sp>
        <p:nvSpPr>
          <p:cNvPr id="8" name="Rectangle 7">
            <a:extLst>
              <a:ext uri="{FF2B5EF4-FFF2-40B4-BE49-F238E27FC236}">
                <a16:creationId xmlns:a16="http://schemas.microsoft.com/office/drawing/2014/main" id="{6B118BFE-2D08-4E21-8F7C-BB26DA88D36D}"/>
              </a:ext>
            </a:extLst>
          </p:cNvPr>
          <p:cNvSpPr/>
          <p:nvPr/>
        </p:nvSpPr>
        <p:spPr>
          <a:xfrm>
            <a:off x="123536" y="578633"/>
            <a:ext cx="8559894" cy="707886"/>
          </a:xfrm>
          <a:prstGeom prst="rect">
            <a:avLst/>
          </a:prstGeom>
        </p:spPr>
        <p:txBody>
          <a:bodyPr wrap="square">
            <a:spAutoFit/>
          </a:bodyPr>
          <a:lstStyle/>
          <a:p>
            <a:r>
              <a:rPr lang="en-US" sz="2000" dirty="0"/>
              <a:t>To </a:t>
            </a:r>
            <a:r>
              <a:rPr lang="en-GB" sz="2000" dirty="0"/>
              <a:t>explore how webinars can reduce barriers for all learners, especially those with disabilities.</a:t>
            </a:r>
            <a:endParaRPr lang="en-GB" dirty="0"/>
          </a:p>
        </p:txBody>
      </p:sp>
      <p:sp>
        <p:nvSpPr>
          <p:cNvPr id="2" name="Title 1"/>
          <p:cNvSpPr>
            <a:spLocks noGrp="1"/>
          </p:cNvSpPr>
          <p:nvPr>
            <p:ph type="title"/>
          </p:nvPr>
        </p:nvSpPr>
        <p:spPr>
          <a:xfrm>
            <a:off x="236519" y="1625338"/>
            <a:ext cx="8437563" cy="349712"/>
          </a:xfrm>
        </p:spPr>
        <p:txBody>
          <a:bodyPr/>
          <a:lstStyle/>
          <a:p>
            <a:r>
              <a:rPr lang="en-GB" dirty="0"/>
              <a:t>webinar objectives</a:t>
            </a:r>
          </a:p>
        </p:txBody>
      </p:sp>
      <p:sp>
        <p:nvSpPr>
          <p:cNvPr id="3" name="Content Placeholder 2"/>
          <p:cNvSpPr>
            <a:spLocks noGrp="1"/>
          </p:cNvSpPr>
          <p:nvPr>
            <p:ph type="body" sz="quarter" idx="13"/>
          </p:nvPr>
        </p:nvSpPr>
        <p:spPr>
          <a:xfrm>
            <a:off x="232950" y="1975049"/>
            <a:ext cx="8450480" cy="2906646"/>
          </a:xfrm>
        </p:spPr>
        <p:txBody>
          <a:bodyPr>
            <a:normAutofit fontScale="70000" lnSpcReduction="20000"/>
          </a:bodyPr>
          <a:lstStyle/>
          <a:p>
            <a:pPr marL="571500" lvl="0" indent="-571500">
              <a:lnSpc>
                <a:spcPct val="120000"/>
              </a:lnSpc>
              <a:buFont typeface="Arial" panose="020B0604020202020204" pitchFamily="34" charset="0"/>
              <a:buChar char="•"/>
            </a:pPr>
            <a:r>
              <a:rPr lang="en-US" dirty="0">
                <a:solidFill>
                  <a:schemeClr val="tx1"/>
                </a:solidFill>
              </a:rPr>
              <a:t>Learning to learn (and teach) online</a:t>
            </a:r>
          </a:p>
          <a:p>
            <a:pPr marL="571500" lvl="0" indent="-571500">
              <a:lnSpc>
                <a:spcPct val="120000"/>
              </a:lnSpc>
              <a:buFont typeface="Arial" panose="020B0604020202020204" pitchFamily="34" charset="0"/>
              <a:buChar char="•"/>
            </a:pPr>
            <a:r>
              <a:rPr lang="en-GB" dirty="0">
                <a:solidFill>
                  <a:schemeClr val="tx1"/>
                </a:solidFill>
              </a:rPr>
              <a:t>Thinking inclusively</a:t>
            </a:r>
          </a:p>
          <a:p>
            <a:pPr marL="571500" lvl="0" indent="-571500">
              <a:lnSpc>
                <a:spcPct val="120000"/>
              </a:lnSpc>
              <a:buFont typeface="Arial" panose="020B0604020202020204" pitchFamily="34" charset="0"/>
              <a:buChar char="•"/>
            </a:pPr>
            <a:r>
              <a:rPr lang="en-GB" dirty="0">
                <a:solidFill>
                  <a:schemeClr val="tx1"/>
                </a:solidFill>
              </a:rPr>
              <a:t>Minimising barriers</a:t>
            </a:r>
          </a:p>
          <a:p>
            <a:pPr marL="571500" lvl="0" indent="-571500">
              <a:lnSpc>
                <a:spcPct val="120000"/>
              </a:lnSpc>
              <a:buFont typeface="Arial" panose="020B0604020202020204" pitchFamily="34" charset="0"/>
              <a:buChar char="•"/>
            </a:pPr>
            <a:r>
              <a:rPr lang="en-GB" dirty="0">
                <a:solidFill>
                  <a:schemeClr val="tx1"/>
                </a:solidFill>
              </a:rPr>
              <a:t>Identify relevant Enhance supporting modules</a:t>
            </a:r>
          </a:p>
          <a:p>
            <a:pPr marL="571500" lvl="0" indent="-571500">
              <a:lnSpc>
                <a:spcPct val="120000"/>
              </a:lnSpc>
              <a:buFont typeface="Arial" panose="020B0604020202020204" pitchFamily="34" charset="0"/>
              <a:buChar char="•"/>
            </a:pPr>
            <a:r>
              <a:rPr lang="en-GB" dirty="0">
                <a:solidFill>
                  <a:schemeClr val="tx1"/>
                </a:solidFill>
              </a:rPr>
              <a:t>Understanding the reflection and badging process that provides you with professional feedback</a:t>
            </a:r>
          </a:p>
          <a:p>
            <a:pPr marL="571500" lvl="0" indent="-571500">
              <a:lnSpc>
                <a:spcPct val="120000"/>
              </a:lnSpc>
              <a:buFont typeface="Arial" panose="020B0604020202020204" pitchFamily="34" charset="0"/>
              <a:buChar char="•"/>
            </a:pPr>
            <a:r>
              <a:rPr lang="en-GB" dirty="0">
                <a:solidFill>
                  <a:schemeClr val="tx1"/>
                </a:solidFill>
              </a:rPr>
              <a:t>Identify further sources of support and guidance</a:t>
            </a:r>
          </a:p>
        </p:txBody>
      </p:sp>
    </p:spTree>
    <p:extLst>
      <p:ext uri="{BB962C8B-B14F-4D97-AF65-F5344CB8AC3E}">
        <p14:creationId xmlns:p14="http://schemas.microsoft.com/office/powerpoint/2010/main" val="351429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Alistair McNaught</a:t>
            </a:r>
          </a:p>
        </p:txBody>
      </p:sp>
      <p:sp>
        <p:nvSpPr>
          <p:cNvPr id="5" name="Subtitle 4"/>
          <p:cNvSpPr>
            <a:spLocks noGrp="1"/>
          </p:cNvSpPr>
          <p:nvPr>
            <p:ph type="subTitle" idx="1"/>
          </p:nvPr>
        </p:nvSpPr>
        <p:spPr/>
        <p:txBody>
          <a:bodyPr/>
          <a:lstStyle/>
          <a:p>
            <a:r>
              <a:rPr lang="en-GB" dirty="0"/>
              <a:t>alistair.mcnaught@outlook.com</a:t>
            </a:r>
          </a:p>
        </p:txBody>
      </p:sp>
      <p:sp>
        <p:nvSpPr>
          <p:cNvPr id="6" name="Subtitle 4">
            <a:extLst>
              <a:ext uri="{FF2B5EF4-FFF2-40B4-BE49-F238E27FC236}">
                <a16:creationId xmlns:a16="http://schemas.microsoft.com/office/drawing/2014/main" id="{74EA29C3-6A9B-4B73-BAD7-3918D6E68075}"/>
              </a:ext>
            </a:extLst>
          </p:cNvPr>
          <p:cNvSpPr txBox="1">
            <a:spLocks/>
          </p:cNvSpPr>
          <p:nvPr/>
        </p:nvSpPr>
        <p:spPr>
          <a:xfrm>
            <a:off x="2446020" y="2073027"/>
            <a:ext cx="6409980" cy="483056"/>
          </a:xfrm>
          <a:prstGeom prst="rect">
            <a:avLst/>
          </a:prstGeom>
          <a:noFill/>
        </p:spPr>
        <p:txBody>
          <a:bodyPr vert="horz" lIns="144000" tIns="0" rIns="0" bIns="0" rtlCol="0" anchor="t" anchorCtr="0">
            <a:normAutofit/>
          </a:bodyPr>
          <a:lstStyle>
            <a:lvl1pPr marL="0" indent="0" algn="l" defTabSz="914400" rtl="0" eaLnBrk="1" latinLnBrk="0" hangingPunct="1">
              <a:lnSpc>
                <a:spcPts val="1900"/>
              </a:lnSpc>
              <a:spcBef>
                <a:spcPct val="0"/>
              </a:spcBef>
              <a:buFont typeface="Arial" panose="020B0604020202020204" pitchFamily="34" charset="0"/>
              <a:buNone/>
              <a:defRPr lang="en-GB" sz="1600" b="0" kern="1200" cap="all" baseline="0" dirty="0">
                <a:solidFill>
                  <a:schemeClr val="tx1"/>
                </a:solidFill>
                <a:latin typeface="+mj-lt"/>
                <a:ea typeface="+mj-ea"/>
                <a:cs typeface="+mj-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a:t>Sally BETTS</a:t>
            </a:r>
          </a:p>
          <a:p>
            <a:r>
              <a:rPr lang="en-GB" dirty="0"/>
              <a:t>SALLY.BETTS@IDEAS4LEARNING.CO.UK</a:t>
            </a:r>
          </a:p>
        </p:txBody>
      </p:sp>
    </p:spTree>
    <p:extLst>
      <p:ext uri="{BB962C8B-B14F-4D97-AF65-F5344CB8AC3E}">
        <p14:creationId xmlns:p14="http://schemas.microsoft.com/office/powerpoint/2010/main" val="144067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C183D7F6-B498-43B3-948B-1728B52AA6E4}">
                <adec:decorative xmlns:adec="http://schemas.microsoft.com/office/drawing/2017/decorative" val="0"/>
              </a:ext>
            </a:extLst>
          </p:cNvPr>
          <p:cNvSpPr>
            <a:spLocks noGrp="1"/>
          </p:cNvSpPr>
          <p:nvPr>
            <p:ph type="title" idx="4294967295"/>
          </p:nvPr>
        </p:nvSpPr>
        <p:spPr>
          <a:xfrm>
            <a:off x="233363" y="627063"/>
            <a:ext cx="5130800" cy="3876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2700"/>
              </a:lnSpc>
              <a:spcBef>
                <a:spcPts val="0"/>
              </a:spcBef>
              <a:spcAft>
                <a:spcPts val="0"/>
              </a:spcAft>
              <a:buClrTx/>
              <a:buSzTx/>
              <a:buFont typeface="Arial" panose="020B0604020202020204" pitchFamily="34" charset="0"/>
              <a:buNone/>
              <a:tabLst/>
              <a:defRPr/>
            </a:pPr>
            <a:r>
              <a:rPr kumimoji="0" lang="en-GB" sz="2700" b="1" i="0" u="none" strike="noStrike" kern="1200" cap="none" spc="0" normalizeH="0" baseline="0" noProof="0" dirty="0">
                <a:ln>
                  <a:noFill/>
                </a:ln>
                <a:solidFill>
                  <a:schemeClr val="tx1"/>
                </a:solidFill>
                <a:effectLst/>
                <a:uLnTx/>
                <a:uFillTx/>
                <a:latin typeface="+mn-lt"/>
                <a:ea typeface="+mn-ea"/>
                <a:cs typeface="+mn-cs"/>
              </a:rPr>
              <a:t>Chat &amp; feedback</a:t>
            </a:r>
          </a:p>
          <a:p>
            <a:pPr marL="0" marR="0" lvl="0" indent="0" algn="l" defTabSz="914400" rtl="0" eaLnBrk="1" fontAlgn="auto" latinLnBrk="0" hangingPunct="1">
              <a:lnSpc>
                <a:spcPts val="2700"/>
              </a:lnSpc>
              <a:spcBef>
                <a:spcPts val="0"/>
              </a:spcBef>
              <a:spcAft>
                <a:spcPts val="0"/>
              </a:spcAft>
              <a:buClrTx/>
              <a:buSzTx/>
              <a:buFont typeface="Arial" panose="020B0604020202020204" pitchFamily="34" charset="0"/>
              <a:buNone/>
              <a:tabLst/>
              <a:defRPr/>
            </a:pPr>
            <a:endParaRPr kumimoji="0" lang="en-GB" sz="2700" b="1"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Screenshot of the menu bar highlighting the Participant and Chat options.">
            <a:extLst>
              <a:ext uri="{FF2B5EF4-FFF2-40B4-BE49-F238E27FC236}">
                <a16:creationId xmlns:a16="http://schemas.microsoft.com/office/drawing/2014/main" id="{BDB6F7E1-7E4C-4445-B3B6-FAA28A4747B7}"/>
              </a:ext>
            </a:extLst>
          </p:cNvPr>
          <p:cNvPicPr>
            <a:picLocks noChangeAspect="1"/>
          </p:cNvPicPr>
          <p:nvPr/>
        </p:nvPicPr>
        <p:blipFill rotWithShape="1">
          <a:blip r:embed="rId3"/>
          <a:srcRect l="7250" t="10589" r="27630" b="8420"/>
          <a:stretch/>
        </p:blipFill>
        <p:spPr>
          <a:xfrm>
            <a:off x="219984" y="1851670"/>
            <a:ext cx="4615246" cy="720080"/>
          </a:xfrm>
          <a:prstGeom prst="rect">
            <a:avLst/>
          </a:prstGeom>
        </p:spPr>
      </p:pic>
      <p:sp>
        <p:nvSpPr>
          <p:cNvPr id="24" name="Subtitle 2">
            <a:extLst>
              <a:ext uri="{C183D7F6-B498-43B3-948B-1728B52AA6E4}">
                <adec:decorative xmlns:adec="http://schemas.microsoft.com/office/drawing/2017/decorative" val="1"/>
              </a:ext>
            </a:extLst>
          </p:cNvPr>
          <p:cNvSpPr txBox="1">
            <a:spLocks/>
          </p:cNvSpPr>
          <p:nvPr/>
        </p:nvSpPr>
        <p:spPr>
          <a:xfrm>
            <a:off x="233363" y="194552"/>
            <a:ext cx="4930292" cy="360040"/>
          </a:xfrm>
          <a:prstGeom prst="rect">
            <a:avLst/>
          </a:prstGeom>
          <a:solidFill>
            <a:schemeClr val="accent3"/>
          </a:solidFill>
        </p:spPr>
        <p:txBody>
          <a:bodyPr lIns="72000" tIns="36000" bIns="0"/>
          <a:lstStyle>
            <a:lvl1pPr marL="0" indent="0" algn="l" defTabSz="914400" rtl="0" eaLnBrk="1" latinLnBrk="0" hangingPunct="1">
              <a:lnSpc>
                <a:spcPts val="1600"/>
              </a:lnSpc>
              <a:spcBef>
                <a:spcPts val="0"/>
              </a:spcBef>
              <a:buFont typeface="Arial" panose="020B0604020202020204" pitchFamily="34" charset="0"/>
              <a:buNone/>
              <a:tabLst>
                <a:tab pos="3946525" algn="r"/>
              </a:tabLst>
              <a:defRPr sz="9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FFC000"/>
                </a:solidFill>
              </a:rPr>
              <a:t>me, title</a:t>
            </a:r>
            <a:endParaRPr lang="en-GB" dirty="0">
              <a:solidFill>
                <a:srgbClr val="FFC000"/>
              </a:solidFill>
            </a:endParaRPr>
          </a:p>
        </p:txBody>
      </p:sp>
      <p:sp>
        <p:nvSpPr>
          <p:cNvPr id="9" name="Subtitle 2">
            <a:extLst>
              <a:ext uri="{C183D7F6-B498-43B3-948B-1728B52AA6E4}">
                <adec:decorative xmlns:adec="http://schemas.microsoft.com/office/drawing/2017/decorative" val="1"/>
              </a:ext>
            </a:extLst>
          </p:cNvPr>
          <p:cNvSpPr txBox="1">
            <a:spLocks/>
          </p:cNvSpPr>
          <p:nvPr/>
        </p:nvSpPr>
        <p:spPr>
          <a:xfrm>
            <a:off x="217772" y="1059582"/>
            <a:ext cx="4930292" cy="360040"/>
          </a:xfrm>
          <a:prstGeom prst="rect">
            <a:avLst/>
          </a:prstGeom>
          <a:solidFill>
            <a:schemeClr val="accent3"/>
          </a:solidFill>
        </p:spPr>
        <p:txBody>
          <a:bodyPr lIns="72000" tIns="36000" bIns="0"/>
          <a:lstStyle>
            <a:lvl1pPr marL="0" indent="0" algn="l" defTabSz="914400" rtl="0" eaLnBrk="1" latinLnBrk="0" hangingPunct="1">
              <a:lnSpc>
                <a:spcPts val="1600"/>
              </a:lnSpc>
              <a:spcBef>
                <a:spcPts val="0"/>
              </a:spcBef>
              <a:buFont typeface="Arial" panose="020B0604020202020204" pitchFamily="34" charset="0"/>
              <a:buNone/>
              <a:tabLst>
                <a:tab pos="3946525" algn="r"/>
              </a:tabLst>
              <a:defRPr sz="9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FFC000"/>
                </a:solidFill>
              </a:rPr>
              <a:t>me, title</a:t>
            </a:r>
            <a:endParaRPr lang="en-GB" dirty="0">
              <a:solidFill>
                <a:srgbClr val="FFC000"/>
              </a:solidFill>
            </a:endParaRPr>
          </a:p>
        </p:txBody>
      </p:sp>
      <p:sp>
        <p:nvSpPr>
          <p:cNvPr id="12" name="Rectangle 11">
            <a:extLst>
              <a:ext uri="{FF2B5EF4-FFF2-40B4-BE49-F238E27FC236}">
                <a16:creationId xmlns:a16="http://schemas.microsoft.com/office/drawing/2014/main" id="{F47ED707-EB3D-4FA8-9EEA-E221BC9C7287}"/>
              </a:ext>
              <a:ext uri="{C183D7F6-B498-43B3-948B-1728B52AA6E4}">
                <adec:decorative xmlns:adec="http://schemas.microsoft.com/office/drawing/2017/decorative" val="1"/>
              </a:ext>
            </a:extLst>
          </p:cNvPr>
          <p:cNvSpPr/>
          <p:nvPr/>
        </p:nvSpPr>
        <p:spPr>
          <a:xfrm>
            <a:off x="1391532" y="1851669"/>
            <a:ext cx="1126203" cy="720081"/>
          </a:xfrm>
          <a:prstGeom prst="rect">
            <a:avLst/>
          </a:prstGeom>
          <a:solidFill>
            <a:schemeClr val="accent2">
              <a:lumMod val="40000"/>
              <a:lumOff val="60000"/>
              <a:alpha val="50000"/>
            </a:schemeClr>
          </a:solid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323E477B-60D9-4908-8D71-02889CE74D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11138" y="356572"/>
            <a:ext cx="3610479" cy="4410691"/>
          </a:xfrm>
          <a:prstGeom prst="rect">
            <a:avLst/>
          </a:prstGeom>
          <a:ln>
            <a:solidFill>
              <a:schemeClr val="bg1">
                <a:lumMod val="65000"/>
              </a:schemeClr>
            </a:solidFill>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dirty="0"/>
          </a:p>
        </p:txBody>
      </p:sp>
    </p:spTree>
    <p:extLst>
      <p:ext uri="{BB962C8B-B14F-4D97-AF65-F5344CB8AC3E}">
        <p14:creationId xmlns:p14="http://schemas.microsoft.com/office/powerpoint/2010/main" val="118765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4</a:t>
            </a:fld>
            <a:endParaRPr lang="en-GB"/>
          </a:p>
        </p:txBody>
      </p:sp>
      <p:sp>
        <p:nvSpPr>
          <p:cNvPr id="9" name="Text Placeholder 8">
            <a:extLst>
              <a:ext uri="{FF2B5EF4-FFF2-40B4-BE49-F238E27FC236}">
                <a16:creationId xmlns:a16="http://schemas.microsoft.com/office/drawing/2014/main" id="{7BCFAA5D-BF5D-4077-87D5-5EAA4784D398}"/>
              </a:ext>
              <a:ext uri="{C183D7F6-B498-43B3-948B-1728B52AA6E4}">
                <adec:decorative xmlns:adec="http://schemas.microsoft.com/office/drawing/2017/decorative" val="0"/>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Learning to learn (and teach) online</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02996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8EB57F-A52B-41FF-8AC8-F3EDDFA40A22}"/>
              </a:ext>
            </a:extLst>
          </p:cNvPr>
          <p:cNvSpPr>
            <a:spLocks noGrp="1"/>
          </p:cNvSpPr>
          <p:nvPr>
            <p:ph type="title"/>
          </p:nvPr>
        </p:nvSpPr>
        <p:spPr/>
        <p:txBody>
          <a:bodyPr/>
          <a:lstStyle/>
          <a:p>
            <a:r>
              <a:rPr lang="en-GB" dirty="0"/>
              <a:t>The TPACK model</a:t>
            </a:r>
          </a:p>
        </p:txBody>
      </p:sp>
      <p:sp>
        <p:nvSpPr>
          <p:cNvPr id="7" name="Text Placeholder 6">
            <a:extLst>
              <a:ext uri="{FF2B5EF4-FFF2-40B4-BE49-F238E27FC236}">
                <a16:creationId xmlns:a16="http://schemas.microsoft.com/office/drawing/2014/main" id="{A20ACCB9-7230-4619-ADE8-BAAAF2E5C0EE}"/>
              </a:ext>
            </a:extLst>
          </p:cNvPr>
          <p:cNvSpPr>
            <a:spLocks noGrp="1"/>
          </p:cNvSpPr>
          <p:nvPr>
            <p:ph type="body" sz="quarter" idx="12"/>
          </p:nvPr>
        </p:nvSpPr>
        <p:spPr/>
        <p:txBody>
          <a:bodyPr/>
          <a:lstStyle/>
          <a:p>
            <a:pPr>
              <a:lnSpc>
                <a:spcPct val="100000"/>
              </a:lnSpc>
            </a:pPr>
            <a:r>
              <a:rPr lang="en-GB" sz="1600" dirty="0"/>
              <a:t>Technical</a:t>
            </a:r>
          </a:p>
          <a:p>
            <a:pPr marL="342900" indent="-342900">
              <a:lnSpc>
                <a:spcPct val="100000"/>
              </a:lnSpc>
              <a:buFont typeface="Courier New" panose="02070309020205020404" pitchFamily="49" charset="0"/>
              <a:buChar char="o"/>
            </a:pPr>
            <a:r>
              <a:rPr lang="en-GB" sz="1600" dirty="0"/>
              <a:t>What tools can I use?</a:t>
            </a:r>
          </a:p>
          <a:p>
            <a:pPr marL="342900" indent="-342900">
              <a:lnSpc>
                <a:spcPct val="100000"/>
              </a:lnSpc>
              <a:buFont typeface="Courier New" panose="02070309020205020404" pitchFamily="49" charset="0"/>
              <a:buChar char="o"/>
            </a:pPr>
            <a:r>
              <a:rPr lang="en-GB" sz="1600" dirty="0"/>
              <a:t>How do I use them?</a:t>
            </a:r>
          </a:p>
          <a:p>
            <a:pPr marL="342900" indent="-342900">
              <a:lnSpc>
                <a:spcPct val="100000"/>
              </a:lnSpc>
              <a:buFont typeface="Courier New" panose="02070309020205020404" pitchFamily="49" charset="0"/>
              <a:buChar char="o"/>
            </a:pPr>
            <a:r>
              <a:rPr lang="en-GB" sz="1600" dirty="0"/>
              <a:t>What inclusion benefits or barriers?</a:t>
            </a:r>
          </a:p>
          <a:p>
            <a:pPr>
              <a:lnSpc>
                <a:spcPct val="100000"/>
              </a:lnSpc>
            </a:pPr>
            <a:endParaRPr lang="en-GB" sz="1600" dirty="0"/>
          </a:p>
          <a:p>
            <a:pPr>
              <a:lnSpc>
                <a:spcPct val="100000"/>
              </a:lnSpc>
            </a:pPr>
            <a:r>
              <a:rPr lang="en-GB" sz="1600" dirty="0"/>
              <a:t>Content</a:t>
            </a:r>
          </a:p>
          <a:p>
            <a:pPr marL="285750" indent="-285750">
              <a:lnSpc>
                <a:spcPct val="100000"/>
              </a:lnSpc>
              <a:buFont typeface="Arial" panose="020B0604020202020204" pitchFamily="34" charset="0"/>
              <a:buChar char="•"/>
            </a:pPr>
            <a:r>
              <a:rPr lang="en-GB" sz="1600" dirty="0"/>
              <a:t>Priorities. Ideas? Key concepts?</a:t>
            </a:r>
          </a:p>
          <a:p>
            <a:pPr marL="285750" indent="-285750">
              <a:lnSpc>
                <a:spcPct val="100000"/>
              </a:lnSpc>
              <a:buFont typeface="Arial" panose="020B0604020202020204" pitchFamily="34" charset="0"/>
              <a:buChar char="•"/>
            </a:pPr>
            <a:r>
              <a:rPr lang="en-GB" sz="1600" dirty="0"/>
              <a:t>Hierarchy. Content? Skills?</a:t>
            </a:r>
          </a:p>
          <a:p>
            <a:pPr>
              <a:lnSpc>
                <a:spcPct val="100000"/>
              </a:lnSpc>
            </a:pPr>
            <a:endParaRPr lang="en-GB" sz="1600" dirty="0"/>
          </a:p>
          <a:p>
            <a:pPr>
              <a:lnSpc>
                <a:spcPct val="100000"/>
              </a:lnSpc>
            </a:pPr>
            <a:r>
              <a:rPr lang="en-GB" sz="1600" dirty="0"/>
              <a:t>Pedagogical</a:t>
            </a:r>
          </a:p>
          <a:p>
            <a:pPr marL="342900" indent="-342900">
              <a:lnSpc>
                <a:spcPct val="100000"/>
              </a:lnSpc>
              <a:buFont typeface="Courier New" panose="02070309020205020404" pitchFamily="49" charset="0"/>
              <a:buChar char="o"/>
            </a:pPr>
            <a:r>
              <a:rPr lang="en-GB" sz="1600" dirty="0"/>
              <a:t>Can I exploit the tools to </a:t>
            </a:r>
          </a:p>
          <a:p>
            <a:pPr marL="612900" lvl="2" indent="-342900">
              <a:lnSpc>
                <a:spcPct val="100000"/>
              </a:lnSpc>
              <a:buFont typeface="Courier New" panose="02070309020205020404" pitchFamily="49" charset="0"/>
              <a:buChar char="o"/>
            </a:pPr>
            <a:r>
              <a:rPr lang="en-GB" sz="1600" dirty="0"/>
              <a:t>Minimise barriers?</a:t>
            </a:r>
          </a:p>
          <a:p>
            <a:pPr marL="612900" lvl="2" indent="-342900">
              <a:lnSpc>
                <a:spcPct val="100000"/>
              </a:lnSpc>
              <a:buFont typeface="Courier New" panose="02070309020205020404" pitchFamily="49" charset="0"/>
              <a:buChar char="o"/>
            </a:pPr>
            <a:r>
              <a:rPr lang="en-GB" sz="1600" dirty="0"/>
              <a:t>Maximise opportunities?</a:t>
            </a:r>
          </a:p>
          <a:p>
            <a:pPr marL="612900" lvl="2" indent="-342900">
              <a:lnSpc>
                <a:spcPct val="100000"/>
              </a:lnSpc>
              <a:buFont typeface="Courier New" panose="02070309020205020404" pitchFamily="49" charset="0"/>
              <a:buChar char="o"/>
            </a:pPr>
            <a:r>
              <a:rPr lang="en-GB" sz="1600" dirty="0"/>
              <a:t>Differentiate / engage / support?</a:t>
            </a:r>
          </a:p>
          <a:p>
            <a:pPr>
              <a:lnSpc>
                <a:spcPct val="100000"/>
              </a:lnSpc>
            </a:pPr>
            <a:endParaRPr lang="en-GB" sz="1600" dirty="0"/>
          </a:p>
        </p:txBody>
      </p:sp>
      <p:pic>
        <p:nvPicPr>
          <p:cNvPr id="1026" name="Picture 2">
            <a:extLst>
              <a:ext uri="{FF2B5EF4-FFF2-40B4-BE49-F238E27FC236}">
                <a16:creationId xmlns:a16="http://schemas.microsoft.com/office/drawing/2014/main" id="{73343C19-9DF3-44EA-929D-7D3A0F563F3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53344"/>
            <a:ext cx="3839108" cy="383910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38D3B82-756B-4AF9-897A-F6E4E40981D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95F8974E-C35B-4FC3-B52A-FE3356D9D10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5</a:t>
            </a:fld>
            <a:endParaRPr lang="en-GB"/>
          </a:p>
        </p:txBody>
      </p:sp>
    </p:spTree>
    <p:extLst>
      <p:ext uri="{BB962C8B-B14F-4D97-AF65-F5344CB8AC3E}">
        <p14:creationId xmlns:p14="http://schemas.microsoft.com/office/powerpoint/2010/main" val="224127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3D9302-74D7-4267-B33F-3D1EDE130532}"/>
              </a:ext>
            </a:extLst>
          </p:cNvPr>
          <p:cNvSpPr>
            <a:spLocks noGrp="1"/>
          </p:cNvSpPr>
          <p:nvPr>
            <p:ph type="title"/>
          </p:nvPr>
        </p:nvSpPr>
        <p:spPr/>
        <p:txBody>
          <a:bodyPr/>
          <a:lstStyle/>
          <a:p>
            <a:r>
              <a:rPr lang="en-GB" dirty="0"/>
              <a:t>Mixing and matching</a:t>
            </a:r>
          </a:p>
        </p:txBody>
      </p:sp>
      <p:sp>
        <p:nvSpPr>
          <p:cNvPr id="7" name="Text Placeholder 6">
            <a:extLst>
              <a:ext uri="{FF2B5EF4-FFF2-40B4-BE49-F238E27FC236}">
                <a16:creationId xmlns:a16="http://schemas.microsoft.com/office/drawing/2014/main" id="{DFBFBC7D-4107-4623-B53D-C673D2F2F2BF}"/>
              </a:ext>
            </a:extLst>
          </p:cNvPr>
          <p:cNvSpPr>
            <a:spLocks noGrp="1"/>
          </p:cNvSpPr>
          <p:nvPr>
            <p:ph type="body" sz="quarter" idx="12"/>
          </p:nvPr>
        </p:nvSpPr>
        <p:spPr>
          <a:xfrm>
            <a:off x="234001" y="986400"/>
            <a:ext cx="2825831" cy="3601574"/>
          </a:xfrm>
          <a:solidFill>
            <a:schemeClr val="accent5">
              <a:lumMod val="20000"/>
              <a:lumOff val="80000"/>
            </a:schemeClr>
          </a:solidFill>
        </p:spPr>
        <p:txBody>
          <a:bodyPr/>
          <a:lstStyle/>
          <a:p>
            <a:pPr>
              <a:lnSpc>
                <a:spcPct val="100000"/>
              </a:lnSpc>
            </a:pPr>
            <a:r>
              <a:rPr lang="en-GB" sz="1800" dirty="0"/>
              <a:t>Polls</a:t>
            </a:r>
          </a:p>
          <a:p>
            <a:pPr>
              <a:lnSpc>
                <a:spcPct val="100000"/>
              </a:lnSpc>
            </a:pPr>
            <a:r>
              <a:rPr lang="en-GB" sz="1800" dirty="0"/>
              <a:t>Text chat </a:t>
            </a:r>
          </a:p>
          <a:p>
            <a:pPr>
              <a:lnSpc>
                <a:spcPct val="100000"/>
              </a:lnSpc>
            </a:pPr>
            <a:r>
              <a:rPr lang="en-GB" sz="1800" dirty="0"/>
              <a:t>Chat pods</a:t>
            </a:r>
          </a:p>
          <a:p>
            <a:pPr>
              <a:lnSpc>
                <a:spcPct val="100000"/>
              </a:lnSpc>
            </a:pPr>
            <a:r>
              <a:rPr lang="en-GB" sz="1800" dirty="0"/>
              <a:t>Participant list</a:t>
            </a:r>
          </a:p>
          <a:p>
            <a:pPr>
              <a:lnSpc>
                <a:spcPct val="100000"/>
              </a:lnSpc>
            </a:pPr>
            <a:r>
              <a:rPr lang="en-GB" sz="1800" dirty="0"/>
              <a:t>Whiteboard</a:t>
            </a:r>
          </a:p>
          <a:p>
            <a:pPr>
              <a:lnSpc>
                <a:spcPct val="100000"/>
              </a:lnSpc>
            </a:pPr>
            <a:r>
              <a:rPr lang="en-GB" sz="1800" dirty="0"/>
              <a:t>Audio</a:t>
            </a:r>
          </a:p>
          <a:p>
            <a:pPr>
              <a:lnSpc>
                <a:spcPct val="100000"/>
              </a:lnSpc>
            </a:pPr>
            <a:r>
              <a:rPr lang="en-GB" sz="1800" dirty="0"/>
              <a:t>Video</a:t>
            </a:r>
          </a:p>
          <a:p>
            <a:pPr>
              <a:lnSpc>
                <a:spcPct val="100000"/>
              </a:lnSpc>
            </a:pPr>
            <a:r>
              <a:rPr lang="en-GB" sz="1800" dirty="0"/>
              <a:t>Screenshare</a:t>
            </a:r>
          </a:p>
          <a:p>
            <a:pPr>
              <a:lnSpc>
                <a:spcPct val="100000"/>
              </a:lnSpc>
            </a:pPr>
            <a:r>
              <a:rPr lang="en-GB" sz="1800" dirty="0"/>
              <a:t>File share</a:t>
            </a:r>
          </a:p>
          <a:p>
            <a:pPr>
              <a:lnSpc>
                <a:spcPct val="100000"/>
              </a:lnSpc>
            </a:pPr>
            <a:r>
              <a:rPr lang="en-GB" sz="1800" dirty="0"/>
              <a:t>Remote control</a:t>
            </a:r>
          </a:p>
          <a:p>
            <a:pPr>
              <a:lnSpc>
                <a:spcPct val="100000"/>
              </a:lnSpc>
            </a:pPr>
            <a:r>
              <a:rPr lang="en-GB" sz="1800" dirty="0"/>
              <a:t>Breakout rooms</a:t>
            </a:r>
          </a:p>
          <a:p>
            <a:pPr>
              <a:lnSpc>
                <a:spcPct val="100000"/>
              </a:lnSpc>
            </a:pPr>
            <a:r>
              <a:rPr lang="en-GB" sz="1800" dirty="0"/>
              <a:t>Links to 3rd party activities </a:t>
            </a:r>
          </a:p>
          <a:p>
            <a:pPr>
              <a:lnSpc>
                <a:spcPct val="100000"/>
              </a:lnSpc>
            </a:pPr>
            <a:endParaRPr lang="en-GB" sz="1800" dirty="0"/>
          </a:p>
        </p:txBody>
      </p:sp>
      <p:sp>
        <p:nvSpPr>
          <p:cNvPr id="8" name="Text Placeholder 6">
            <a:extLst>
              <a:ext uri="{FF2B5EF4-FFF2-40B4-BE49-F238E27FC236}">
                <a16:creationId xmlns:a16="http://schemas.microsoft.com/office/drawing/2014/main" id="{A5523108-9901-4235-9178-B1D1F131901B}"/>
              </a:ext>
            </a:extLst>
          </p:cNvPr>
          <p:cNvSpPr txBox="1">
            <a:spLocks/>
          </p:cNvSpPr>
          <p:nvPr/>
        </p:nvSpPr>
        <p:spPr>
          <a:xfrm>
            <a:off x="6012160" y="986400"/>
            <a:ext cx="2537800" cy="3601574"/>
          </a:xfrm>
          <a:prstGeom prst="rect">
            <a:avLst/>
          </a:prstGeom>
          <a:solidFill>
            <a:schemeClr val="accent3">
              <a:lumMod val="20000"/>
              <a:lumOff val="80000"/>
            </a:schemeClr>
          </a:solidFill>
        </p:spPr>
        <p:txBody>
          <a:bodyPr vert="horz" lIns="0" tIns="0" rIns="0" bIns="0" rtlCol="0">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ct val="100000"/>
              </a:lnSpc>
            </a:pPr>
            <a:r>
              <a:rPr lang="en-GB" sz="1800" dirty="0"/>
              <a:t>Mental health/anxiety</a:t>
            </a:r>
          </a:p>
          <a:p>
            <a:pPr algn="r">
              <a:lnSpc>
                <a:spcPct val="100000"/>
              </a:lnSpc>
            </a:pPr>
            <a:r>
              <a:rPr lang="en-GB" sz="1800" dirty="0"/>
              <a:t>Dyslexia</a:t>
            </a:r>
          </a:p>
          <a:p>
            <a:pPr algn="r">
              <a:lnSpc>
                <a:spcPct val="100000"/>
              </a:lnSpc>
            </a:pPr>
            <a:r>
              <a:rPr lang="en-GB" sz="1800" dirty="0"/>
              <a:t>ADHD / concentration</a:t>
            </a:r>
          </a:p>
          <a:p>
            <a:pPr algn="r">
              <a:lnSpc>
                <a:spcPct val="100000"/>
              </a:lnSpc>
            </a:pPr>
            <a:r>
              <a:rPr lang="en-GB" sz="1800" dirty="0" err="1"/>
              <a:t>Aspergers</a:t>
            </a:r>
            <a:endParaRPr lang="en-GB" sz="1800" dirty="0"/>
          </a:p>
          <a:p>
            <a:pPr algn="r">
              <a:lnSpc>
                <a:spcPct val="100000"/>
              </a:lnSpc>
            </a:pPr>
            <a:r>
              <a:rPr lang="en-GB" sz="1800" dirty="0"/>
              <a:t>Visual difficulties</a:t>
            </a:r>
          </a:p>
          <a:p>
            <a:pPr algn="r">
              <a:lnSpc>
                <a:spcPct val="100000"/>
              </a:lnSpc>
            </a:pPr>
            <a:r>
              <a:rPr lang="en-GB" sz="1800" dirty="0"/>
              <a:t>Hearing difficulties</a:t>
            </a:r>
          </a:p>
          <a:p>
            <a:pPr algn="r">
              <a:lnSpc>
                <a:spcPct val="100000"/>
              </a:lnSpc>
            </a:pPr>
            <a:r>
              <a:rPr lang="en-GB" sz="1800" dirty="0"/>
              <a:t>Dexterity difficulties</a:t>
            </a:r>
          </a:p>
          <a:p>
            <a:pPr algn="r">
              <a:lnSpc>
                <a:spcPct val="100000"/>
              </a:lnSpc>
            </a:pPr>
            <a:r>
              <a:rPr lang="en-GB" sz="1800" dirty="0"/>
              <a:t>Cultural differences</a:t>
            </a:r>
          </a:p>
          <a:p>
            <a:pPr algn="r">
              <a:lnSpc>
                <a:spcPct val="100000"/>
              </a:lnSpc>
            </a:pPr>
            <a:r>
              <a:rPr lang="en-GB" sz="1800" dirty="0"/>
              <a:t>IT competencies</a:t>
            </a:r>
          </a:p>
          <a:p>
            <a:pPr algn="r">
              <a:lnSpc>
                <a:spcPct val="100000"/>
              </a:lnSpc>
            </a:pPr>
            <a:r>
              <a:rPr lang="en-GB" sz="1800" dirty="0"/>
              <a:t>IT access differences</a:t>
            </a:r>
          </a:p>
        </p:txBody>
      </p:sp>
      <p:sp>
        <p:nvSpPr>
          <p:cNvPr id="9" name="Text Placeholder 6">
            <a:extLst>
              <a:ext uri="{FF2B5EF4-FFF2-40B4-BE49-F238E27FC236}">
                <a16:creationId xmlns:a16="http://schemas.microsoft.com/office/drawing/2014/main" id="{E662B6D1-472E-4B37-A55C-56D4EFD40295}"/>
              </a:ext>
            </a:extLst>
          </p:cNvPr>
          <p:cNvSpPr txBox="1">
            <a:spLocks/>
          </p:cNvSpPr>
          <p:nvPr/>
        </p:nvSpPr>
        <p:spPr>
          <a:xfrm>
            <a:off x="3491880" y="986400"/>
            <a:ext cx="2232248" cy="3601574"/>
          </a:xfrm>
          <a:prstGeom prst="rect">
            <a:avLst/>
          </a:prstGeom>
        </p:spPr>
        <p:txBody>
          <a:bodyPr vert="horz" lIns="0" tIns="0" rIns="0" bIns="0" rtlCol="0" anchor="ctr">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sz="1600" dirty="0"/>
              <a:t> It's not </a:t>
            </a:r>
            <a:r>
              <a:rPr lang="en-US" sz="1600" b="1" dirty="0"/>
              <a:t>what</a:t>
            </a:r>
            <a:r>
              <a:rPr lang="en-US" sz="1600" dirty="0"/>
              <a:t> you use but </a:t>
            </a:r>
            <a:r>
              <a:rPr lang="en-US" sz="1600" b="1" dirty="0"/>
              <a:t>how</a:t>
            </a:r>
            <a:r>
              <a:rPr lang="en-US" sz="1600" dirty="0"/>
              <a:t> you use it and we need to focus on </a:t>
            </a:r>
            <a:r>
              <a:rPr lang="en-US" sz="1600" b="1" dirty="0"/>
              <a:t>why</a:t>
            </a:r>
            <a:r>
              <a:rPr lang="en-US" sz="1600" dirty="0"/>
              <a:t> </a:t>
            </a:r>
            <a:r>
              <a:rPr lang="en-US" sz="1600" b="1" dirty="0"/>
              <a:t>and how </a:t>
            </a:r>
            <a:r>
              <a:rPr lang="en-US" sz="1600" dirty="0"/>
              <a:t>we might use each webinar tool/feature and the affordances that brings as well as any challenges.</a:t>
            </a:r>
          </a:p>
          <a:p>
            <a:pPr>
              <a:lnSpc>
                <a:spcPct val="100000"/>
              </a:lnSpc>
            </a:pPr>
            <a:endParaRPr lang="en-US" sz="1600" dirty="0"/>
          </a:p>
          <a:p>
            <a:pPr>
              <a:lnSpc>
                <a:spcPct val="100000"/>
              </a:lnSpc>
            </a:pPr>
            <a:r>
              <a:rPr lang="en-US" sz="1200" i="1" dirty="0">
                <a:hlinkClick r:id="rId3"/>
              </a:rPr>
              <a:t>Future Teacher Webinar session</a:t>
            </a:r>
            <a:endParaRPr lang="en-US" sz="1600" i="1" dirty="0"/>
          </a:p>
        </p:txBody>
      </p:sp>
      <p:sp>
        <p:nvSpPr>
          <p:cNvPr id="10" name="Arrow: Curved Down 9">
            <a:extLst>
              <a:ext uri="{FF2B5EF4-FFF2-40B4-BE49-F238E27FC236}">
                <a16:creationId xmlns:a16="http://schemas.microsoft.com/office/drawing/2014/main" id="{BF355CB1-A9E1-4CEA-BC72-A34779A53924}"/>
              </a:ext>
              <a:ext uri="{C183D7F6-B498-43B3-948B-1728B52AA6E4}">
                <adec:decorative xmlns:adec="http://schemas.microsoft.com/office/drawing/2017/decorative" val="1"/>
              </a:ext>
            </a:extLst>
          </p:cNvPr>
          <p:cNvSpPr/>
          <p:nvPr/>
        </p:nvSpPr>
        <p:spPr>
          <a:xfrm>
            <a:off x="3167844" y="447514"/>
            <a:ext cx="2736304" cy="504056"/>
          </a:xfrm>
          <a:prstGeom prst="curvedDown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Down 10">
            <a:extLst>
              <a:ext uri="{FF2B5EF4-FFF2-40B4-BE49-F238E27FC236}">
                <a16:creationId xmlns:a16="http://schemas.microsoft.com/office/drawing/2014/main" id="{EF0BBFE8-1211-4E80-B6B8-DF02351C40A4}"/>
              </a:ext>
              <a:ext uri="{C183D7F6-B498-43B3-948B-1728B52AA6E4}">
                <adec:decorative xmlns:adec="http://schemas.microsoft.com/office/drawing/2017/decorative" val="1"/>
              </a:ext>
            </a:extLst>
          </p:cNvPr>
          <p:cNvSpPr/>
          <p:nvPr/>
        </p:nvSpPr>
        <p:spPr>
          <a:xfrm flipH="1" flipV="1">
            <a:off x="3131840" y="4537051"/>
            <a:ext cx="2736304" cy="504056"/>
          </a:xfrm>
          <a:prstGeom prst="curvedDown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ooter Placeholder 4">
            <a:extLst>
              <a:ext uri="{FF2B5EF4-FFF2-40B4-BE49-F238E27FC236}">
                <a16:creationId xmlns:a16="http://schemas.microsoft.com/office/drawing/2014/main" id="{F331C3B5-E8E7-474F-B169-10DA1470B3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0FADE418-C9D5-42F5-BA57-143BFDE7177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6</a:t>
            </a:fld>
            <a:endParaRPr lang="en-GB" dirty="0"/>
          </a:p>
        </p:txBody>
      </p:sp>
    </p:spTree>
    <p:extLst>
      <p:ext uri="{BB962C8B-B14F-4D97-AF65-F5344CB8AC3E}">
        <p14:creationId xmlns:p14="http://schemas.microsoft.com/office/powerpoint/2010/main" val="32357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Think inclusively">
            <a:extLst>
              <a:ext uri="{FF2B5EF4-FFF2-40B4-BE49-F238E27FC236}">
                <a16:creationId xmlns:a16="http://schemas.microsoft.com/office/drawing/2014/main" id="{7BCFAA5D-BF5D-4077-87D5-5EAA4784D398}"/>
              </a:ext>
            </a:extLst>
          </p:cNvPr>
          <p:cNvSpPr>
            <a:spLocks noGrp="1"/>
          </p:cNvSpPr>
          <p:nvPr>
            <p:ph type="title" idx="4294967295"/>
          </p:nvPr>
        </p:nvSpPr>
        <p:spPr>
          <a:xfrm>
            <a:off x="233363" y="985838"/>
            <a:ext cx="8442325" cy="3602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accent2"/>
                </a:solidFill>
                <a:effectLst/>
                <a:uLnTx/>
                <a:uFillTx/>
                <a:latin typeface="+mn-lt"/>
                <a:ea typeface="+mn-ea"/>
                <a:cs typeface="+mn-cs"/>
              </a:rPr>
              <a:t>Think inclusively</a:t>
            </a:r>
          </a:p>
        </p:txBody>
      </p:sp>
      <p:sp>
        <p:nvSpPr>
          <p:cNvPr id="2" name="Footer Placeholder 1">
            <a:extLst>
              <a:ext uri="{FF2B5EF4-FFF2-40B4-BE49-F238E27FC236}">
                <a16:creationId xmlns:a16="http://schemas.microsoft.com/office/drawing/2014/main" id="{B521ABD2-9003-42FA-871D-F3289B4DB4FB}"/>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1BDC7D3A-FF95-4D86-82E6-F40175DA107E}"/>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70341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283C2-685E-42DF-B60A-BED3E4A16EFC}"/>
              </a:ext>
            </a:extLst>
          </p:cNvPr>
          <p:cNvSpPr>
            <a:spLocks noGrp="1"/>
          </p:cNvSpPr>
          <p:nvPr>
            <p:ph type="title"/>
          </p:nvPr>
        </p:nvSpPr>
        <p:spPr/>
        <p:txBody>
          <a:bodyPr/>
          <a:lstStyle/>
          <a:p>
            <a:r>
              <a:rPr lang="en-GB" dirty="0"/>
              <a:t>ACTION time</a:t>
            </a:r>
          </a:p>
        </p:txBody>
      </p:sp>
      <p:sp>
        <p:nvSpPr>
          <p:cNvPr id="7" name="Text Placeholder 6">
            <a:extLst>
              <a:ext uri="{FF2B5EF4-FFF2-40B4-BE49-F238E27FC236}">
                <a16:creationId xmlns:a16="http://schemas.microsoft.com/office/drawing/2014/main" id="{D12B5BE7-AD75-4CBB-9D7C-B7534CB90286}"/>
              </a:ext>
            </a:extLst>
          </p:cNvPr>
          <p:cNvSpPr>
            <a:spLocks noGrp="1"/>
          </p:cNvSpPr>
          <p:nvPr>
            <p:ph type="body" sz="quarter" idx="12"/>
          </p:nvPr>
        </p:nvSpPr>
        <p:spPr/>
        <p:txBody>
          <a:bodyPr/>
          <a:lstStyle/>
          <a:p>
            <a:r>
              <a:rPr lang="en-GB" dirty="0"/>
              <a:t>In the Chat Pane:</a:t>
            </a:r>
          </a:p>
          <a:p>
            <a:endParaRPr lang="en-GB" dirty="0"/>
          </a:p>
          <a:p>
            <a:endParaRPr lang="en-GB" dirty="0"/>
          </a:p>
          <a:p>
            <a:r>
              <a:rPr lang="en-GB" dirty="0"/>
              <a:t>What is your biggest anxiety or struggle with delivering inclusive online experiences?</a:t>
            </a:r>
          </a:p>
        </p:txBody>
      </p:sp>
      <p:sp>
        <p:nvSpPr>
          <p:cNvPr id="5" name="Footer Placeholder 4">
            <a:extLst>
              <a:ext uri="{FF2B5EF4-FFF2-40B4-BE49-F238E27FC236}">
                <a16:creationId xmlns:a16="http://schemas.microsoft.com/office/drawing/2014/main" id="{EDA099FA-8569-48D0-AA11-D97D4D6477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2CAFB668-E69B-46DD-9AF3-672A82ACEA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8</a:t>
            </a:fld>
            <a:endParaRPr lang="en-GB"/>
          </a:p>
        </p:txBody>
      </p:sp>
    </p:spTree>
    <p:extLst>
      <p:ext uri="{BB962C8B-B14F-4D97-AF65-F5344CB8AC3E}">
        <p14:creationId xmlns:p14="http://schemas.microsoft.com/office/powerpoint/2010/main" val="23741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C2B281-C75A-4AA5-A224-850783CEDB96}"/>
              </a:ext>
            </a:extLst>
          </p:cNvPr>
          <p:cNvSpPr>
            <a:spLocks noGrp="1"/>
          </p:cNvSpPr>
          <p:nvPr>
            <p:ph type="title"/>
          </p:nvPr>
        </p:nvSpPr>
        <p:spPr/>
        <p:txBody>
          <a:bodyPr/>
          <a:lstStyle/>
          <a:p>
            <a:r>
              <a:rPr lang="en-GB" dirty="0"/>
              <a:t>Humans at the heart</a:t>
            </a:r>
          </a:p>
        </p:txBody>
      </p:sp>
      <p:sp>
        <p:nvSpPr>
          <p:cNvPr id="7" name="Text Placeholder 6">
            <a:extLst>
              <a:ext uri="{FF2B5EF4-FFF2-40B4-BE49-F238E27FC236}">
                <a16:creationId xmlns:a16="http://schemas.microsoft.com/office/drawing/2014/main" id="{EB884D5E-6E2D-4BEB-B950-D3D06F461569}"/>
              </a:ext>
            </a:extLst>
          </p:cNvPr>
          <p:cNvSpPr>
            <a:spLocks noGrp="1"/>
          </p:cNvSpPr>
          <p:nvPr>
            <p:ph type="body" sz="quarter" idx="12"/>
          </p:nvPr>
        </p:nvSpPr>
        <p:spPr/>
        <p:txBody>
          <a:bodyPr/>
          <a:lstStyle/>
          <a:p>
            <a:pPr>
              <a:lnSpc>
                <a:spcPct val="100000"/>
              </a:lnSpc>
            </a:pPr>
            <a:r>
              <a:rPr lang="en-GB" sz="2000" dirty="0"/>
              <a:t>Webinars can feel isolating and impersonal. A key part of inclusive practice is to try to bring some humanity into the process.</a:t>
            </a:r>
          </a:p>
          <a:p>
            <a:pPr>
              <a:lnSpc>
                <a:spcPct val="100000"/>
              </a:lnSpc>
            </a:pPr>
            <a:endParaRPr lang="en-GB" sz="2000" dirty="0"/>
          </a:p>
          <a:p>
            <a:pPr>
              <a:lnSpc>
                <a:spcPct val="100000"/>
              </a:lnSpc>
            </a:pPr>
            <a:r>
              <a:rPr lang="en-GB" sz="2000" b="1" dirty="0"/>
              <a:t>Naming</a:t>
            </a:r>
            <a:r>
              <a:rPr lang="en-GB" sz="2000" dirty="0"/>
              <a:t> – name check as many people as you can.</a:t>
            </a:r>
          </a:p>
          <a:p>
            <a:pPr>
              <a:lnSpc>
                <a:spcPct val="100000"/>
              </a:lnSpc>
            </a:pPr>
            <a:endParaRPr lang="en-GB" sz="2000" dirty="0"/>
          </a:p>
          <a:p>
            <a:pPr>
              <a:lnSpc>
                <a:spcPct val="100000"/>
              </a:lnSpc>
            </a:pPr>
            <a:r>
              <a:rPr lang="en-GB" sz="2000" b="1" dirty="0"/>
              <a:t>Nurturing</a:t>
            </a:r>
            <a:r>
              <a:rPr lang="en-GB" sz="2000" dirty="0"/>
              <a:t> – keep active. Provide backup notes or references.</a:t>
            </a:r>
          </a:p>
          <a:p>
            <a:pPr>
              <a:lnSpc>
                <a:spcPct val="100000"/>
              </a:lnSpc>
            </a:pPr>
            <a:endParaRPr lang="en-GB" sz="2000" dirty="0"/>
          </a:p>
          <a:p>
            <a:pPr>
              <a:lnSpc>
                <a:spcPct val="100000"/>
              </a:lnSpc>
            </a:pPr>
            <a:r>
              <a:rPr lang="en-GB" sz="2000" b="1" dirty="0"/>
              <a:t>Nagging</a:t>
            </a:r>
            <a:r>
              <a:rPr lang="en-GB" sz="2000" dirty="0"/>
              <a:t> – don’t be afraid of silence but keep asking for responses. </a:t>
            </a:r>
          </a:p>
          <a:p>
            <a:pPr>
              <a:lnSpc>
                <a:spcPct val="100000"/>
              </a:lnSpc>
            </a:pPr>
            <a:endParaRPr lang="en-GB" sz="2000" dirty="0"/>
          </a:p>
          <a:p>
            <a:pPr>
              <a:lnSpc>
                <a:spcPct val="100000"/>
              </a:lnSpc>
            </a:pPr>
            <a:r>
              <a:rPr lang="en-GB" sz="2000" b="1" dirty="0"/>
              <a:t>Naughty</a:t>
            </a:r>
            <a:r>
              <a:rPr lang="en-GB" sz="2000" dirty="0"/>
              <a:t> – use settings (muting, privacy, sharing etc). Clarify rules.</a:t>
            </a:r>
          </a:p>
        </p:txBody>
      </p:sp>
      <p:sp>
        <p:nvSpPr>
          <p:cNvPr id="5" name="Footer Placeholder 4">
            <a:extLst>
              <a:ext uri="{FF2B5EF4-FFF2-40B4-BE49-F238E27FC236}">
                <a16:creationId xmlns:a16="http://schemas.microsoft.com/office/drawing/2014/main" id="{37773C84-648B-4E7B-8376-13AAAEBB697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1BE27649-C16D-4BDC-BCE3-9612299462A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t>9</a:t>
            </a:fld>
            <a:endParaRPr lang="en-GB"/>
          </a:p>
        </p:txBody>
      </p:sp>
    </p:spTree>
    <p:extLst>
      <p:ext uri="{BB962C8B-B14F-4D97-AF65-F5344CB8AC3E}">
        <p14:creationId xmlns:p14="http://schemas.microsoft.com/office/powerpoint/2010/main" val="3672474017"/>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379C0FBBE5F64C867E870903AC0A13" ma:contentTypeVersion="12" ma:contentTypeDescription="Create a new document." ma:contentTypeScope="" ma:versionID="fd33769f13a66ff7e3cf96b34a6be0b0">
  <xsd:schema xmlns:xsd="http://www.w3.org/2001/XMLSchema" xmlns:xs="http://www.w3.org/2001/XMLSchema" xmlns:p="http://schemas.microsoft.com/office/2006/metadata/properties" xmlns:ns3="44af9fd6-4f85-4d6d-92e3-f6f9e8493cc0" xmlns:ns4="fd6f02a8-2638-4412-94f8-10c57718c0ae" targetNamespace="http://schemas.microsoft.com/office/2006/metadata/properties" ma:root="true" ma:fieldsID="1f212ee67f43897533b39c1f879e03f8" ns3:_="" ns4:_="">
    <xsd:import namespace="44af9fd6-4f85-4d6d-92e3-f6f9e8493cc0"/>
    <xsd:import namespace="fd6f02a8-2638-4412-94f8-10c57718c0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f9fd6-4f85-4d6d-92e3-f6f9e8493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6f02a8-2638-4412-94f8-10c57718c0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4B39F-0F3C-4C38-9863-6AC1FCD48EFC}">
  <ds:schemaRefs>
    <ds:schemaRef ds:uri="http://schemas.microsoft.com/sharepoint/v3/contenttype/forms"/>
  </ds:schemaRefs>
</ds:datastoreItem>
</file>

<file path=customXml/itemProps2.xml><?xml version="1.0" encoding="utf-8"?>
<ds:datastoreItem xmlns:ds="http://schemas.openxmlformats.org/officeDocument/2006/customXml" ds:itemID="{8406F39D-900C-4027-9EEA-8483A019494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4af9fd6-4f85-4d6d-92e3-f6f9e8493cc0"/>
    <ds:schemaRef ds:uri="http://schemas.microsoft.com/office/2006/documentManagement/types"/>
    <ds:schemaRef ds:uri="fd6f02a8-2638-4412-94f8-10c57718c0ae"/>
    <ds:schemaRef ds:uri="http://www.w3.org/XML/1998/namespace"/>
  </ds:schemaRefs>
</ds:datastoreItem>
</file>

<file path=customXml/itemProps3.xml><?xml version="1.0" encoding="utf-8"?>
<ds:datastoreItem xmlns:ds="http://schemas.openxmlformats.org/officeDocument/2006/customXml" ds:itemID="{78107C71-1B27-4A7B-9C04-690F41836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f9fd6-4f85-4d6d-92e3-f6f9e8493cc0"/>
    <ds:schemaRef ds:uri="fd6f02a8-2638-4412-94f8-10c57718c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2670</TotalTime>
  <Words>2782</Words>
  <Application>Microsoft Office PowerPoint</Application>
  <PresentationFormat>On-screen Show (16:9)</PresentationFormat>
  <Paragraphs>440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ETF Master</vt:lpstr>
      <vt:lpstr>Supporting learners with inclusive webinars</vt:lpstr>
      <vt:lpstr>webinar objectives</vt:lpstr>
      <vt:lpstr>Chat &amp; feedback </vt:lpstr>
      <vt:lpstr>Learning to learn (and teach) online</vt:lpstr>
      <vt:lpstr>The TPACK model</vt:lpstr>
      <vt:lpstr>Mixing and matching</vt:lpstr>
      <vt:lpstr>Think inclusively</vt:lpstr>
      <vt:lpstr>ACTION time</vt:lpstr>
      <vt:lpstr>Humans at the heart</vt:lpstr>
      <vt:lpstr>ACTION time</vt:lpstr>
      <vt:lpstr>Minimising barriers</vt:lpstr>
      <vt:lpstr>Planning inclusive webinars</vt:lpstr>
      <vt:lpstr>presenting inclusive webinars</vt:lpstr>
      <vt:lpstr>Post webinar support</vt:lpstr>
      <vt:lpstr>Good practice in creating webinars</vt:lpstr>
      <vt:lpstr>Disability specific support</vt:lpstr>
      <vt:lpstr>Enhance Digital Teaching Platform – accessibility  in a digital context</vt:lpstr>
      <vt:lpstr>Digital Teaching Professional Framework (DTPF)</vt:lpstr>
      <vt:lpstr>Embed Learning</vt:lpstr>
      <vt:lpstr>Why? 1</vt:lpstr>
      <vt:lpstr>Why? 2</vt:lpstr>
      <vt:lpstr>Seeing others' reflections and resources</vt:lpstr>
      <vt:lpstr>Webinars Recordings - </vt:lpstr>
      <vt:lpstr>Review and feedback </vt:lpstr>
      <vt:lpstr>webinar objectives</vt:lpstr>
      <vt:lpstr>Alistair McNaught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online learning in a time of crisis</dc:title>
  <dc:creator>Sally Betts</dc:creator>
  <cp:lastModifiedBy>Scott, Wendy (Childrens Services)</cp:lastModifiedBy>
  <cp:revision>439</cp:revision>
  <cp:lastPrinted>2020-03-23T17:20:51Z</cp:lastPrinted>
  <dcterms:created xsi:type="dcterms:W3CDTF">2020-03-16T18:22:57Z</dcterms:created>
  <dcterms:modified xsi:type="dcterms:W3CDTF">2020-04-16T10:40:46Z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0x01010020379C0FBBE5F64C867E870903AC0A13</vt:lpwstr>
  </property>
</Properties>
</file>